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71"/>
  </p:notesMasterIdLst>
  <p:sldIdLst>
    <p:sldId id="716" r:id="rId2"/>
    <p:sldId id="792" r:id="rId3"/>
    <p:sldId id="438" r:id="rId4"/>
    <p:sldId id="741" r:id="rId5"/>
    <p:sldId id="437" r:id="rId6"/>
    <p:sldId id="781" r:id="rId7"/>
    <p:sldId id="780" r:id="rId8"/>
    <p:sldId id="451" r:id="rId9"/>
    <p:sldId id="439" r:id="rId10"/>
    <p:sldId id="793" r:id="rId11"/>
    <p:sldId id="794" r:id="rId12"/>
    <p:sldId id="795" r:id="rId13"/>
    <p:sldId id="796" r:id="rId14"/>
    <p:sldId id="790" r:id="rId15"/>
    <p:sldId id="784" r:id="rId16"/>
    <p:sldId id="797" r:id="rId17"/>
    <p:sldId id="777" r:id="rId18"/>
    <p:sldId id="690" r:id="rId19"/>
    <p:sldId id="778" r:id="rId20"/>
    <p:sldId id="717" r:id="rId21"/>
    <p:sldId id="432" r:id="rId22"/>
    <p:sldId id="744" r:id="rId23"/>
    <p:sldId id="806" r:id="rId24"/>
    <p:sldId id="798" r:id="rId25"/>
    <p:sldId id="456" r:id="rId26"/>
    <p:sldId id="677" r:id="rId27"/>
    <p:sldId id="469" r:id="rId28"/>
    <p:sldId id="787" r:id="rId29"/>
    <p:sldId id="752" r:id="rId30"/>
    <p:sldId id="783" r:id="rId31"/>
    <p:sldId id="753" r:id="rId32"/>
    <p:sldId id="791" r:id="rId33"/>
    <p:sldId id="788" r:id="rId34"/>
    <p:sldId id="782" r:id="rId35"/>
    <p:sldId id="659" r:id="rId36"/>
    <p:sldId id="660" r:id="rId37"/>
    <p:sldId id="661" r:id="rId38"/>
    <p:sldId id="662" r:id="rId39"/>
    <p:sldId id="272" r:id="rId40"/>
    <p:sldId id="732" r:id="rId41"/>
    <p:sldId id="733" r:id="rId42"/>
    <p:sldId id="734" r:id="rId43"/>
    <p:sldId id="735" r:id="rId44"/>
    <p:sldId id="394" r:id="rId45"/>
    <p:sldId id="440" r:id="rId46"/>
    <p:sldId id="407" r:id="rId47"/>
    <p:sldId id="673" r:id="rId48"/>
    <p:sldId id="728" r:id="rId49"/>
    <p:sldId id="729" r:id="rId50"/>
    <p:sldId id="720" r:id="rId51"/>
    <p:sldId id="723" r:id="rId52"/>
    <p:sldId id="747" r:id="rId53"/>
    <p:sldId id="748" r:id="rId54"/>
    <p:sldId id="749" r:id="rId55"/>
    <p:sldId id="408" r:id="rId56"/>
    <p:sldId id="676" r:id="rId57"/>
    <p:sldId id="786" r:id="rId58"/>
    <p:sldId id="789" r:id="rId59"/>
    <p:sldId id="743" r:id="rId60"/>
    <p:sldId id="257" r:id="rId61"/>
    <p:sldId id="450" r:id="rId62"/>
    <p:sldId id="785" r:id="rId63"/>
    <p:sldId id="561" r:id="rId64"/>
    <p:sldId id="683" r:id="rId65"/>
    <p:sldId id="678" r:id="rId66"/>
    <p:sldId id="679" r:id="rId67"/>
    <p:sldId id="776" r:id="rId68"/>
    <p:sldId id="681" r:id="rId69"/>
    <p:sldId id="682" r:id="rId7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styanax Kanakakis" initials="" lastIdx="3" clrIdx="0"/>
  <p:cmAuthor id="7" name="Mandy Chessell" initials="MC" lastIdx="16" clrIdx="7"/>
  <p:cmAuthor id="1" name="Christopher Ferris" initials="" lastIdx="6" clrIdx="1"/>
  <p:cmAuthor id="2" name="Brian Behlendorf" initials="" lastIdx="4" clrIdx="2"/>
  <p:cmAuthor id="3" name="Greg Wallace" initials="" lastIdx="10" clrIdx="3"/>
  <p:cmAuthor id="4" name="Travin Keith" initials="" lastIdx="10" clrIdx="4"/>
  <p:cmAuthor id="5" name="Anonymous" initials="" lastIdx="1" clrIdx="5"/>
  <p:cmAuthor id="6" name="Dan O'Prey" initials="" lastIdx="6"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CCDE"/>
    <a:srgbClr val="FFB7FF"/>
    <a:srgbClr val="FEFFB3"/>
    <a:srgbClr val="FF9933"/>
    <a:srgbClr val="595959"/>
    <a:srgbClr val="F6F6F6"/>
    <a:srgbClr val="000000"/>
    <a:srgbClr val="CDCDCD"/>
    <a:srgbClr val="959595"/>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8A1D5F9-AFFA-401E-AC10-454C56AC4A86}">
  <a:tblStyle styleId="{28A1D5F9-AFFA-401E-AC10-454C56AC4A86}"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89" autoAdjust="0"/>
    <p:restoredTop sz="77483" autoAdjust="0"/>
  </p:normalViewPr>
  <p:slideViewPr>
    <p:cSldViewPr snapToGrid="0" snapToObjects="1">
      <p:cViewPr varScale="1">
        <p:scale>
          <a:sx n="129" d="100"/>
          <a:sy n="129" d="100"/>
        </p:scale>
        <p:origin x="192" y="200"/>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30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918019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atin typeface="Calibri" charset="0"/>
              </a:rPr>
              <a:t>AUTOMATED – Metadata is created by application at the same as the data is created in a standard manner easily consumable for all with necessary permissions</a:t>
            </a:r>
          </a:p>
          <a:p>
            <a:r>
              <a:rPr lang="en-GB">
                <a:latin typeface="Calibri" charset="0"/>
              </a:rPr>
              <a:t>Device that took the picture / name of picture / settings picture was taken at / location geo tag of picture etc – all automatic – all done at creation of data time</a:t>
            </a:r>
          </a:p>
        </p:txBody>
      </p:sp>
      <p:sp>
        <p:nvSpPr>
          <p:cNvPr id="1638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1800">
                <a:solidFill>
                  <a:srgbClr val="000000"/>
                </a:solidFill>
                <a:latin typeface="Gill Sans" charset="0"/>
                <a:ea typeface="ヒラギノ角ゴ ProN W3" charset="0"/>
                <a:cs typeface="ヒラギノ角ゴ ProN W3" charset="0"/>
                <a:sym typeface="Gill Sans" charset="0"/>
              </a:defRPr>
            </a:lvl1pPr>
            <a:lvl2pPr marL="785372" indent="-302066">
              <a:defRPr sz="11800">
                <a:solidFill>
                  <a:srgbClr val="000000"/>
                </a:solidFill>
                <a:latin typeface="Gill Sans" charset="0"/>
                <a:ea typeface="ヒラギノ角ゴ ProN W3" charset="0"/>
                <a:cs typeface="ヒラギノ角ゴ ProN W3" charset="0"/>
                <a:sym typeface="Gill Sans" charset="0"/>
              </a:defRPr>
            </a:lvl2pPr>
            <a:lvl3pPr marL="1208265" indent="-241653">
              <a:defRPr sz="11800">
                <a:solidFill>
                  <a:srgbClr val="000000"/>
                </a:solidFill>
                <a:latin typeface="Gill Sans" charset="0"/>
                <a:ea typeface="ヒラギノ角ゴ ProN W3" charset="0"/>
                <a:cs typeface="ヒラギノ角ゴ ProN W3" charset="0"/>
                <a:sym typeface="Gill Sans" charset="0"/>
              </a:defRPr>
            </a:lvl3pPr>
            <a:lvl4pPr marL="1691571" indent="-241653">
              <a:defRPr sz="11800">
                <a:solidFill>
                  <a:srgbClr val="000000"/>
                </a:solidFill>
                <a:latin typeface="Gill Sans" charset="0"/>
                <a:ea typeface="ヒラギノ角ゴ ProN W3" charset="0"/>
                <a:cs typeface="ヒラギノ角ゴ ProN W3" charset="0"/>
                <a:sym typeface="Gill Sans" charset="0"/>
              </a:defRPr>
            </a:lvl4pPr>
            <a:lvl5pPr marL="2174878" indent="-241653">
              <a:defRPr sz="11800">
                <a:solidFill>
                  <a:srgbClr val="000000"/>
                </a:solidFill>
                <a:latin typeface="Gill Sans" charset="0"/>
                <a:ea typeface="ヒラギノ角ゴ ProN W3" charset="0"/>
                <a:cs typeface="ヒラギノ角ゴ ProN W3" charset="0"/>
                <a:sym typeface="Gill Sans" charset="0"/>
              </a:defRPr>
            </a:lvl5pPr>
            <a:lvl6pPr marL="2658184"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6pPr>
            <a:lvl7pPr marL="3141490"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7pPr>
            <a:lvl8pPr marL="3624796"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8pPr>
            <a:lvl9pPr marL="4108102" indent="-241653" eaLnBrk="0" fontAlgn="base" hangingPunct="0">
              <a:spcBef>
                <a:spcPct val="0"/>
              </a:spcBef>
              <a:spcAft>
                <a:spcPct val="0"/>
              </a:spcAft>
              <a:defRPr sz="11800">
                <a:solidFill>
                  <a:srgbClr val="000000"/>
                </a:solidFill>
                <a:latin typeface="Gill Sans" charset="0"/>
                <a:ea typeface="ヒラギノ角ゴ ProN W3" charset="0"/>
                <a:cs typeface="ヒラギノ角ゴ ProN W3" charset="0"/>
                <a:sym typeface="Gill Sans" charset="0"/>
              </a:defRPr>
            </a:lvl9pPr>
          </a:lstStyle>
          <a:p>
            <a:fld id="{35B95E78-EF2A-3D41-AD0E-E0C65D2DF675}" type="slidenum">
              <a:rPr lang="en-US" sz="1300"/>
              <a:pPr/>
              <a:t>3</a:t>
            </a:fld>
            <a:endParaRPr lang="en-US" sz="1300"/>
          </a:p>
        </p:txBody>
      </p:sp>
    </p:spTree>
    <p:extLst>
      <p:ext uri="{BB962C8B-B14F-4D97-AF65-F5344CB8AC3E}">
        <p14:creationId xmlns:p14="http://schemas.microsoft.com/office/powerpoint/2010/main" val="689240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xfrm>
            <a:off x="457200" y="720725"/>
            <a:ext cx="6400800" cy="36004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fontAlgn="auto">
              <a:spcBef>
                <a:spcPts val="0"/>
              </a:spcBef>
              <a:spcAft>
                <a:spcPts val="0"/>
              </a:spcAft>
              <a:defRPr/>
            </a:pPr>
            <a:r>
              <a:rPr lang="en-US" dirty="0">
                <a:ea typeface="+mn-ea"/>
                <a:cs typeface="+mn-cs"/>
              </a:rPr>
              <a:t>Business metadata describes the data that the business needs, what it means and how it should be classified and protected.</a:t>
            </a:r>
          </a:p>
          <a:p>
            <a:pPr fontAlgn="auto">
              <a:spcBef>
                <a:spcPts val="0"/>
              </a:spcBef>
              <a:spcAft>
                <a:spcPts val="0"/>
              </a:spcAft>
              <a:defRPr/>
            </a:pPr>
            <a:r>
              <a:rPr lang="en-US" dirty="0">
                <a:ea typeface="+mn-ea"/>
                <a:cs typeface="+mn-cs"/>
              </a:rPr>
              <a:t>Structural metadata describes how the data is actually stored and </a:t>
            </a:r>
            <a:r>
              <a:rPr lang="en-US" dirty="0" err="1">
                <a:ea typeface="+mn-ea"/>
                <a:cs typeface="+mn-cs"/>
              </a:rPr>
              <a:t>labelled</a:t>
            </a:r>
            <a:r>
              <a:rPr lang="en-US" dirty="0">
                <a:ea typeface="+mn-ea"/>
                <a:cs typeface="+mn-cs"/>
              </a:rPr>
              <a:t> in the data store.</a:t>
            </a:r>
          </a:p>
          <a:p>
            <a:pPr fontAlgn="auto">
              <a:spcBef>
                <a:spcPts val="0"/>
              </a:spcBef>
              <a:spcAft>
                <a:spcPts val="0"/>
              </a:spcAft>
              <a:defRPr/>
            </a:pPr>
            <a:r>
              <a:rPr lang="en-US" dirty="0">
                <a:ea typeface="+mn-ea"/>
                <a:cs typeface="+mn-cs"/>
              </a:rPr>
              <a:t>The linkage between the business and technical metadata allows our technology to switch between these two perspectives. For example, </a:t>
            </a:r>
          </a:p>
          <a:p>
            <a:pPr marL="241653" indent="-241653" fontAlgn="auto">
              <a:spcBef>
                <a:spcPts val="0"/>
              </a:spcBef>
              <a:spcAft>
                <a:spcPts val="0"/>
              </a:spcAft>
              <a:buFontTx/>
              <a:buAutoNum type="arabicParenR"/>
              <a:defRPr/>
            </a:pPr>
            <a:r>
              <a:rPr lang="en-US" dirty="0">
                <a:ea typeface="+mn-ea"/>
                <a:cs typeface="+mn-cs"/>
              </a:rPr>
              <a:t>A request for data expressed in business terminology can be translated into a query for data from a data store.</a:t>
            </a:r>
          </a:p>
          <a:p>
            <a:pPr marL="241653" indent="-241653" fontAlgn="auto">
              <a:spcBef>
                <a:spcPts val="0"/>
              </a:spcBef>
              <a:spcAft>
                <a:spcPts val="0"/>
              </a:spcAft>
              <a:buFontTx/>
              <a:buAutoNum type="arabicParenR"/>
              <a:defRPr/>
            </a:pPr>
            <a:r>
              <a:rPr lang="en-US" dirty="0">
                <a:ea typeface="+mn-ea"/>
                <a:cs typeface="+mn-cs"/>
              </a:rPr>
              <a:t>An integration engine copying data into a sand box can discover which are the fields that the business classifies as sensitive and then mask these values dynamically.</a:t>
            </a:r>
          </a:p>
          <a:p>
            <a:pPr fontAlgn="auto">
              <a:spcBef>
                <a:spcPts val="0"/>
              </a:spcBef>
              <a:spcAft>
                <a:spcPts val="0"/>
              </a:spcAft>
              <a:defRPr/>
            </a:pPr>
            <a:endParaRPr lang="en-US" dirty="0">
              <a:ea typeface="+mn-ea"/>
              <a:cs typeface="+mn-cs"/>
            </a:endParaRPr>
          </a:p>
          <a:p>
            <a:pPr fontAlgn="auto">
              <a:spcBef>
                <a:spcPts val="0"/>
              </a:spcBef>
              <a:spcAft>
                <a:spcPts val="0"/>
              </a:spcAft>
              <a:defRPr/>
            </a:pPr>
            <a:endParaRPr lang="en-US" dirty="0">
              <a:ea typeface="+mn-ea"/>
              <a:cs typeface="+mn-cs"/>
            </a:endParaRPr>
          </a:p>
          <a:p>
            <a:pPr fontAlgn="auto">
              <a:spcBef>
                <a:spcPts val="0"/>
              </a:spcBef>
              <a:spcAft>
                <a:spcPts val="0"/>
              </a:spcAft>
              <a:defRPr/>
            </a:pPr>
            <a:endParaRPr lang="en-US" dirty="0">
              <a:ea typeface="+mn-ea"/>
              <a:cs typeface="+mn-cs"/>
            </a:endParaRPr>
          </a:p>
          <a:p>
            <a:pPr fontAlgn="auto">
              <a:spcBef>
                <a:spcPts val="0"/>
              </a:spcBef>
              <a:spcAft>
                <a:spcPts val="0"/>
              </a:spcAft>
              <a:defRPr/>
            </a:pPr>
            <a:endParaRPr lang="en-US" dirty="0">
              <a:ea typeface="+mn-ea"/>
              <a:cs typeface="+mn-cs"/>
            </a:endParaRP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500">
                <a:solidFill>
                  <a:schemeClr val="tx1"/>
                </a:solidFill>
                <a:latin typeface="Arial" charset="0"/>
                <a:ea typeface="ＭＳ Ｐゴシック" charset="0"/>
                <a:cs typeface="ＭＳ Ｐゴシック" charset="0"/>
              </a:defRPr>
            </a:lvl1pPr>
            <a:lvl2pPr marL="785372" indent="-302066" eaLnBrk="0" hangingPunct="0">
              <a:defRPr sz="2500">
                <a:solidFill>
                  <a:schemeClr val="tx1"/>
                </a:solidFill>
                <a:latin typeface="Arial" charset="0"/>
                <a:ea typeface="ＭＳ Ｐゴシック" charset="0"/>
              </a:defRPr>
            </a:lvl2pPr>
            <a:lvl3pPr marL="1208265" indent="-241653" eaLnBrk="0" hangingPunct="0">
              <a:defRPr sz="2500">
                <a:solidFill>
                  <a:schemeClr val="tx1"/>
                </a:solidFill>
                <a:latin typeface="Arial" charset="0"/>
                <a:ea typeface="ＭＳ Ｐゴシック" charset="0"/>
              </a:defRPr>
            </a:lvl3pPr>
            <a:lvl4pPr marL="1691571" indent="-241653" eaLnBrk="0" hangingPunct="0">
              <a:defRPr sz="2500">
                <a:solidFill>
                  <a:schemeClr val="tx1"/>
                </a:solidFill>
                <a:latin typeface="Arial" charset="0"/>
                <a:ea typeface="ＭＳ Ｐゴシック" charset="0"/>
              </a:defRPr>
            </a:lvl4pPr>
            <a:lvl5pPr marL="2174878" indent="-241653" eaLnBrk="0" hangingPunct="0">
              <a:defRPr sz="2500">
                <a:solidFill>
                  <a:schemeClr val="tx1"/>
                </a:solidFill>
                <a:latin typeface="Arial" charset="0"/>
                <a:ea typeface="ＭＳ Ｐゴシック" charset="0"/>
              </a:defRPr>
            </a:lvl5pPr>
            <a:lvl6pPr marL="2658184" indent="-241653" eaLnBrk="0" fontAlgn="base" hangingPunct="0">
              <a:spcBef>
                <a:spcPct val="0"/>
              </a:spcBef>
              <a:spcAft>
                <a:spcPct val="0"/>
              </a:spcAft>
              <a:defRPr sz="2500">
                <a:solidFill>
                  <a:schemeClr val="tx1"/>
                </a:solidFill>
                <a:latin typeface="Arial" charset="0"/>
                <a:ea typeface="ＭＳ Ｐゴシック" charset="0"/>
              </a:defRPr>
            </a:lvl6pPr>
            <a:lvl7pPr marL="3141490" indent="-241653" eaLnBrk="0" fontAlgn="base" hangingPunct="0">
              <a:spcBef>
                <a:spcPct val="0"/>
              </a:spcBef>
              <a:spcAft>
                <a:spcPct val="0"/>
              </a:spcAft>
              <a:defRPr sz="2500">
                <a:solidFill>
                  <a:schemeClr val="tx1"/>
                </a:solidFill>
                <a:latin typeface="Arial" charset="0"/>
                <a:ea typeface="ＭＳ Ｐゴシック" charset="0"/>
              </a:defRPr>
            </a:lvl7pPr>
            <a:lvl8pPr marL="3624796" indent="-241653" eaLnBrk="0" fontAlgn="base" hangingPunct="0">
              <a:spcBef>
                <a:spcPct val="0"/>
              </a:spcBef>
              <a:spcAft>
                <a:spcPct val="0"/>
              </a:spcAft>
              <a:defRPr sz="2500">
                <a:solidFill>
                  <a:schemeClr val="tx1"/>
                </a:solidFill>
                <a:latin typeface="Arial" charset="0"/>
                <a:ea typeface="ＭＳ Ｐゴシック" charset="0"/>
              </a:defRPr>
            </a:lvl8pPr>
            <a:lvl9pPr marL="4108102" indent="-241653" eaLnBrk="0" fontAlgn="base" hangingPunct="0">
              <a:spcBef>
                <a:spcPct val="0"/>
              </a:spcBef>
              <a:spcAft>
                <a:spcPct val="0"/>
              </a:spcAft>
              <a:defRPr sz="2500">
                <a:solidFill>
                  <a:schemeClr val="tx1"/>
                </a:solidFill>
                <a:latin typeface="Arial" charset="0"/>
                <a:ea typeface="ＭＳ Ｐゴシック" charset="0"/>
              </a:defRPr>
            </a:lvl9pPr>
          </a:lstStyle>
          <a:p>
            <a:pPr eaLnBrk="1" fontAlgn="base" hangingPunct="1">
              <a:spcBef>
                <a:spcPct val="0"/>
              </a:spcBef>
              <a:spcAft>
                <a:spcPct val="0"/>
              </a:spcAft>
            </a:pPr>
            <a:fld id="{AFB6A9B3-EB8C-9348-89BF-FFBB3E617F45}" type="slidenum">
              <a:rPr lang="en-US" sz="1300">
                <a:latin typeface="Calibri" charset="0"/>
              </a:rPr>
              <a:pPr eaLnBrk="1" fontAlgn="base" hangingPunct="1">
                <a:spcBef>
                  <a:spcPct val="0"/>
                </a:spcBef>
                <a:spcAft>
                  <a:spcPct val="0"/>
                </a:spcAft>
              </a:pPr>
              <a:t>61</a:t>
            </a:fld>
            <a:endParaRPr lang="en-US" sz="1300">
              <a:latin typeface="Calibri" charset="0"/>
            </a:endParaRPr>
          </a:p>
        </p:txBody>
      </p:sp>
    </p:spTree>
    <p:extLst>
      <p:ext uri="{BB962C8B-B14F-4D97-AF65-F5344CB8AC3E}">
        <p14:creationId xmlns:p14="http://schemas.microsoft.com/office/powerpoint/2010/main" val="329698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491C094D-8592-904F-B5DE-DD9F26CA1F14}"/>
              </a:ext>
            </a:extLst>
          </p:cNvPr>
          <p:cNvSpPr>
            <a:spLocks noGrp="1" noRot="1" noChangeAspect="1"/>
          </p:cNvSpPr>
          <p:nvPr>
            <p:ph type="sldImg"/>
          </p:nvPr>
        </p:nvSpPr>
        <p:spPr>
          <a:xfrm>
            <a:off x="381000" y="685800"/>
            <a:ext cx="6096000" cy="3429000"/>
          </a:xfrm>
          <a:ln/>
        </p:spPr>
      </p:sp>
      <p:sp>
        <p:nvSpPr>
          <p:cNvPr id="18434" name="Notes Placeholder 2">
            <a:extLst>
              <a:ext uri="{FF2B5EF4-FFF2-40B4-BE49-F238E27FC236}">
                <a16:creationId xmlns:a16="http://schemas.microsoft.com/office/drawing/2014/main" id="{42FEBA83-5E85-374A-95FF-30C1F5F7D3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cs typeface="ＭＳ Ｐゴシック" panose="020B0600070205080204" pitchFamily="34" charset="-128"/>
            </a:endParaRPr>
          </a:p>
        </p:txBody>
      </p:sp>
      <p:sp>
        <p:nvSpPr>
          <p:cNvPr id="18435" name="Slide Number Placeholder 3">
            <a:extLst>
              <a:ext uri="{FF2B5EF4-FFF2-40B4-BE49-F238E27FC236}">
                <a16:creationId xmlns:a16="http://schemas.microsoft.com/office/drawing/2014/main" id="{2AE711BB-5E1F-3E45-9668-F8E384A087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667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6AF0F37-A3D1-204E-B4D2-1A68CF66BF9B}" type="slidenum">
              <a:rPr lang="en-US" altLang="en-US" sz="1300"/>
              <a:pPr eaLnBrk="1" hangingPunct="1"/>
              <a:t>62</a:t>
            </a:fld>
            <a:endParaRPr lang="en-US" altLang="en-US" sz="1300"/>
          </a:p>
        </p:txBody>
      </p:sp>
    </p:spTree>
    <p:extLst>
      <p:ext uri="{BB962C8B-B14F-4D97-AF65-F5344CB8AC3E}">
        <p14:creationId xmlns:p14="http://schemas.microsoft.com/office/powerpoint/2010/main" val="2340500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ODPi</a:t>
            </a:r>
          </a:p>
        </p:txBody>
      </p:sp>
    </p:spTree>
    <p:extLst>
      <p:ext uri="{BB962C8B-B14F-4D97-AF65-F5344CB8AC3E}">
        <p14:creationId xmlns:p14="http://schemas.microsoft.com/office/powerpoint/2010/main" val="340614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3154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3492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8791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6982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76255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491C094D-8592-904F-B5DE-DD9F26CA1F14}"/>
              </a:ext>
            </a:extLst>
          </p:cNvPr>
          <p:cNvSpPr>
            <a:spLocks noGrp="1" noRot="1" noChangeAspect="1"/>
          </p:cNvSpPr>
          <p:nvPr>
            <p:ph type="sldImg"/>
          </p:nvPr>
        </p:nvSpPr>
        <p:spPr>
          <a:xfrm>
            <a:off x="381000" y="685800"/>
            <a:ext cx="6096000" cy="3429000"/>
          </a:xfrm>
          <a:ln/>
        </p:spPr>
      </p:sp>
      <p:sp>
        <p:nvSpPr>
          <p:cNvPr id="18434" name="Notes Placeholder 2">
            <a:extLst>
              <a:ext uri="{FF2B5EF4-FFF2-40B4-BE49-F238E27FC236}">
                <a16:creationId xmlns:a16="http://schemas.microsoft.com/office/drawing/2014/main" id="{42FEBA83-5E85-374A-95FF-30C1F5F7D35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cs typeface="ＭＳ Ｐゴシック" panose="020B0600070205080204" pitchFamily="34" charset="-128"/>
            </a:endParaRPr>
          </a:p>
        </p:txBody>
      </p:sp>
      <p:sp>
        <p:nvSpPr>
          <p:cNvPr id="18435" name="Slide Number Placeholder 3">
            <a:extLst>
              <a:ext uri="{FF2B5EF4-FFF2-40B4-BE49-F238E27FC236}">
                <a16:creationId xmlns:a16="http://schemas.microsoft.com/office/drawing/2014/main" id="{2AE711BB-5E1F-3E45-9668-F8E384A0876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667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6AF0F37-A3D1-204E-B4D2-1A68CF66BF9B}" type="slidenum">
              <a:rPr lang="en-US" altLang="en-US" sz="1300"/>
              <a:pPr eaLnBrk="1" hangingPunct="1"/>
              <a:t>59</a:t>
            </a:fld>
            <a:endParaRPr lang="en-US" altLang="en-US" sz="1300"/>
          </a:p>
        </p:txBody>
      </p:sp>
    </p:spTree>
    <p:extLst>
      <p:ext uri="{BB962C8B-B14F-4D97-AF65-F5344CB8AC3E}">
        <p14:creationId xmlns:p14="http://schemas.microsoft.com/office/powerpoint/2010/main" val="3399356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a:extLst>
              <a:ext uri="{FF2B5EF4-FFF2-40B4-BE49-F238E27FC236}">
                <a16:creationId xmlns:a16="http://schemas.microsoft.com/office/drawing/2014/main" id="{10207694-F902-4F43-BFFB-441BA2BAD4E1}"/>
              </a:ext>
            </a:extLst>
          </p:cNvPr>
          <p:cNvSpPr>
            <a:spLocks noGrp="1" noRot="1" noChangeAspect="1"/>
          </p:cNvSpPr>
          <p:nvPr>
            <p:ph type="sldImg"/>
          </p:nvPr>
        </p:nvSpPr>
        <p:spPr>
          <a:xfrm>
            <a:off x="381000" y="685800"/>
            <a:ext cx="6096000" cy="3429000"/>
          </a:xfrm>
          <a:ln/>
        </p:spPr>
      </p:sp>
      <p:sp>
        <p:nvSpPr>
          <p:cNvPr id="15362" name="Notes Placeholder 2">
            <a:extLst>
              <a:ext uri="{FF2B5EF4-FFF2-40B4-BE49-F238E27FC236}">
                <a16:creationId xmlns:a16="http://schemas.microsoft.com/office/drawing/2014/main" id="{43BD41EF-4F63-3C46-9FEE-B8CBDA01CEE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a:latin typeface="Arial" panose="020B0604020202020204" pitchFamily="34" charset="0"/>
              <a:cs typeface="ＭＳ Ｐゴシック" panose="020B0600070205080204" pitchFamily="34" charset="-128"/>
            </a:endParaRPr>
          </a:p>
        </p:txBody>
      </p:sp>
      <p:sp>
        <p:nvSpPr>
          <p:cNvPr id="15363" name="Slide Number Placeholder 3">
            <a:extLst>
              <a:ext uri="{FF2B5EF4-FFF2-40B4-BE49-F238E27FC236}">
                <a16:creationId xmlns:a16="http://schemas.microsoft.com/office/drawing/2014/main" id="{FE7E6871-81F8-7E4B-AE73-9CB2A891E50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defTabSz="966788"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10E5646-C114-6F4B-8206-A71E9CD5D61F}" type="slidenum">
              <a:rPr lang="en-US" altLang="en-US" sz="1300"/>
              <a:pPr eaLnBrk="1" hangingPunct="1"/>
              <a:t>60</a:t>
            </a:fld>
            <a:endParaRPr lang="en-US" altLang="en-US" sz="1300"/>
          </a:p>
        </p:txBody>
      </p:sp>
    </p:spTree>
    <p:extLst>
      <p:ext uri="{BB962C8B-B14F-4D97-AF65-F5344CB8AC3E}">
        <p14:creationId xmlns:p14="http://schemas.microsoft.com/office/powerpoint/2010/main" val="23268724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Shape 11"/>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t="38467"/>
          <a:stretch/>
        </p:blipFill>
        <p:spPr>
          <a:xfrm>
            <a:off x="0" y="1393373"/>
            <a:ext cx="9144000" cy="3750128"/>
          </a:xfrm>
          <a:prstGeom prst="rect">
            <a:avLst/>
          </a:prstGeom>
        </p:spPr>
      </p:pic>
      <p:sp>
        <p:nvSpPr>
          <p:cNvPr id="16" name="Shape 10"/>
          <p:cNvSpPr/>
          <p:nvPr userDrawn="1"/>
        </p:nvSpPr>
        <p:spPr>
          <a:xfrm rot="10800000" flipH="1">
            <a:off x="0" y="-2"/>
            <a:ext cx="9144000" cy="1393374"/>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9823"/>
            <a:ext cx="1011335" cy="631748"/>
          </a:xfrm>
          <a:prstGeom prst="rect">
            <a:avLst/>
          </a:prstGeom>
        </p:spPr>
      </p:pic>
      <p:sp>
        <p:nvSpPr>
          <p:cNvPr id="13" name="Shape 10"/>
          <p:cNvSpPr/>
          <p:nvPr userDrawn="1"/>
        </p:nvSpPr>
        <p:spPr>
          <a:xfrm rot="10800000" flipH="1">
            <a:off x="0" y="4978036"/>
            <a:ext cx="9144000" cy="165463"/>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 name="Text Placeholder 4"/>
          <p:cNvSpPr>
            <a:spLocks noGrp="1"/>
          </p:cNvSpPr>
          <p:nvPr>
            <p:ph type="body" sz="quarter" idx="10" hasCustomPrompt="1"/>
          </p:nvPr>
        </p:nvSpPr>
        <p:spPr>
          <a:xfrm>
            <a:off x="328762" y="3215062"/>
            <a:ext cx="3987599" cy="691998"/>
          </a:xfrm>
        </p:spPr>
        <p:txBody>
          <a:bodyPr/>
          <a:lstStyle>
            <a:lvl1pPr>
              <a:lnSpc>
                <a:spcPct val="100000"/>
              </a:lnSpc>
              <a:spcAft>
                <a:spcPts val="0"/>
              </a:spcAft>
              <a:defRPr sz="1700" baseline="0"/>
            </a:lvl1pPr>
          </a:lstStyle>
          <a:p>
            <a:pPr lvl="0"/>
            <a:r>
              <a:rPr lang="en-US" dirty="0"/>
              <a:t>Name</a:t>
            </a:r>
          </a:p>
          <a:p>
            <a:pPr lvl="0"/>
            <a:r>
              <a:rPr lang="en-US" dirty="0"/>
              <a:t>Title</a:t>
            </a:r>
          </a:p>
        </p:txBody>
      </p:sp>
      <p:sp>
        <p:nvSpPr>
          <p:cNvPr id="25" name="Text Placeholder 2"/>
          <p:cNvSpPr>
            <a:spLocks noGrp="1"/>
          </p:cNvSpPr>
          <p:nvPr>
            <p:ph type="body" sz="quarter" idx="11" hasCustomPrompt="1"/>
          </p:nvPr>
        </p:nvSpPr>
        <p:spPr>
          <a:xfrm>
            <a:off x="328613" y="4042786"/>
            <a:ext cx="3987800" cy="452265"/>
          </a:xfrm>
        </p:spPr>
        <p:txBody>
          <a:bodyPr/>
          <a:lstStyle/>
          <a:p>
            <a:pPr lvl="0"/>
            <a:r>
              <a:rPr lang="en-US" dirty="0"/>
              <a:t>Date</a:t>
            </a:r>
          </a:p>
        </p:txBody>
      </p:sp>
      <p:sp>
        <p:nvSpPr>
          <p:cNvPr id="27" name="Shape 15"/>
          <p:cNvSpPr txBox="1">
            <a:spLocks noGrp="1"/>
          </p:cNvSpPr>
          <p:nvPr>
            <p:ph type="title" hasCustomPrompt="1"/>
          </p:nvPr>
        </p:nvSpPr>
        <p:spPr>
          <a:xfrm>
            <a:off x="328345" y="1876358"/>
            <a:ext cx="6464342"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none">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p>
        </p:txBody>
      </p:sp>
      <p:pic>
        <p:nvPicPr>
          <p:cNvPr id="9" name="Picture 8" descr="Screen Shot 2018-08-17 at 14.46.50.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27725" y="443874"/>
            <a:ext cx="1395971" cy="616824"/>
          </a:xfrm>
          <a:prstGeom prst="rect">
            <a:avLst/>
          </a:prstGeom>
        </p:spPr>
      </p:pic>
      <p:sp>
        <p:nvSpPr>
          <p:cNvPr id="10" name="Shape 8">
            <a:extLst>
              <a:ext uri="{FF2B5EF4-FFF2-40B4-BE49-F238E27FC236}">
                <a16:creationId xmlns:a16="http://schemas.microsoft.com/office/drawing/2014/main" id="{30782772-9EE8-BC4D-B671-350F57E81848}"/>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972270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Shape 11"/>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5605"/>
          <a:stretch/>
        </p:blipFill>
        <p:spPr>
          <a:xfrm>
            <a:off x="0" y="0"/>
            <a:ext cx="9144000" cy="51435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2996" y="535880"/>
            <a:ext cx="1011335" cy="631748"/>
          </a:xfrm>
          <a:prstGeom prst="rect">
            <a:avLst/>
          </a:prstGeom>
        </p:spPr>
      </p:pic>
      <p:sp>
        <p:nvSpPr>
          <p:cNvPr id="16" name="Shape 10"/>
          <p:cNvSpPr/>
          <p:nvPr userDrawn="1"/>
        </p:nvSpPr>
        <p:spPr>
          <a:xfrm rot="10800000" flipH="1">
            <a:off x="0" y="4984398"/>
            <a:ext cx="9144000" cy="159102"/>
          </a:xfrm>
          <a:prstGeom prst="rect">
            <a:avLst/>
          </a:prstGeom>
          <a:solidFill>
            <a:srgbClr val="6DCCDE"/>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6" name="Shape 15"/>
          <p:cNvSpPr txBox="1">
            <a:spLocks noGrp="1"/>
          </p:cNvSpPr>
          <p:nvPr>
            <p:ph type="title" hasCustomPrompt="1"/>
          </p:nvPr>
        </p:nvSpPr>
        <p:spPr>
          <a:xfrm>
            <a:off x="328344" y="1876358"/>
            <a:ext cx="8118191" cy="1283281"/>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3600" b="0" i="0" u="none" strike="noStrike" cap="small">
                <a:solidFill>
                  <a:schemeClr val="dk2"/>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Title</a:t>
            </a:r>
            <a:endParaRPr dirty="0"/>
          </a:p>
        </p:txBody>
      </p:sp>
      <p:pic>
        <p:nvPicPr>
          <p:cNvPr id="7" name="Picture 6" descr="Screen Shot 2018-08-17 at 14.46.50.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27725" y="443874"/>
            <a:ext cx="1395971" cy="616824"/>
          </a:xfrm>
          <a:prstGeom prst="rect">
            <a:avLst/>
          </a:prstGeom>
        </p:spPr>
      </p:pic>
      <p:sp>
        <p:nvSpPr>
          <p:cNvPr id="8" name="Shape 8">
            <a:extLst>
              <a:ext uri="{FF2B5EF4-FFF2-40B4-BE49-F238E27FC236}">
                <a16:creationId xmlns:a16="http://schemas.microsoft.com/office/drawing/2014/main" id="{63848344-E58E-1C48-89A1-C7DC8AFDE558}"/>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2218161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200" y="1088135"/>
            <a:ext cx="8541385" cy="3560115"/>
          </a:xfrm>
        </p:spPr>
        <p:txBody>
          <a:bodyPr/>
          <a:lstStyle>
            <a:lvl1pPr marL="285750" indent="-285750">
              <a:buClr>
                <a:schemeClr val="accent6">
                  <a:lumMod val="50000"/>
                </a:schemeClr>
              </a:buClr>
              <a:buFont typeface="Wingdings" pitchFamily="2" charset="2"/>
              <a:buChar char="§"/>
              <a:defRPr>
                <a:solidFill>
                  <a:schemeClr val="accent6">
                    <a:lumMod val="50000"/>
                  </a:schemeClr>
                </a:solidFill>
              </a:defRPr>
            </a:lvl1pPr>
            <a:lvl2pPr marL="742950" indent="-285750">
              <a:buClr>
                <a:schemeClr val="accent6">
                  <a:lumMod val="50000"/>
                </a:schemeClr>
              </a:buClr>
              <a:buFont typeface="Wingdings" pitchFamily="2" charset="2"/>
              <a:buChar char="§"/>
              <a:defRPr>
                <a:solidFill>
                  <a:schemeClr val="accent6">
                    <a:lumMod val="50000"/>
                  </a:schemeClr>
                </a:solidFill>
              </a:defRPr>
            </a:lvl2pPr>
            <a:lvl3pPr marL="1200150" indent="-285750">
              <a:buClr>
                <a:schemeClr val="accent6">
                  <a:lumMod val="50000"/>
                </a:schemeClr>
              </a:buClr>
              <a:buFont typeface="Wingdings" pitchFamily="2" charset="2"/>
              <a:buChar char="§"/>
              <a:defRPr>
                <a:solidFill>
                  <a:schemeClr val="accent6">
                    <a:lumMod val="50000"/>
                  </a:schemeClr>
                </a:solidFill>
              </a:defRPr>
            </a:lvl3pPr>
            <a:lvl4pPr marL="1657350" indent="-285750">
              <a:buClr>
                <a:schemeClr val="accent6">
                  <a:lumMod val="50000"/>
                </a:schemeClr>
              </a:buClr>
              <a:buFont typeface="Wingdings" pitchFamily="2" charset="2"/>
              <a:buChar char="§"/>
              <a:defRPr>
                <a:solidFill>
                  <a:schemeClr val="accent6">
                    <a:lumMod val="50000"/>
                  </a:schemeClr>
                </a:solidFill>
              </a:defRPr>
            </a:lvl4pPr>
            <a:lvl5pPr marL="2114550" indent="-285750">
              <a:buClr>
                <a:schemeClr val="accent6">
                  <a:lumMod val="50000"/>
                </a:schemeClr>
              </a:buClr>
              <a:buFont typeface="Wingdings" pitchFamily="2" charset="2"/>
              <a:buChar char="§"/>
              <a:defRPr>
                <a:solidFill>
                  <a:schemeClr val="accent6">
                    <a:lumMod val="50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359200" y="144708"/>
            <a:ext cx="4474777" cy="859023"/>
          </a:xfrm>
          <a:prstGeom prst="rect">
            <a:avLst/>
          </a:prstGeom>
        </p:spPr>
        <p:txBody>
          <a:bodyPr>
            <a:normAutofit/>
          </a:bodyPr>
          <a:lstStyle>
            <a:lvl1pPr>
              <a:defRPr sz="2400"/>
            </a:lvl1pPr>
          </a:lstStyle>
          <a:p>
            <a:r>
              <a:rPr lang="en-US" noProof="0"/>
              <a:t>Click to edit Master title style</a:t>
            </a:r>
          </a:p>
        </p:txBody>
      </p:sp>
      <p:sp>
        <p:nvSpPr>
          <p:cNvPr id="8" name="Rectangle 7"/>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hape 9">
            <a:extLst>
              <a:ext uri="{FF2B5EF4-FFF2-40B4-BE49-F238E27FC236}">
                <a16:creationId xmlns:a16="http://schemas.microsoft.com/office/drawing/2014/main" id="{89CCB5E2-86B7-DF4F-95FF-16227AB8F676}"/>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1" name="Shape 8">
            <a:extLst>
              <a:ext uri="{FF2B5EF4-FFF2-40B4-BE49-F238E27FC236}">
                <a16:creationId xmlns:a16="http://schemas.microsoft.com/office/drawing/2014/main" id="{EE930199-1DB9-E040-9099-9A8B2D5601A9}"/>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63171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9200" y="280673"/>
            <a:ext cx="8473099" cy="572699"/>
          </a:xfrm>
          <a:prstGeom prst="rect">
            <a:avLst/>
          </a:prstGeom>
        </p:spPr>
        <p:txBody>
          <a:bodyPr>
            <a:normAutofit/>
          </a:bodyPr>
          <a:lstStyle>
            <a:lvl1pPr>
              <a:defRPr sz="2400"/>
            </a:lvl1pPr>
          </a:lstStyle>
          <a:p>
            <a:r>
              <a:rPr lang="en-US"/>
              <a:t>Click to edit Master title style</a:t>
            </a:r>
          </a:p>
        </p:txBody>
      </p:sp>
      <p:sp>
        <p:nvSpPr>
          <p:cNvPr id="3" name="Content Placeholder 2"/>
          <p:cNvSpPr>
            <a:spLocks noGrp="1"/>
          </p:cNvSpPr>
          <p:nvPr>
            <p:ph idx="1"/>
          </p:nvPr>
        </p:nvSpPr>
        <p:spPr>
          <a:xfrm>
            <a:off x="359200" y="965874"/>
            <a:ext cx="8473100" cy="3603001"/>
          </a:xfrm>
        </p:spPr>
        <p:txBody>
          <a:bodyPr/>
          <a:lstStyle>
            <a:lvl1pPr marL="285750" indent="-285750">
              <a:spcAft>
                <a:spcPts val="600"/>
              </a:spcAft>
              <a:buClr>
                <a:schemeClr val="accent6">
                  <a:lumMod val="75000"/>
                </a:schemeClr>
              </a:buClr>
              <a:buFont typeface="Wingdings" pitchFamily="2" charset="2"/>
              <a:buChar char="§"/>
              <a:defRPr>
                <a:solidFill>
                  <a:schemeClr val="accent6">
                    <a:lumMod val="50000"/>
                  </a:schemeClr>
                </a:solidFill>
              </a:defRPr>
            </a:lvl1pPr>
            <a:lvl2pPr marL="742950" indent="-285750">
              <a:spcAft>
                <a:spcPts val="600"/>
              </a:spcAft>
              <a:buClr>
                <a:schemeClr val="accent6">
                  <a:lumMod val="75000"/>
                </a:schemeClr>
              </a:buClr>
              <a:buFont typeface="Wingdings" pitchFamily="2" charset="2"/>
              <a:buChar char="§"/>
              <a:defRPr>
                <a:solidFill>
                  <a:schemeClr val="accent6">
                    <a:lumMod val="50000"/>
                  </a:schemeClr>
                </a:solidFill>
              </a:defRPr>
            </a:lvl2pPr>
            <a:lvl3pPr marL="1200150" indent="-285750">
              <a:spcAft>
                <a:spcPts val="600"/>
              </a:spcAft>
              <a:buClr>
                <a:schemeClr val="accent6">
                  <a:lumMod val="75000"/>
                </a:schemeClr>
              </a:buClr>
              <a:buFont typeface="Wingdings" pitchFamily="2" charset="2"/>
              <a:buChar char="§"/>
              <a:defRPr>
                <a:solidFill>
                  <a:schemeClr val="accent6">
                    <a:lumMod val="50000"/>
                  </a:schemeClr>
                </a:solidFill>
              </a:defRPr>
            </a:lvl3pPr>
            <a:lvl4pPr marL="1657350" indent="-285750">
              <a:spcAft>
                <a:spcPts val="600"/>
              </a:spcAft>
              <a:buClr>
                <a:schemeClr val="accent6">
                  <a:lumMod val="75000"/>
                </a:schemeClr>
              </a:buClr>
              <a:buFont typeface="Wingdings" pitchFamily="2" charset="2"/>
              <a:buChar char="§"/>
              <a:defRPr>
                <a:solidFill>
                  <a:schemeClr val="accent6">
                    <a:lumMod val="50000"/>
                  </a:schemeClr>
                </a:solidFill>
              </a:defRPr>
            </a:lvl4pPr>
            <a:lvl5pPr marL="2114550" indent="-285750">
              <a:spcAft>
                <a:spcPts val="600"/>
              </a:spcAft>
              <a:buClr>
                <a:schemeClr val="accent6">
                  <a:lumMod val="75000"/>
                </a:schemeClr>
              </a:buClr>
              <a:buFont typeface="Wingdings" pitchFamily="2" charset="2"/>
              <a:buChar char="§"/>
              <a:defRPr>
                <a:solidFill>
                  <a:schemeClr val="accent6">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hape 9">
            <a:extLst>
              <a:ext uri="{FF2B5EF4-FFF2-40B4-BE49-F238E27FC236}">
                <a16:creationId xmlns:a16="http://schemas.microsoft.com/office/drawing/2014/main" id="{54F62638-0F6C-9E44-ABE3-F347A745845A}"/>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7" name="Shape 8">
            <a:extLst>
              <a:ext uri="{FF2B5EF4-FFF2-40B4-BE49-F238E27FC236}">
                <a16:creationId xmlns:a16="http://schemas.microsoft.com/office/drawing/2014/main" id="{7E1EFA56-B995-2E4A-ADBD-A8A9FD436916}"/>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450876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59200" y="289077"/>
            <a:ext cx="8473100" cy="564772"/>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C00000"/>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20" name="Shape 20"/>
          <p:cNvSpPr txBox="1">
            <a:spLocks noGrp="1"/>
          </p:cNvSpPr>
          <p:nvPr>
            <p:ph type="body" idx="1"/>
          </p:nvPr>
        </p:nvSpPr>
        <p:spPr>
          <a:xfrm>
            <a:off x="359200" y="1037771"/>
            <a:ext cx="8473096" cy="373742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rgbClr val="C00000"/>
                </a:solidFill>
                <a:latin typeface="Arial"/>
                <a:ea typeface="Arial"/>
                <a:cs typeface="Arial"/>
                <a:sym typeface="Arial"/>
              </a:defRPr>
            </a:lvl1pPr>
            <a:lvl2pPr marL="457189"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378"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566"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754"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5943"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132"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32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509"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hape 8">
            <a:extLst>
              <a:ext uri="{FF2B5EF4-FFF2-40B4-BE49-F238E27FC236}">
                <a16:creationId xmlns:a16="http://schemas.microsoft.com/office/drawing/2014/main" id="{83C6D269-4A47-0542-B90B-2670FFD97F35}"/>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2634957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11701" y="290285"/>
            <a:ext cx="8520599" cy="505507"/>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C00000"/>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20" name="Shape 20"/>
          <p:cNvSpPr txBox="1">
            <a:spLocks noGrp="1"/>
          </p:cNvSpPr>
          <p:nvPr>
            <p:ph type="body" idx="1"/>
          </p:nvPr>
        </p:nvSpPr>
        <p:spPr>
          <a:xfrm>
            <a:off x="311147" y="1204912"/>
            <a:ext cx="8521149" cy="318203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rgbClr val="C00000"/>
                </a:solidFill>
                <a:latin typeface="Arial"/>
                <a:ea typeface="Arial"/>
                <a:cs typeface="Arial"/>
                <a:sym typeface="Arial"/>
              </a:defRPr>
            </a:lvl1pPr>
            <a:lvl2pPr marL="457189" marR="0" lvl="1"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2pPr>
            <a:lvl3pPr marL="914378" marR="0" lvl="2"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3pPr>
            <a:lvl4pPr marL="1371566" marR="0" lvl="3"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4pPr>
            <a:lvl5pPr marL="1828754" marR="0" lvl="4" indent="0" algn="l" rtl="0">
              <a:lnSpc>
                <a:spcPct val="115000"/>
              </a:lnSpc>
              <a:spcBef>
                <a:spcPts val="0"/>
              </a:spcBef>
              <a:spcAft>
                <a:spcPts val="1600"/>
              </a:spcAft>
              <a:buClr>
                <a:schemeClr val="dk2"/>
              </a:buClr>
              <a:buFont typeface="Arial"/>
              <a:buNone/>
              <a:defRPr sz="1400" b="0" i="0" u="none" strike="noStrike" cap="none">
                <a:solidFill>
                  <a:schemeClr val="lt2"/>
                </a:solidFill>
                <a:latin typeface="Arial"/>
                <a:ea typeface="Arial"/>
                <a:cs typeface="Arial"/>
                <a:sym typeface="Arial"/>
              </a:defRPr>
            </a:lvl5pPr>
            <a:lvl6pPr marL="2285943"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132"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32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509"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hape 8">
            <a:extLst>
              <a:ext uri="{FF2B5EF4-FFF2-40B4-BE49-F238E27FC236}">
                <a16:creationId xmlns:a16="http://schemas.microsoft.com/office/drawing/2014/main" id="{1B1A3FF0-47D0-6D46-9D37-CB8959363757}"/>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1088276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Shape 16"/>
        <p:cNvGrpSpPr/>
        <p:nvPr/>
      </p:nvGrpSpPr>
      <p:grpSpPr>
        <a:xfrm>
          <a:off x="0" y="0"/>
          <a:ext cx="0" cy="0"/>
          <a:chOff x="0" y="0"/>
          <a:chExt cx="0" cy="0"/>
        </a:xfrm>
      </p:grpSpPr>
      <p:sp>
        <p:nvSpPr>
          <p:cNvPr id="17" name="Shape 17"/>
          <p:cNvSpPr txBox="1">
            <a:spLocks noGrp="1"/>
          </p:cNvSpPr>
          <p:nvPr>
            <p:ph type="title" hasCustomPrompt="1"/>
          </p:nvPr>
        </p:nvSpPr>
        <p:spPr>
          <a:xfrm>
            <a:off x="359200" y="289077"/>
            <a:ext cx="8473099" cy="564772"/>
          </a:xfrm>
          <a:prstGeom prst="rect">
            <a:avLst/>
          </a:prstGeom>
          <a:noFill/>
          <a:ln>
            <a:noFill/>
          </a:ln>
        </p:spPr>
        <p:txBody>
          <a:bodyPr lIns="91425" tIns="91425" rIns="91425" bIns="91425" anchor="t" anchorCtr="0">
            <a:noAutofit/>
          </a:bodyPr>
          <a:lstStyle>
            <a:lvl1pPr marL="0" marR="0" lvl="0" indent="0" algn="l" rtl="0">
              <a:lnSpc>
                <a:spcPct val="100000"/>
              </a:lnSpc>
              <a:spcBef>
                <a:spcPts val="0"/>
              </a:spcBef>
              <a:spcAft>
                <a:spcPts val="0"/>
              </a:spcAft>
              <a:buClr>
                <a:schemeClr val="dk1"/>
              </a:buClr>
              <a:buFont typeface="Arial"/>
              <a:buNone/>
              <a:defRPr sz="2400" b="0" i="0" u="none" strike="noStrike" cap="none">
                <a:solidFill>
                  <a:srgbClr val="333333"/>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r>
              <a:rPr lang="en-US" dirty="0"/>
              <a:t>Click to add title</a:t>
            </a:r>
            <a:endParaRPr dirty="0"/>
          </a:p>
        </p:txBody>
      </p:sp>
      <p:sp>
        <p:nvSpPr>
          <p:cNvPr id="6" name="Rectangle 5"/>
          <p:cNvSpPr/>
          <p:nvPr userDrawn="1"/>
        </p:nvSpPr>
        <p:spPr>
          <a:xfrm>
            <a:off x="0" y="391275"/>
            <a:ext cx="359200" cy="35721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9">
            <a:extLst>
              <a:ext uri="{FF2B5EF4-FFF2-40B4-BE49-F238E27FC236}">
                <a16:creationId xmlns:a16="http://schemas.microsoft.com/office/drawing/2014/main" id="{45FB6608-D6CB-1E47-97E0-946893699D85}"/>
              </a:ext>
            </a:extLst>
          </p:cNvPr>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9" name="Shape 8">
            <a:extLst>
              <a:ext uri="{FF2B5EF4-FFF2-40B4-BE49-F238E27FC236}">
                <a16:creationId xmlns:a16="http://schemas.microsoft.com/office/drawing/2014/main" id="{30689E75-890B-DE48-8C2D-0BE1828F9386}"/>
              </a:ext>
            </a:extLst>
          </p:cNvPr>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681506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4" name="Footer Placeholder 4"/>
          <p:cNvSpPr>
            <a:spLocks noGrp="1"/>
          </p:cNvSpPr>
          <p:nvPr>
            <p:ph type="ftr" sz="quarter" idx="3"/>
          </p:nvPr>
        </p:nvSpPr>
        <p:spPr>
          <a:xfrm>
            <a:off x="1888020" y="4674653"/>
            <a:ext cx="5196199" cy="349785"/>
          </a:xfrm>
          <a:prstGeom prst="rect">
            <a:avLst/>
          </a:prstGeom>
        </p:spPr>
        <p:txBody>
          <a:bodyPr lIns="91438" tIns="45719" rIns="91438" bIns="45719"/>
          <a:lstStyle>
            <a:lvl1pPr>
              <a:defRPr sz="825"/>
            </a:lvl1pPr>
          </a:lstStyle>
          <a:p>
            <a:pPr defTabSz="685800">
              <a:buClrTx/>
              <a:defRPr/>
            </a:pPr>
            <a:r>
              <a:rPr lang="en-US">
                <a:solidFill>
                  <a:sysClr val="windowText" lastClr="000000"/>
                </a:solidFill>
              </a:rPr>
              <a:t>The information contained herein constitutes IBM and AT&amp;T Confidential Information and is subject to the confidentiality provisions of Section 3.13 of the AT&amp;T IBM General Agreement #20071107.073.C</a:t>
            </a:r>
          </a:p>
          <a:p>
            <a:pPr>
              <a:buClrTx/>
              <a:buFontTx/>
              <a:buNone/>
              <a:defRPr/>
            </a:pPr>
            <a:endParaRPr lang="en-US" dirty="0">
              <a:solidFill>
                <a:sysClr val="windowText" lastClr="000000"/>
              </a:solidFill>
            </a:endParaRPr>
          </a:p>
        </p:txBody>
      </p:sp>
    </p:spTree>
    <p:extLst>
      <p:ext uri="{BB962C8B-B14F-4D97-AF65-F5344CB8AC3E}">
        <p14:creationId xmlns:p14="http://schemas.microsoft.com/office/powerpoint/2010/main" val="3860865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
        <p:cNvGrpSpPr/>
        <p:nvPr/>
      </p:nvGrpSpPr>
      <p:grpSpPr>
        <a:xfrm>
          <a:off x="0" y="0"/>
          <a:ext cx="0" cy="0"/>
          <a:chOff x="0" y="0"/>
          <a:chExt cx="0" cy="0"/>
        </a:xfrm>
      </p:grpSpPr>
      <p:sp>
        <p:nvSpPr>
          <p:cNvPr id="7" name="Shape 7"/>
          <p:cNvSpPr txBox="1">
            <a:spLocks noGrp="1"/>
          </p:cNvSpPr>
          <p:nvPr>
            <p:ph type="body" idx="1"/>
          </p:nvPr>
        </p:nvSpPr>
        <p:spPr>
          <a:xfrm>
            <a:off x="311701" y="1152475"/>
            <a:ext cx="85205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dirty="0"/>
          </a:p>
        </p:txBody>
      </p:sp>
      <p:sp>
        <p:nvSpPr>
          <p:cNvPr id="9" name="Shape 9"/>
          <p:cNvSpPr txBox="1">
            <a:spLocks noGrp="1"/>
          </p:cNvSpPr>
          <p:nvPr>
            <p:ph type="ftr" idx="11"/>
          </p:nvPr>
        </p:nvSpPr>
        <p:spPr>
          <a:xfrm>
            <a:off x="2387016" y="4703626"/>
            <a:ext cx="4369961" cy="274636"/>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lt2"/>
              </a:buClr>
              <a:buFont typeface="Arial"/>
              <a:buNone/>
              <a:defRPr sz="1000" b="0" i="0" u="none" strike="noStrike" cap="none">
                <a:solidFill>
                  <a:schemeClr val="lt2"/>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10" name="Shape 10"/>
          <p:cNvSpPr/>
          <p:nvPr/>
        </p:nvSpPr>
        <p:spPr>
          <a:xfrm rot="10800000" flipH="1" flipV="1">
            <a:off x="0" y="4956626"/>
            <a:ext cx="9144000" cy="180169"/>
          </a:xfrm>
          <a:prstGeom prst="rect">
            <a:avLst/>
          </a:prstGeom>
          <a:solidFill>
            <a:srgbClr val="6DCCDE"/>
          </a:solidFill>
          <a:ln>
            <a:noFill/>
          </a:ln>
        </p:spPr>
        <p:txBody>
          <a:bodyPr lIns="91425" tIns="45700" rIns="91425" bIns="45700" anchor="ctr" anchorCtr="0">
            <a:noAutofit/>
          </a:bodyPr>
          <a:lstStyle/>
          <a:p>
            <a:pPr algn="ctr"/>
            <a:r>
              <a:rPr lang="en-US" sz="1050" dirty="0"/>
              <a:t>https://github.com/odpi/egeria</a:t>
            </a:r>
          </a:p>
        </p:txBody>
      </p:sp>
      <p:sp>
        <p:nvSpPr>
          <p:cNvPr id="2" name="Title Placeholder 1"/>
          <p:cNvSpPr>
            <a:spLocks noGrp="1"/>
          </p:cNvSpPr>
          <p:nvPr>
            <p:ph type="title"/>
          </p:nvPr>
        </p:nvSpPr>
        <p:spPr>
          <a:xfrm>
            <a:off x="325859" y="215849"/>
            <a:ext cx="8520599" cy="85725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8" name="Shape 8"/>
          <p:cNvSpPr txBox="1">
            <a:spLocks noGrp="1"/>
          </p:cNvSpPr>
          <p:nvPr>
            <p:ph type="sldNum" idx="12"/>
          </p:nvPr>
        </p:nvSpPr>
        <p:spPr>
          <a:xfrm>
            <a:off x="8556782" y="4956626"/>
            <a:ext cx="548699" cy="180170"/>
          </a:xfrm>
          <a:prstGeom prst="rect">
            <a:avLst/>
          </a:prstGeom>
          <a:noFill/>
          <a:ln>
            <a:noFill/>
          </a:ln>
        </p:spPr>
        <p:txBody>
          <a:bodyPr lIns="91425" tIns="91425" rIns="91425" bIns="91425" anchor="ctr" anchorCtr="0">
            <a:noAutofit/>
          </a:bodyPr>
          <a:lstStyle>
            <a:lvl1pPr>
              <a:defRPr>
                <a:solidFill>
                  <a:schemeClr val="accent6">
                    <a:lumMod val="50000"/>
                  </a:schemeClr>
                </a:solidFill>
              </a:defRPr>
            </a:lvl1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a:t>
            </a:fld>
            <a:endParaRPr lang="en-US" sz="1000"/>
          </a:p>
        </p:txBody>
      </p:sp>
    </p:spTree>
    <p:extLst>
      <p:ext uri="{BB962C8B-B14F-4D97-AF65-F5344CB8AC3E}">
        <p14:creationId xmlns:p14="http://schemas.microsoft.com/office/powerpoint/2010/main" val="3722838945"/>
      </p:ext>
    </p:extLst>
  </p:cSld>
  <p:clrMap bg1="dk1" tx1="lt1" bg2="dk2" tx2="lt2" accent1="accent1" accent2="accent2" accent3="accent3" accent4="accent4" accent5="accent5" accent6="accent6" hlink="hlink" folHlink="folHlink"/>
  <p:sldLayoutIdLst>
    <p:sldLayoutId id="2147483671" r:id="rId1"/>
    <p:sldLayoutId id="2147483672" r:id="rId2"/>
    <p:sldLayoutId id="2147483675" r:id="rId3"/>
    <p:sldLayoutId id="2147483676" r:id="rId4"/>
    <p:sldLayoutId id="2147483678" r:id="rId5"/>
    <p:sldLayoutId id="2147483679" r:id="rId6"/>
    <p:sldLayoutId id="2147483680" r:id="rId7"/>
    <p:sldLayoutId id="2147483681"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85750" marR="0" lvl="0" indent="-285750" algn="l" rtl="0">
        <a:lnSpc>
          <a:spcPct val="100000"/>
        </a:lnSpc>
        <a:spcBef>
          <a:spcPts val="0"/>
        </a:spcBef>
        <a:spcAft>
          <a:spcPts val="0"/>
        </a:spcAft>
        <a:buClr>
          <a:schemeClr val="accent6">
            <a:lumMod val="50000"/>
          </a:schemeClr>
        </a:buClr>
        <a:buFont typeface="Wingdings" pitchFamily="2" charset="2"/>
        <a:buChar char="§"/>
        <a:defRPr sz="1400" b="0" i="0" u="none" strike="noStrike" cap="none">
          <a:solidFill>
            <a:schemeClr val="accent6">
              <a:lumMod val="50000"/>
            </a:schemeClr>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hyperlink" Target="https://hortonworks.com/"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odpi/egeria" TargetMode="External"/><Relationship Id="rId2" Type="http://schemas.openxmlformats.org/officeDocument/2006/relationships/hyperlink" Target="https://github.com/odpi/data-governance" TargetMode="External"/><Relationship Id="rId1" Type="http://schemas.openxmlformats.org/officeDocument/2006/relationships/slideLayout" Target="../slideLayouts/slideLayout4.xml"/><Relationship Id="rId6" Type="http://schemas.openxmlformats.org/officeDocument/2006/relationships/hyperlink" Target="https://youtu.be/ryd3KFWT1mc" TargetMode="External"/><Relationship Id="rId5" Type="http://schemas.openxmlformats.org/officeDocument/2006/relationships/hyperlink" Target="https://roaringelephant.org/2018/09/25/episode-107-open-metadata-and-governance-masterclass-with-mandy-chessell-part-1/" TargetMode="External"/><Relationship Id="rId4" Type="http://schemas.openxmlformats.org/officeDocument/2006/relationships/hyperlink" Target="https://odpi.github.io/data-governance/role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emf"/><Relationship Id="rId4" Type="http://schemas.openxmlformats.org/officeDocument/2006/relationships/image" Target="../media/image28.emf"/></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www.bing.com/images/search?view=detailV2&amp;ccid=RiWAy6MG&amp;id=6E4ADC1E6B20DC2017D29865D7464B5FBDC78AEF&amp;thid=OIP.RiWAy6MG8nQveKh44I3X7AHaLX&amp;mediaurl=http://pre11.deviantart.net/6da8/th/pre/f/2016/333/7/1/another_happy_shell_less_franklin_by_porygon2z-daq0h5y.png&amp;exph=1107&amp;expw=721&amp;q=tortoise+no+shell&amp;simid=608049015356326942&amp;selectedIndex=32"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image" Target="../media/image30.emf"/><Relationship Id="rId1"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image" Target="../media/image33.emf"/><Relationship Id="rId10" Type="http://schemas.openxmlformats.org/officeDocument/2006/relationships/hyperlink" Target="https://odpi.github.io/data-governance/coco-pharmaceuticals/personas/" TargetMode="External"/><Relationship Id="rId4" Type="http://schemas.openxmlformats.org/officeDocument/2006/relationships/image" Target="../media/image32.emf"/><Relationship Id="rId9" Type="http://schemas.openxmlformats.org/officeDocument/2006/relationships/image" Target="../media/image37.emf"/></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slide" Target="slide52.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1.emf"/><Relationship Id="rId7" Type="http://schemas.openxmlformats.org/officeDocument/2006/relationships/image" Target="../media/image55.emf"/><Relationship Id="rId2" Type="http://schemas.openxmlformats.org/officeDocument/2006/relationships/image" Target="../media/image50.emf"/><Relationship Id="rId1" Type="http://schemas.openxmlformats.org/officeDocument/2006/relationships/slideLayout" Target="../slideLayouts/slideLayout7.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 Id="rId9" Type="http://schemas.openxmlformats.org/officeDocument/2006/relationships/image" Target="../media/image57.emf"/></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3A30-E3E7-4A44-AB78-75FEA77AF253}"/>
              </a:ext>
            </a:extLst>
          </p:cNvPr>
          <p:cNvSpPr>
            <a:spLocks noGrp="1"/>
          </p:cNvSpPr>
          <p:nvPr>
            <p:ph type="title"/>
          </p:nvPr>
        </p:nvSpPr>
        <p:spPr/>
        <p:txBody>
          <a:bodyPr>
            <a:normAutofit/>
          </a:bodyPr>
          <a:lstStyle/>
          <a:p>
            <a:r>
              <a:rPr lang="en-GB" dirty="0"/>
              <a:t>Why ODPi Egeria?</a:t>
            </a:r>
          </a:p>
        </p:txBody>
      </p:sp>
      <p:sp>
        <p:nvSpPr>
          <p:cNvPr id="3" name="Slide Number Placeholder 2">
            <a:extLst>
              <a:ext uri="{FF2B5EF4-FFF2-40B4-BE49-F238E27FC236}">
                <a16:creationId xmlns:a16="http://schemas.microsoft.com/office/drawing/2014/main" id="{00861036-A1A8-EB42-B740-1DBEC50D9D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a:t>
            </a:fld>
            <a:endParaRPr lang="en-US" sz="1000"/>
          </a:p>
        </p:txBody>
      </p:sp>
      <p:sp>
        <p:nvSpPr>
          <p:cNvPr id="4" name="TextBox 3">
            <a:extLst>
              <a:ext uri="{FF2B5EF4-FFF2-40B4-BE49-F238E27FC236}">
                <a16:creationId xmlns:a16="http://schemas.microsoft.com/office/drawing/2014/main" id="{354C2169-99CC-5944-B2D7-78D5DB7D13E0}"/>
              </a:ext>
            </a:extLst>
          </p:cNvPr>
          <p:cNvSpPr txBox="1"/>
          <p:nvPr/>
        </p:nvSpPr>
        <p:spPr>
          <a:xfrm>
            <a:off x="445169" y="3582669"/>
            <a:ext cx="4952741" cy="307777"/>
          </a:xfrm>
          <a:prstGeom prst="rect">
            <a:avLst/>
          </a:prstGeom>
          <a:noFill/>
        </p:spPr>
        <p:txBody>
          <a:bodyPr wrap="square" rtlCol="0">
            <a:spAutoFit/>
          </a:bodyPr>
          <a:lstStyle/>
          <a:p>
            <a:r>
              <a:rPr lang="en-US" dirty="0">
                <a:solidFill>
                  <a:schemeClr val="accent5">
                    <a:lumMod val="40000"/>
                    <a:lumOff val="60000"/>
                  </a:schemeClr>
                </a:solidFill>
              </a:rPr>
              <a:t>Mandy Chessell, ODPi Egeria Project Leader</a:t>
            </a:r>
          </a:p>
        </p:txBody>
      </p:sp>
    </p:spTree>
    <p:extLst>
      <p:ext uri="{BB962C8B-B14F-4D97-AF65-F5344CB8AC3E}">
        <p14:creationId xmlns:p14="http://schemas.microsoft.com/office/powerpoint/2010/main" val="2233846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3A30-E3E7-4A44-AB78-75FEA77AF253}"/>
              </a:ext>
            </a:extLst>
          </p:cNvPr>
          <p:cNvSpPr>
            <a:spLocks noGrp="1"/>
          </p:cNvSpPr>
          <p:nvPr>
            <p:ph type="title"/>
          </p:nvPr>
        </p:nvSpPr>
        <p:spPr/>
        <p:txBody>
          <a:bodyPr>
            <a:normAutofit/>
          </a:bodyPr>
          <a:lstStyle/>
          <a:p>
            <a:r>
              <a:rPr lang="en-GB" dirty="0"/>
              <a:t>Deployment Patterns</a:t>
            </a:r>
          </a:p>
        </p:txBody>
      </p:sp>
      <p:sp>
        <p:nvSpPr>
          <p:cNvPr id="3" name="Slide Number Placeholder 2">
            <a:extLst>
              <a:ext uri="{FF2B5EF4-FFF2-40B4-BE49-F238E27FC236}">
                <a16:creationId xmlns:a16="http://schemas.microsoft.com/office/drawing/2014/main" id="{00861036-A1A8-EB42-B740-1DBEC50D9D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10</a:t>
            </a:fld>
            <a:endParaRPr lang="en-US" sz="1000"/>
          </a:p>
        </p:txBody>
      </p:sp>
      <p:sp>
        <p:nvSpPr>
          <p:cNvPr id="4" name="TextBox 3">
            <a:extLst>
              <a:ext uri="{FF2B5EF4-FFF2-40B4-BE49-F238E27FC236}">
                <a16:creationId xmlns:a16="http://schemas.microsoft.com/office/drawing/2014/main" id="{354C2169-99CC-5944-B2D7-78D5DB7D13E0}"/>
              </a:ext>
            </a:extLst>
          </p:cNvPr>
          <p:cNvSpPr txBox="1"/>
          <p:nvPr/>
        </p:nvSpPr>
        <p:spPr>
          <a:xfrm>
            <a:off x="445169" y="3582669"/>
            <a:ext cx="4952741" cy="307777"/>
          </a:xfrm>
          <a:prstGeom prst="rect">
            <a:avLst/>
          </a:prstGeom>
          <a:noFill/>
        </p:spPr>
        <p:txBody>
          <a:bodyPr wrap="square" rtlCol="0">
            <a:spAutoFit/>
          </a:bodyPr>
          <a:lstStyle/>
          <a:p>
            <a:r>
              <a:rPr lang="en-US" dirty="0">
                <a:solidFill>
                  <a:schemeClr val="accent5">
                    <a:lumMod val="40000"/>
                    <a:lumOff val="60000"/>
                  </a:schemeClr>
                </a:solidFill>
              </a:rPr>
              <a:t>Mandy Chessell, ODPi Egeria Project Leader</a:t>
            </a:r>
          </a:p>
        </p:txBody>
      </p:sp>
    </p:spTree>
    <p:extLst>
      <p:ext uri="{BB962C8B-B14F-4D97-AF65-F5344CB8AC3E}">
        <p14:creationId xmlns:p14="http://schemas.microsoft.com/office/powerpoint/2010/main" val="2588478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 name="Straight Connector 102">
            <a:extLst>
              <a:ext uri="{FF2B5EF4-FFF2-40B4-BE49-F238E27FC236}">
                <a16:creationId xmlns:a16="http://schemas.microsoft.com/office/drawing/2014/main" id="{94F6D39F-58A1-5944-8F5A-5E7F7886CC66}"/>
              </a:ext>
            </a:extLst>
          </p:cNvPr>
          <p:cNvCxnSpPr>
            <a:cxnSpLocks/>
          </p:cNvCxnSpPr>
          <p:nvPr/>
        </p:nvCxnSpPr>
        <p:spPr bwMode="auto">
          <a:xfrm>
            <a:off x="4913842" y="1912576"/>
            <a:ext cx="784852" cy="738527"/>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5" name="Straight Connector 104">
            <a:extLst>
              <a:ext uri="{FF2B5EF4-FFF2-40B4-BE49-F238E27FC236}">
                <a16:creationId xmlns:a16="http://schemas.microsoft.com/office/drawing/2014/main" id="{B869CC60-5DE7-E641-8E80-31D929F5C875}"/>
              </a:ext>
            </a:extLst>
          </p:cNvPr>
          <p:cNvCxnSpPr>
            <a:cxnSpLocks/>
            <a:endCxn id="3" idx="3"/>
          </p:cNvCxnSpPr>
          <p:nvPr/>
        </p:nvCxnSpPr>
        <p:spPr bwMode="auto">
          <a:xfrm flipH="1">
            <a:off x="4205287" y="3673533"/>
            <a:ext cx="592570" cy="419134"/>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80" name="Straight Connector 79"/>
          <p:cNvCxnSpPr>
            <a:cxnSpLocks/>
          </p:cNvCxnSpPr>
          <p:nvPr/>
        </p:nvCxnSpPr>
        <p:spPr bwMode="auto">
          <a:xfrm flipH="1">
            <a:off x="6838123" y="1725549"/>
            <a:ext cx="243081" cy="757770"/>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 name="Rounded Rectangle 2">
            <a:extLst>
              <a:ext uri="{FF2B5EF4-FFF2-40B4-BE49-F238E27FC236}">
                <a16:creationId xmlns:a16="http://schemas.microsoft.com/office/drawing/2014/main" id="{2ABBADBD-6DCF-4045-A39E-D731DD367562}"/>
              </a:ext>
            </a:extLst>
          </p:cNvPr>
          <p:cNvSpPr/>
          <p:nvPr/>
        </p:nvSpPr>
        <p:spPr>
          <a:xfrm>
            <a:off x="1612424" y="3428687"/>
            <a:ext cx="2592863" cy="1327960"/>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2529" name="Title 1"/>
          <p:cNvSpPr>
            <a:spLocks noGrp="1"/>
          </p:cNvSpPr>
          <p:nvPr>
            <p:ph type="title"/>
          </p:nvPr>
        </p:nvSpPr>
        <p:spPr>
          <a:xfrm>
            <a:off x="325859" y="215849"/>
            <a:ext cx="8520599" cy="430887"/>
          </a:xfrm>
          <a:noFill/>
          <a:ln w="9525">
            <a:noFill/>
            <a:miter lim="800000"/>
            <a:headEnd/>
            <a:tailEnd/>
          </a:ln>
          <a:effectLst/>
        </p:spPr>
        <p:txBody>
          <a:bodyPr vert="horz" wrap="square" lIns="0" tIns="0" rIns="0" bIns="0" numCol="1" rtlCol="0" anchor="t" anchorCtr="0" compatLnSpc="1">
            <a:prstTxWarp prst="textNoShape">
              <a:avLst/>
            </a:prstTxWarp>
            <a:spAutoFit/>
          </a:bodyPr>
          <a:lstStyle/>
          <a:p>
            <a:r>
              <a:rPr lang="en-GB" dirty="0">
                <a:latin typeface="Arial" charset="0"/>
                <a:ea typeface="MS PGothic" charset="0"/>
              </a:rPr>
              <a:t>A hybrid multi-cloud world</a:t>
            </a:r>
          </a:p>
        </p:txBody>
      </p:sp>
      <p:sp>
        <p:nvSpPr>
          <p:cNvPr id="46" name="Cloud 45"/>
          <p:cNvSpPr/>
          <p:nvPr/>
        </p:nvSpPr>
        <p:spPr bwMode="auto">
          <a:xfrm>
            <a:off x="3900850" y="1259321"/>
            <a:ext cx="1610916" cy="817067"/>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7" name="Cloud 46"/>
          <p:cNvSpPr/>
          <p:nvPr/>
        </p:nvSpPr>
        <p:spPr bwMode="auto">
          <a:xfrm>
            <a:off x="6115919" y="562805"/>
            <a:ext cx="2502694" cy="1268909"/>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9" name="Cloud 48"/>
          <p:cNvSpPr/>
          <p:nvPr/>
        </p:nvSpPr>
        <p:spPr bwMode="auto">
          <a:xfrm>
            <a:off x="4572000" y="2399289"/>
            <a:ext cx="2883973" cy="1685901"/>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0" name="Rounded Rectangle 49"/>
          <p:cNvSpPr/>
          <p:nvPr/>
        </p:nvSpPr>
        <p:spPr bwMode="auto">
          <a:xfrm>
            <a:off x="5249448" y="2799438"/>
            <a:ext cx="1453754" cy="709018"/>
          </a:xfrm>
          <a:prstGeom prst="roundRect">
            <a:avLst/>
          </a:prstGeom>
          <a:solidFill>
            <a:srgbClr val="1F497D"/>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GB" sz="1050" dirty="0">
                <a:solidFill>
                  <a:srgbClr val="ECECEC"/>
                </a:solidFill>
                <a:latin typeface="Calibri"/>
                <a:cs typeface="Calibri"/>
              </a:rPr>
              <a:t>Data Lake</a:t>
            </a:r>
          </a:p>
        </p:txBody>
      </p:sp>
      <p:cxnSp>
        <p:nvCxnSpPr>
          <p:cNvPr id="51" name="Straight Connector 50"/>
          <p:cNvCxnSpPr>
            <a:cxnSpLocks/>
            <a:stCxn id="91" idx="2"/>
            <a:endCxn id="55" idx="0"/>
          </p:cNvCxnSpPr>
          <p:nvPr/>
        </p:nvCxnSpPr>
        <p:spPr bwMode="auto">
          <a:xfrm flipH="1">
            <a:off x="4845612" y="1035165"/>
            <a:ext cx="13175" cy="351850"/>
          </a:xfrm>
          <a:prstGeom prst="line">
            <a:avLst/>
          </a:prstGeom>
          <a:ln>
            <a:solidFill>
              <a:srgbClr val="144989"/>
            </a:solidFill>
          </a:ln>
        </p:spPr>
        <p:style>
          <a:lnRef idx="2">
            <a:schemeClr val="accent1"/>
          </a:lnRef>
          <a:fillRef idx="0">
            <a:schemeClr val="accent1"/>
          </a:fillRef>
          <a:effectRef idx="1">
            <a:schemeClr val="accent1"/>
          </a:effectRef>
          <a:fontRef idx="minor">
            <a:schemeClr val="tx1"/>
          </a:fontRef>
        </p:style>
      </p:cxnSp>
      <p:sp>
        <p:nvSpPr>
          <p:cNvPr id="55" name="Rectangle 54"/>
          <p:cNvSpPr/>
          <p:nvPr/>
        </p:nvSpPr>
        <p:spPr bwMode="auto">
          <a:xfrm>
            <a:off x="4694998" y="1387015"/>
            <a:ext cx="301228"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1" name="Rectangle 60"/>
          <p:cNvSpPr/>
          <p:nvPr/>
        </p:nvSpPr>
        <p:spPr bwMode="auto">
          <a:xfrm>
            <a:off x="4698569" y="1594184"/>
            <a:ext cx="301229"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2" name="TextBox 24"/>
          <p:cNvSpPr txBox="1">
            <a:spLocks noChangeArrowheads="1"/>
          </p:cNvSpPr>
          <p:nvPr/>
        </p:nvSpPr>
        <p:spPr bwMode="auto">
          <a:xfrm>
            <a:off x="4996693" y="1430936"/>
            <a:ext cx="664019" cy="415498"/>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Mobile Apps</a:t>
            </a:r>
          </a:p>
        </p:txBody>
      </p:sp>
      <p:grpSp>
        <p:nvGrpSpPr>
          <p:cNvPr id="67" name="Group 21"/>
          <p:cNvGrpSpPr>
            <a:grpSpLocks/>
          </p:cNvGrpSpPr>
          <p:nvPr/>
        </p:nvGrpSpPr>
        <p:grpSpPr bwMode="auto">
          <a:xfrm>
            <a:off x="2339325" y="3869016"/>
            <a:ext cx="718954" cy="418573"/>
            <a:chOff x="431539" y="5104202"/>
            <a:chExt cx="1023363" cy="843225"/>
          </a:xfrm>
        </p:grpSpPr>
        <p:sp>
          <p:nvSpPr>
            <p:cNvPr id="68" name="Can 67"/>
            <p:cNvSpPr/>
            <p:nvPr/>
          </p:nvSpPr>
          <p:spPr>
            <a:xfrm>
              <a:off x="432125" y="5103544"/>
              <a:ext cx="813476" cy="661997"/>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69" name="Can 68"/>
            <p:cNvSpPr/>
            <p:nvPr/>
          </p:nvSpPr>
          <p:spPr>
            <a:xfrm>
              <a:off x="1167643" y="5305021"/>
              <a:ext cx="288106" cy="5270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0" name="Can 69"/>
            <p:cNvSpPr/>
            <p:nvPr/>
          </p:nvSpPr>
          <p:spPr>
            <a:xfrm>
              <a:off x="532114" y="5421951"/>
              <a:ext cx="710098" cy="5252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Databases</a:t>
              </a:r>
            </a:p>
          </p:txBody>
        </p:sp>
      </p:grpSp>
      <p:grpSp>
        <p:nvGrpSpPr>
          <p:cNvPr id="71" name="Group 19"/>
          <p:cNvGrpSpPr>
            <a:grpSpLocks/>
          </p:cNvGrpSpPr>
          <p:nvPr/>
        </p:nvGrpSpPr>
        <p:grpSpPr bwMode="auto">
          <a:xfrm>
            <a:off x="2962270" y="4113382"/>
            <a:ext cx="841756" cy="402808"/>
            <a:chOff x="2266224" y="5215162"/>
            <a:chExt cx="1198428" cy="810289"/>
          </a:xfrm>
        </p:grpSpPr>
        <p:sp>
          <p:nvSpPr>
            <p:cNvPr id="72" name="Rectangle 71"/>
            <p:cNvSpPr/>
            <p:nvPr/>
          </p:nvSpPr>
          <p:spPr>
            <a:xfrm>
              <a:off x="2558018" y="5342661"/>
              <a:ext cx="906891" cy="538890"/>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3" name="Rectangle 72"/>
            <p:cNvSpPr/>
            <p:nvPr/>
          </p:nvSpPr>
          <p:spPr>
            <a:xfrm>
              <a:off x="2266457" y="5215124"/>
              <a:ext cx="644146" cy="65744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4" name="Rectangle 73"/>
            <p:cNvSpPr/>
            <p:nvPr/>
          </p:nvSpPr>
          <p:spPr>
            <a:xfrm>
              <a:off x="2419018" y="5488161"/>
              <a:ext cx="905195" cy="537094"/>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Applications</a:t>
              </a:r>
            </a:p>
          </p:txBody>
        </p:sp>
      </p:grpSp>
      <p:sp>
        <p:nvSpPr>
          <p:cNvPr id="75" name="Multidocument 74"/>
          <p:cNvSpPr/>
          <p:nvPr/>
        </p:nvSpPr>
        <p:spPr bwMode="auto">
          <a:xfrm>
            <a:off x="2139712" y="4254452"/>
            <a:ext cx="506015" cy="233065"/>
          </a:xfrm>
          <a:prstGeom prst="flowChartMultidocumen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Files</a:t>
            </a:r>
          </a:p>
        </p:txBody>
      </p:sp>
      <p:sp>
        <p:nvSpPr>
          <p:cNvPr id="79" name="Right Arrow 78"/>
          <p:cNvSpPr/>
          <p:nvPr/>
        </p:nvSpPr>
        <p:spPr bwMode="auto">
          <a:xfrm rot="18691608">
            <a:off x="3949080" y="4121950"/>
            <a:ext cx="166985" cy="148829"/>
          </a:xfrm>
          <a:prstGeom prst="rightArrow">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1" name="Can 80"/>
          <p:cNvSpPr/>
          <p:nvPr/>
        </p:nvSpPr>
        <p:spPr bwMode="auto">
          <a:xfrm>
            <a:off x="7070800" y="1259321"/>
            <a:ext cx="602456" cy="249138"/>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2" name="Wave 81"/>
          <p:cNvSpPr/>
          <p:nvPr/>
        </p:nvSpPr>
        <p:spPr bwMode="auto">
          <a:xfrm>
            <a:off x="6457123" y="1935393"/>
            <a:ext cx="373856" cy="183952"/>
          </a:xfrm>
          <a:prstGeom prst="wave">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5" name="TextBox 65"/>
          <p:cNvSpPr txBox="1">
            <a:spLocks noChangeArrowheads="1"/>
          </p:cNvSpPr>
          <p:nvPr/>
        </p:nvSpPr>
        <p:spPr bwMode="auto">
          <a:xfrm>
            <a:off x="7642389" y="782640"/>
            <a:ext cx="954791" cy="577081"/>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Independent metadata Repository</a:t>
            </a:r>
          </a:p>
        </p:txBody>
      </p:sp>
      <p:sp>
        <p:nvSpPr>
          <p:cNvPr id="86" name="TextBox 66"/>
          <p:cNvSpPr txBox="1">
            <a:spLocks noChangeArrowheads="1"/>
          </p:cNvSpPr>
          <p:nvPr/>
        </p:nvSpPr>
        <p:spPr bwMode="auto">
          <a:xfrm>
            <a:off x="3895807" y="2337262"/>
            <a:ext cx="1027573" cy="60016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GB" sz="1100" b="1" dirty="0"/>
              <a:t>Linked metadata Repositories</a:t>
            </a:r>
          </a:p>
        </p:txBody>
      </p:sp>
      <p:grpSp>
        <p:nvGrpSpPr>
          <p:cNvPr id="87" name="Group 17"/>
          <p:cNvGrpSpPr>
            <a:grpSpLocks/>
          </p:cNvGrpSpPr>
          <p:nvPr/>
        </p:nvGrpSpPr>
        <p:grpSpPr bwMode="auto">
          <a:xfrm>
            <a:off x="4534319" y="800887"/>
            <a:ext cx="129501" cy="212308"/>
            <a:chOff x="603250" y="4737100"/>
            <a:chExt cx="355600" cy="654050"/>
          </a:xfrm>
        </p:grpSpPr>
        <p:sp>
          <p:nvSpPr>
            <p:cNvPr id="88" name="Delay 87"/>
            <p:cNvSpPr/>
            <p:nvPr/>
          </p:nvSpPr>
          <p:spPr>
            <a:xfrm rot="16200000">
              <a:off x="546519" y="4977062"/>
              <a:ext cx="469494" cy="356362"/>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defTabSz="685800">
                <a:defRPr/>
              </a:pPr>
              <a:endParaRPr lang="en-GB" sz="1350">
                <a:solidFill>
                  <a:prstClr val="white"/>
                </a:solidFill>
                <a:ea typeface="ＭＳ Ｐゴシック"/>
                <a:cs typeface="+mn-cs"/>
              </a:endParaRPr>
            </a:p>
          </p:txBody>
        </p:sp>
        <p:sp>
          <p:nvSpPr>
            <p:cNvPr id="89" name="Oval 88"/>
            <p:cNvSpPr/>
            <p:nvPr/>
          </p:nvSpPr>
          <p:spPr>
            <a:xfrm>
              <a:off x="628650" y="47371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algn="ctr" defTabSz="685800">
                <a:defRPr/>
              </a:pPr>
              <a:endParaRPr lang="en-GB" sz="1350">
                <a:solidFill>
                  <a:prstClr val="white"/>
                </a:solidFill>
                <a:ea typeface="ＭＳ Ｐゴシック"/>
                <a:cs typeface="+mn-cs"/>
              </a:endParaRPr>
            </a:p>
          </p:txBody>
        </p:sp>
      </p:grpSp>
      <p:grpSp>
        <p:nvGrpSpPr>
          <p:cNvPr id="90" name="Group 22"/>
          <p:cNvGrpSpPr>
            <a:grpSpLocks/>
          </p:cNvGrpSpPr>
          <p:nvPr/>
        </p:nvGrpSpPr>
        <p:grpSpPr bwMode="auto">
          <a:xfrm>
            <a:off x="4756595" y="739414"/>
            <a:ext cx="204383" cy="295751"/>
            <a:chOff x="2622841" y="2259432"/>
            <a:chExt cx="290632" cy="446708"/>
          </a:xfrm>
        </p:grpSpPr>
        <p:sp>
          <p:nvSpPr>
            <p:cNvPr id="91" name="Rounded Rectangle 90"/>
            <p:cNvSpPr/>
            <p:nvPr/>
          </p:nvSpPr>
          <p:spPr>
            <a:xfrm>
              <a:off x="2622841" y="2259432"/>
              <a:ext cx="290632" cy="446708"/>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spAutoFit/>
            </a:bodyPr>
            <a:lstStyle/>
            <a:p>
              <a:pPr algn="ctr" defTabSz="685800">
                <a:defRPr/>
              </a:pPr>
              <a:endParaRPr lang="en-US" sz="1200" dirty="0">
                <a:solidFill>
                  <a:sysClr val="windowText" lastClr="000000"/>
                </a:solidFill>
                <a:ea typeface="ＭＳ Ｐゴシック"/>
                <a:cs typeface="+mn-cs"/>
              </a:endParaRPr>
            </a:p>
          </p:txBody>
        </p:sp>
        <p:sp>
          <p:nvSpPr>
            <p:cNvPr id="92" name="Rounded Rectangle 91"/>
            <p:cNvSpPr/>
            <p:nvPr/>
          </p:nvSpPr>
          <p:spPr>
            <a:xfrm>
              <a:off x="2653875" y="2307086"/>
              <a:ext cx="228565" cy="369832"/>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noAutofit/>
            </a:bodyPr>
            <a:lstStyle/>
            <a:p>
              <a:pPr algn="ctr" defTabSz="685800">
                <a:defRPr/>
              </a:pPr>
              <a:endParaRPr lang="en-US" sz="1200" dirty="0">
                <a:solidFill>
                  <a:sysClr val="windowText" lastClr="000000"/>
                </a:solidFill>
                <a:ea typeface="ＭＳ Ｐゴシック"/>
                <a:cs typeface="+mn-cs"/>
              </a:endParaRPr>
            </a:p>
          </p:txBody>
        </p:sp>
        <p:sp>
          <p:nvSpPr>
            <p:cNvPr id="93" name="Rounded Rectangle 92"/>
            <p:cNvSpPr/>
            <p:nvPr/>
          </p:nvSpPr>
          <p:spPr>
            <a:xfrm>
              <a:off x="2684908" y="2587090"/>
              <a:ext cx="161537" cy="69055"/>
            </a:xfrm>
            <a:prstGeom prst="roundRect">
              <a:avLst/>
            </a:prstGeom>
            <a:solidFill>
              <a:srgbClr val="1F497D"/>
            </a:solidFill>
            <a:ln w="9525" cap="flat" cmpd="sng" algn="ctr">
              <a:noFill/>
              <a:prstDash val="solid"/>
            </a:ln>
            <a:effectLst>
              <a:outerShdw blurRad="40000" dist="23000" dir="5400000" rotWithShape="0">
                <a:srgbClr val="000000">
                  <a:alpha val="35000"/>
                </a:srgbClr>
              </a:outerShdw>
            </a:effectLst>
          </p:spPr>
          <p:txBody>
            <a:bodyPr wrap="square" anchor="ctr">
              <a:noAutofit/>
            </a:bodyPr>
            <a:lstStyle/>
            <a:p>
              <a:pPr algn="ctr" defTabSz="685800">
                <a:defRPr/>
              </a:pPr>
              <a:endParaRPr lang="en-US" sz="1200" dirty="0">
                <a:solidFill>
                  <a:sysClr val="windowText" lastClr="000000"/>
                </a:solidFill>
                <a:ea typeface="ＭＳ Ｐゴシック"/>
                <a:cs typeface="+mn-cs"/>
              </a:endParaRPr>
            </a:p>
          </p:txBody>
        </p:sp>
      </p:grpSp>
      <p:sp>
        <p:nvSpPr>
          <p:cNvPr id="2" name="TextBox 1">
            <a:extLst>
              <a:ext uri="{FF2B5EF4-FFF2-40B4-BE49-F238E27FC236}">
                <a16:creationId xmlns:a16="http://schemas.microsoft.com/office/drawing/2014/main" id="{1F64C563-9B0D-1643-B558-2B14B7972C7A}"/>
              </a:ext>
            </a:extLst>
          </p:cNvPr>
          <p:cNvSpPr txBox="1"/>
          <p:nvPr/>
        </p:nvSpPr>
        <p:spPr>
          <a:xfrm>
            <a:off x="6958590" y="1860685"/>
            <a:ext cx="1638590" cy="523220"/>
          </a:xfrm>
          <a:prstGeom prst="rect">
            <a:avLst/>
          </a:prstGeom>
          <a:noFill/>
        </p:spPr>
        <p:txBody>
          <a:bodyPr wrap="none" rtlCol="0">
            <a:spAutoFit/>
          </a:bodyPr>
          <a:lstStyle/>
          <a:p>
            <a:r>
              <a:rPr lang="en-US" dirty="0"/>
              <a:t>Business Partners</a:t>
            </a:r>
          </a:p>
          <a:p>
            <a:r>
              <a:rPr lang="en-US" dirty="0"/>
              <a:t>Sharing data</a:t>
            </a:r>
          </a:p>
        </p:txBody>
      </p:sp>
      <p:sp>
        <p:nvSpPr>
          <p:cNvPr id="28" name="TextBox 27">
            <a:extLst>
              <a:ext uri="{FF2B5EF4-FFF2-40B4-BE49-F238E27FC236}">
                <a16:creationId xmlns:a16="http://schemas.microsoft.com/office/drawing/2014/main" id="{B733740F-D451-1E4F-8DC4-25C062E12A12}"/>
              </a:ext>
            </a:extLst>
          </p:cNvPr>
          <p:cNvSpPr txBox="1"/>
          <p:nvPr/>
        </p:nvSpPr>
        <p:spPr>
          <a:xfrm>
            <a:off x="462013" y="1732547"/>
            <a:ext cx="1447832" cy="523220"/>
          </a:xfrm>
          <a:prstGeom prst="rect">
            <a:avLst/>
          </a:prstGeom>
          <a:noFill/>
        </p:spPr>
        <p:txBody>
          <a:bodyPr wrap="none" rtlCol="0">
            <a:spAutoFit/>
          </a:bodyPr>
          <a:lstStyle/>
          <a:p>
            <a:r>
              <a:rPr lang="en-US" dirty="0"/>
              <a:t>IoT devices and</a:t>
            </a:r>
          </a:p>
          <a:p>
            <a:r>
              <a:rPr lang="en-US" dirty="0"/>
              <a:t>systems</a:t>
            </a:r>
          </a:p>
        </p:txBody>
      </p:sp>
      <p:cxnSp>
        <p:nvCxnSpPr>
          <p:cNvPr id="101" name="Straight Connector 100">
            <a:extLst>
              <a:ext uri="{FF2B5EF4-FFF2-40B4-BE49-F238E27FC236}">
                <a16:creationId xmlns:a16="http://schemas.microsoft.com/office/drawing/2014/main" id="{2C510D91-226E-464E-B5F9-9CED73664F54}"/>
              </a:ext>
            </a:extLst>
          </p:cNvPr>
          <p:cNvCxnSpPr>
            <a:cxnSpLocks/>
          </p:cNvCxnSpPr>
          <p:nvPr/>
        </p:nvCxnSpPr>
        <p:spPr bwMode="auto">
          <a:xfrm flipH="1" flipV="1">
            <a:off x="716435" y="3556697"/>
            <a:ext cx="1122544" cy="244315"/>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2" name="Straight Connector 101">
            <a:extLst>
              <a:ext uri="{FF2B5EF4-FFF2-40B4-BE49-F238E27FC236}">
                <a16:creationId xmlns:a16="http://schemas.microsoft.com/office/drawing/2014/main" id="{05ADECA6-12CA-EB44-90D1-F43908C969BF}"/>
              </a:ext>
            </a:extLst>
          </p:cNvPr>
          <p:cNvCxnSpPr>
            <a:cxnSpLocks/>
          </p:cNvCxnSpPr>
          <p:nvPr/>
        </p:nvCxnSpPr>
        <p:spPr bwMode="auto">
          <a:xfrm>
            <a:off x="1655008" y="2706806"/>
            <a:ext cx="484704" cy="849891"/>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4" name="Straight Connector 103">
            <a:extLst>
              <a:ext uri="{FF2B5EF4-FFF2-40B4-BE49-F238E27FC236}">
                <a16:creationId xmlns:a16="http://schemas.microsoft.com/office/drawing/2014/main" id="{947F0093-83E9-DF40-B571-12EA5C94E4B2}"/>
              </a:ext>
            </a:extLst>
          </p:cNvPr>
          <p:cNvCxnSpPr>
            <a:cxnSpLocks/>
          </p:cNvCxnSpPr>
          <p:nvPr/>
        </p:nvCxnSpPr>
        <p:spPr bwMode="auto">
          <a:xfrm flipH="1" flipV="1">
            <a:off x="1028065" y="2989977"/>
            <a:ext cx="881780" cy="617729"/>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06" name="Rectangle 105">
            <a:extLst>
              <a:ext uri="{FF2B5EF4-FFF2-40B4-BE49-F238E27FC236}">
                <a16:creationId xmlns:a16="http://schemas.microsoft.com/office/drawing/2014/main" id="{CD832545-19EE-3B46-82F9-3334EF498170}"/>
              </a:ext>
            </a:extLst>
          </p:cNvPr>
          <p:cNvSpPr/>
          <p:nvPr/>
        </p:nvSpPr>
        <p:spPr bwMode="auto">
          <a:xfrm>
            <a:off x="1787543" y="3555350"/>
            <a:ext cx="673415" cy="438353"/>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Applications</a:t>
            </a:r>
          </a:p>
        </p:txBody>
      </p:sp>
      <p:sp>
        <p:nvSpPr>
          <p:cNvPr id="58" name="Rounded Rectangle 57">
            <a:extLst>
              <a:ext uri="{FF2B5EF4-FFF2-40B4-BE49-F238E27FC236}">
                <a16:creationId xmlns:a16="http://schemas.microsoft.com/office/drawing/2014/main" id="{AB3C0B4C-7020-D542-A07A-66356BF559E0}"/>
              </a:ext>
            </a:extLst>
          </p:cNvPr>
          <p:cNvSpPr/>
          <p:nvPr/>
        </p:nvSpPr>
        <p:spPr>
          <a:xfrm>
            <a:off x="332062" y="2557711"/>
            <a:ext cx="839857" cy="450945"/>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5" name="Can 94">
            <a:extLst>
              <a:ext uri="{FF2B5EF4-FFF2-40B4-BE49-F238E27FC236}">
                <a16:creationId xmlns:a16="http://schemas.microsoft.com/office/drawing/2014/main" id="{E7E045AF-6936-C04E-91A5-2B44859EA3DC}"/>
              </a:ext>
            </a:extLst>
          </p:cNvPr>
          <p:cNvSpPr/>
          <p:nvPr/>
        </p:nvSpPr>
        <p:spPr>
          <a:xfrm>
            <a:off x="449080" y="2666550"/>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6" name="Can 95">
            <a:extLst>
              <a:ext uri="{FF2B5EF4-FFF2-40B4-BE49-F238E27FC236}">
                <a16:creationId xmlns:a16="http://schemas.microsoft.com/office/drawing/2014/main" id="{AF15092B-2A3B-5E40-8305-980919488E63}"/>
              </a:ext>
            </a:extLst>
          </p:cNvPr>
          <p:cNvSpPr/>
          <p:nvPr/>
        </p:nvSpPr>
        <p:spPr>
          <a:xfrm>
            <a:off x="696304" y="263078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7" name="Can 96">
            <a:extLst>
              <a:ext uri="{FF2B5EF4-FFF2-40B4-BE49-F238E27FC236}">
                <a16:creationId xmlns:a16="http://schemas.microsoft.com/office/drawing/2014/main" id="{F6BECCA9-9BCA-D240-AE3C-08AAFC77D591}"/>
              </a:ext>
            </a:extLst>
          </p:cNvPr>
          <p:cNvSpPr/>
          <p:nvPr/>
        </p:nvSpPr>
        <p:spPr>
          <a:xfrm>
            <a:off x="601480" y="2818950"/>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8" name="Can 97">
            <a:extLst>
              <a:ext uri="{FF2B5EF4-FFF2-40B4-BE49-F238E27FC236}">
                <a16:creationId xmlns:a16="http://schemas.microsoft.com/office/drawing/2014/main" id="{7F11209D-C7F5-B645-873B-BD64E9DB73ED}"/>
              </a:ext>
            </a:extLst>
          </p:cNvPr>
          <p:cNvSpPr/>
          <p:nvPr/>
        </p:nvSpPr>
        <p:spPr>
          <a:xfrm>
            <a:off x="848704" y="278318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7" name="Cloud 56">
            <a:extLst>
              <a:ext uri="{FF2B5EF4-FFF2-40B4-BE49-F238E27FC236}">
                <a16:creationId xmlns:a16="http://schemas.microsoft.com/office/drawing/2014/main" id="{2A3D4C73-4B8B-9E49-A948-FC45BDD0F00D}"/>
              </a:ext>
            </a:extLst>
          </p:cNvPr>
          <p:cNvSpPr/>
          <p:nvPr/>
        </p:nvSpPr>
        <p:spPr bwMode="auto">
          <a:xfrm>
            <a:off x="1265498" y="2352916"/>
            <a:ext cx="757453" cy="450945"/>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15" name="Can 14">
            <a:extLst>
              <a:ext uri="{FF2B5EF4-FFF2-40B4-BE49-F238E27FC236}">
                <a16:creationId xmlns:a16="http://schemas.microsoft.com/office/drawing/2014/main" id="{76C2CDE6-849E-5446-9F12-268CADCFCF72}"/>
              </a:ext>
            </a:extLst>
          </p:cNvPr>
          <p:cNvSpPr/>
          <p:nvPr/>
        </p:nvSpPr>
        <p:spPr>
          <a:xfrm>
            <a:off x="1424639" y="2504326"/>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9" name="Can 98">
            <a:extLst>
              <a:ext uri="{FF2B5EF4-FFF2-40B4-BE49-F238E27FC236}">
                <a16:creationId xmlns:a16="http://schemas.microsoft.com/office/drawing/2014/main" id="{454631DE-03C1-EF4B-A52C-478214C1D8F1}"/>
              </a:ext>
            </a:extLst>
          </p:cNvPr>
          <p:cNvSpPr/>
          <p:nvPr/>
        </p:nvSpPr>
        <p:spPr>
          <a:xfrm>
            <a:off x="1511815" y="241906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9" name="Cloud 58">
            <a:extLst>
              <a:ext uri="{FF2B5EF4-FFF2-40B4-BE49-F238E27FC236}">
                <a16:creationId xmlns:a16="http://schemas.microsoft.com/office/drawing/2014/main" id="{866C3F32-2FD1-0548-83E6-40BCC036F1A4}"/>
              </a:ext>
            </a:extLst>
          </p:cNvPr>
          <p:cNvSpPr/>
          <p:nvPr/>
        </p:nvSpPr>
        <p:spPr bwMode="auto">
          <a:xfrm>
            <a:off x="217054" y="3203214"/>
            <a:ext cx="757453" cy="450945"/>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94" name="Can 93">
            <a:extLst>
              <a:ext uri="{FF2B5EF4-FFF2-40B4-BE49-F238E27FC236}">
                <a16:creationId xmlns:a16="http://schemas.microsoft.com/office/drawing/2014/main" id="{DDCA5CCD-7AE1-0F41-93FF-60528A1B87B0}"/>
              </a:ext>
            </a:extLst>
          </p:cNvPr>
          <p:cNvSpPr/>
          <p:nvPr/>
        </p:nvSpPr>
        <p:spPr>
          <a:xfrm>
            <a:off x="518801" y="3343172"/>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0" name="TextBox 59">
            <a:extLst>
              <a:ext uri="{FF2B5EF4-FFF2-40B4-BE49-F238E27FC236}">
                <a16:creationId xmlns:a16="http://schemas.microsoft.com/office/drawing/2014/main" id="{AD1B5190-F44E-8548-8B66-401AEFAF1EE6}"/>
              </a:ext>
            </a:extLst>
          </p:cNvPr>
          <p:cNvSpPr txBox="1"/>
          <p:nvPr/>
        </p:nvSpPr>
        <p:spPr>
          <a:xfrm>
            <a:off x="2362380" y="993246"/>
            <a:ext cx="1655152" cy="523220"/>
          </a:xfrm>
          <a:prstGeom prst="rect">
            <a:avLst/>
          </a:prstGeom>
          <a:noFill/>
        </p:spPr>
        <p:txBody>
          <a:bodyPr wrap="square" rtlCol="0">
            <a:spAutoFit/>
          </a:bodyPr>
          <a:lstStyle/>
          <a:p>
            <a:r>
              <a:rPr lang="en-US" dirty="0"/>
              <a:t>New applications deployed to cloud</a:t>
            </a:r>
          </a:p>
        </p:txBody>
      </p:sp>
    </p:spTree>
    <p:extLst>
      <p:ext uri="{BB962C8B-B14F-4D97-AF65-F5344CB8AC3E}">
        <p14:creationId xmlns:p14="http://schemas.microsoft.com/office/powerpoint/2010/main" val="3783507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 name="Straight Connector 102">
            <a:extLst>
              <a:ext uri="{FF2B5EF4-FFF2-40B4-BE49-F238E27FC236}">
                <a16:creationId xmlns:a16="http://schemas.microsoft.com/office/drawing/2014/main" id="{94F6D39F-58A1-5944-8F5A-5E7F7886CC66}"/>
              </a:ext>
            </a:extLst>
          </p:cNvPr>
          <p:cNvCxnSpPr>
            <a:cxnSpLocks/>
          </p:cNvCxnSpPr>
          <p:nvPr/>
        </p:nvCxnSpPr>
        <p:spPr bwMode="auto">
          <a:xfrm>
            <a:off x="4913842" y="1912576"/>
            <a:ext cx="784852" cy="738527"/>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5" name="Straight Connector 104">
            <a:extLst>
              <a:ext uri="{FF2B5EF4-FFF2-40B4-BE49-F238E27FC236}">
                <a16:creationId xmlns:a16="http://schemas.microsoft.com/office/drawing/2014/main" id="{B869CC60-5DE7-E641-8E80-31D929F5C875}"/>
              </a:ext>
            </a:extLst>
          </p:cNvPr>
          <p:cNvCxnSpPr>
            <a:cxnSpLocks/>
            <a:endCxn id="3" idx="3"/>
          </p:cNvCxnSpPr>
          <p:nvPr/>
        </p:nvCxnSpPr>
        <p:spPr bwMode="auto">
          <a:xfrm flipH="1">
            <a:off x="4205287" y="3673533"/>
            <a:ext cx="592570" cy="419134"/>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80" name="Straight Connector 79"/>
          <p:cNvCxnSpPr>
            <a:cxnSpLocks/>
          </p:cNvCxnSpPr>
          <p:nvPr/>
        </p:nvCxnSpPr>
        <p:spPr bwMode="auto">
          <a:xfrm flipH="1">
            <a:off x="6838123" y="1725549"/>
            <a:ext cx="243081" cy="757770"/>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 name="Rounded Rectangle 2">
            <a:extLst>
              <a:ext uri="{FF2B5EF4-FFF2-40B4-BE49-F238E27FC236}">
                <a16:creationId xmlns:a16="http://schemas.microsoft.com/office/drawing/2014/main" id="{2ABBADBD-6DCF-4045-A39E-D731DD367562}"/>
              </a:ext>
            </a:extLst>
          </p:cNvPr>
          <p:cNvSpPr/>
          <p:nvPr/>
        </p:nvSpPr>
        <p:spPr>
          <a:xfrm>
            <a:off x="1612424" y="3428687"/>
            <a:ext cx="2592863" cy="1327960"/>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2529" name="Title 1"/>
          <p:cNvSpPr>
            <a:spLocks noGrp="1"/>
          </p:cNvSpPr>
          <p:nvPr>
            <p:ph type="title"/>
          </p:nvPr>
        </p:nvSpPr>
        <p:spPr>
          <a:xfrm>
            <a:off x="325859" y="215849"/>
            <a:ext cx="8520599" cy="430887"/>
          </a:xfrm>
          <a:noFill/>
          <a:ln w="9525">
            <a:noFill/>
            <a:miter lim="800000"/>
            <a:headEnd/>
            <a:tailEnd/>
          </a:ln>
          <a:effectLst/>
        </p:spPr>
        <p:txBody>
          <a:bodyPr vert="horz" wrap="square" lIns="0" tIns="0" rIns="0" bIns="0" numCol="1" rtlCol="0" anchor="t" anchorCtr="0" compatLnSpc="1">
            <a:prstTxWarp prst="textNoShape">
              <a:avLst/>
            </a:prstTxWarp>
            <a:spAutoFit/>
          </a:bodyPr>
          <a:lstStyle/>
          <a:p>
            <a:r>
              <a:rPr lang="en-GB" dirty="0">
                <a:latin typeface="Arial" charset="0"/>
                <a:ea typeface="MS PGothic" charset="0"/>
              </a:rPr>
              <a:t>Open metadata ecosystem</a:t>
            </a:r>
          </a:p>
        </p:txBody>
      </p:sp>
      <p:sp>
        <p:nvSpPr>
          <p:cNvPr id="46" name="Cloud 45"/>
          <p:cNvSpPr/>
          <p:nvPr/>
        </p:nvSpPr>
        <p:spPr bwMode="auto">
          <a:xfrm>
            <a:off x="3900850" y="1259321"/>
            <a:ext cx="1610916" cy="817067"/>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7" name="Cloud 46"/>
          <p:cNvSpPr/>
          <p:nvPr/>
        </p:nvSpPr>
        <p:spPr bwMode="auto">
          <a:xfrm>
            <a:off x="6115919" y="562805"/>
            <a:ext cx="2502694" cy="1268909"/>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9" name="Cloud 48"/>
          <p:cNvSpPr/>
          <p:nvPr/>
        </p:nvSpPr>
        <p:spPr bwMode="auto">
          <a:xfrm>
            <a:off x="4572000" y="2399289"/>
            <a:ext cx="2883973" cy="1685901"/>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0" name="Rounded Rectangle 49"/>
          <p:cNvSpPr/>
          <p:nvPr/>
        </p:nvSpPr>
        <p:spPr bwMode="auto">
          <a:xfrm>
            <a:off x="5249448" y="2799438"/>
            <a:ext cx="1453754" cy="709018"/>
          </a:xfrm>
          <a:prstGeom prst="roundRect">
            <a:avLst/>
          </a:prstGeom>
          <a:solidFill>
            <a:srgbClr val="1F497D"/>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GB" sz="1050" dirty="0">
                <a:solidFill>
                  <a:srgbClr val="ECECEC"/>
                </a:solidFill>
                <a:latin typeface="Calibri"/>
                <a:cs typeface="Calibri"/>
              </a:rPr>
              <a:t>Data Lake</a:t>
            </a:r>
          </a:p>
        </p:txBody>
      </p:sp>
      <p:cxnSp>
        <p:nvCxnSpPr>
          <p:cNvPr id="51" name="Straight Connector 50"/>
          <p:cNvCxnSpPr>
            <a:cxnSpLocks/>
            <a:stCxn id="91" idx="2"/>
            <a:endCxn id="55" idx="0"/>
          </p:cNvCxnSpPr>
          <p:nvPr/>
        </p:nvCxnSpPr>
        <p:spPr bwMode="auto">
          <a:xfrm flipH="1">
            <a:off x="4845612" y="1035165"/>
            <a:ext cx="13175" cy="351850"/>
          </a:xfrm>
          <a:prstGeom prst="line">
            <a:avLst/>
          </a:prstGeom>
          <a:ln>
            <a:solidFill>
              <a:srgbClr val="144989"/>
            </a:solidFill>
          </a:ln>
        </p:spPr>
        <p:style>
          <a:lnRef idx="2">
            <a:schemeClr val="accent1"/>
          </a:lnRef>
          <a:fillRef idx="0">
            <a:schemeClr val="accent1"/>
          </a:fillRef>
          <a:effectRef idx="1">
            <a:schemeClr val="accent1"/>
          </a:effectRef>
          <a:fontRef idx="minor">
            <a:schemeClr val="tx1"/>
          </a:fontRef>
        </p:style>
      </p:cxnSp>
      <p:sp>
        <p:nvSpPr>
          <p:cNvPr id="52" name="Can 51"/>
          <p:cNvSpPr/>
          <p:nvPr/>
        </p:nvSpPr>
        <p:spPr bwMode="auto">
          <a:xfrm>
            <a:off x="5346976" y="2886080"/>
            <a:ext cx="373856" cy="168771"/>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3" name="Can 52"/>
          <p:cNvSpPr/>
          <p:nvPr/>
        </p:nvSpPr>
        <p:spPr bwMode="auto">
          <a:xfrm>
            <a:off x="4159217" y="1520961"/>
            <a:ext cx="373856" cy="168771"/>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5" name="Rectangle 54"/>
          <p:cNvSpPr/>
          <p:nvPr/>
        </p:nvSpPr>
        <p:spPr bwMode="auto">
          <a:xfrm>
            <a:off x="4694998" y="1387015"/>
            <a:ext cx="301228"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1" name="Rectangle 60"/>
          <p:cNvSpPr/>
          <p:nvPr/>
        </p:nvSpPr>
        <p:spPr bwMode="auto">
          <a:xfrm>
            <a:off x="4698569" y="1594184"/>
            <a:ext cx="301229"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2" name="TextBox 24"/>
          <p:cNvSpPr txBox="1">
            <a:spLocks noChangeArrowheads="1"/>
          </p:cNvSpPr>
          <p:nvPr/>
        </p:nvSpPr>
        <p:spPr bwMode="auto">
          <a:xfrm>
            <a:off x="4996693" y="1430936"/>
            <a:ext cx="664019" cy="415498"/>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Mobile Apps</a:t>
            </a:r>
          </a:p>
        </p:txBody>
      </p:sp>
      <p:cxnSp>
        <p:nvCxnSpPr>
          <p:cNvPr id="63" name="Straight Arrow Connector 62"/>
          <p:cNvCxnSpPr>
            <a:stCxn id="55" idx="1"/>
            <a:endCxn id="53" idx="4"/>
          </p:cNvCxnSpPr>
          <p:nvPr/>
        </p:nvCxnSpPr>
        <p:spPr bwMode="auto">
          <a:xfrm flipH="1">
            <a:off x="4533072" y="1449524"/>
            <a:ext cx="161925" cy="156269"/>
          </a:xfrm>
          <a:prstGeom prst="straightConnector1">
            <a:avLst/>
          </a:prstGeom>
          <a:solidFill>
            <a:srgbClr val="CC99FF"/>
          </a:solidFill>
          <a:ln w="19050" cap="flat" cmpd="sng" algn="ctr">
            <a:solidFill>
              <a:srgbClr val="144989"/>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4" name="Straight Arrow Connector 63"/>
          <p:cNvCxnSpPr>
            <a:stCxn id="61" idx="1"/>
            <a:endCxn id="53" idx="4"/>
          </p:cNvCxnSpPr>
          <p:nvPr/>
        </p:nvCxnSpPr>
        <p:spPr bwMode="auto">
          <a:xfrm flipH="1" flipV="1">
            <a:off x="4533072" y="1605792"/>
            <a:ext cx="165497" cy="50900"/>
          </a:xfrm>
          <a:prstGeom prst="straightConnector1">
            <a:avLst/>
          </a:prstGeom>
          <a:solidFill>
            <a:srgbClr val="CC99FF"/>
          </a:solidFill>
          <a:ln w="19050" cap="flat" cmpd="sng" algn="ctr">
            <a:solidFill>
              <a:srgbClr val="144989"/>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5" name="Straight Connector 64"/>
          <p:cNvCxnSpPr>
            <a:stCxn id="53" idx="3"/>
            <a:endCxn id="52" idx="1"/>
          </p:cNvCxnSpPr>
          <p:nvPr/>
        </p:nvCxnSpPr>
        <p:spPr bwMode="auto">
          <a:xfrm>
            <a:off x="4346145" y="1689732"/>
            <a:ext cx="1187759" cy="1196348"/>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66" name="Can 65"/>
          <p:cNvSpPr/>
          <p:nvPr/>
        </p:nvSpPr>
        <p:spPr bwMode="auto">
          <a:xfrm>
            <a:off x="6516274" y="1018264"/>
            <a:ext cx="373856" cy="167878"/>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grpSp>
        <p:nvGrpSpPr>
          <p:cNvPr id="67" name="Group 21"/>
          <p:cNvGrpSpPr>
            <a:grpSpLocks/>
          </p:cNvGrpSpPr>
          <p:nvPr/>
        </p:nvGrpSpPr>
        <p:grpSpPr bwMode="auto">
          <a:xfrm>
            <a:off x="2339325" y="3869016"/>
            <a:ext cx="718954" cy="418573"/>
            <a:chOff x="431539" y="5104202"/>
            <a:chExt cx="1023363" cy="843225"/>
          </a:xfrm>
        </p:grpSpPr>
        <p:sp>
          <p:nvSpPr>
            <p:cNvPr id="68" name="Can 67"/>
            <p:cNvSpPr/>
            <p:nvPr/>
          </p:nvSpPr>
          <p:spPr>
            <a:xfrm>
              <a:off x="432125" y="5103544"/>
              <a:ext cx="813476" cy="661997"/>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69" name="Can 68"/>
            <p:cNvSpPr/>
            <p:nvPr/>
          </p:nvSpPr>
          <p:spPr>
            <a:xfrm>
              <a:off x="1167643" y="5305021"/>
              <a:ext cx="288106" cy="5270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0" name="Can 69"/>
            <p:cNvSpPr/>
            <p:nvPr/>
          </p:nvSpPr>
          <p:spPr>
            <a:xfrm>
              <a:off x="532114" y="5421951"/>
              <a:ext cx="710098" cy="5252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Databases</a:t>
              </a:r>
            </a:p>
          </p:txBody>
        </p:sp>
      </p:grpSp>
      <p:grpSp>
        <p:nvGrpSpPr>
          <p:cNvPr id="71" name="Group 19"/>
          <p:cNvGrpSpPr>
            <a:grpSpLocks/>
          </p:cNvGrpSpPr>
          <p:nvPr/>
        </p:nvGrpSpPr>
        <p:grpSpPr bwMode="auto">
          <a:xfrm>
            <a:off x="2962270" y="4113382"/>
            <a:ext cx="841756" cy="402808"/>
            <a:chOff x="2266224" y="5215162"/>
            <a:chExt cx="1198428" cy="810289"/>
          </a:xfrm>
        </p:grpSpPr>
        <p:sp>
          <p:nvSpPr>
            <p:cNvPr id="72" name="Rectangle 71"/>
            <p:cNvSpPr/>
            <p:nvPr/>
          </p:nvSpPr>
          <p:spPr>
            <a:xfrm>
              <a:off x="2558018" y="5342661"/>
              <a:ext cx="906891" cy="538890"/>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3" name="Rectangle 72"/>
            <p:cNvSpPr/>
            <p:nvPr/>
          </p:nvSpPr>
          <p:spPr>
            <a:xfrm>
              <a:off x="2266457" y="5215124"/>
              <a:ext cx="644146" cy="65744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4" name="Rectangle 73"/>
            <p:cNvSpPr/>
            <p:nvPr/>
          </p:nvSpPr>
          <p:spPr>
            <a:xfrm>
              <a:off x="2419018" y="5488161"/>
              <a:ext cx="905195" cy="537094"/>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Applications</a:t>
              </a:r>
            </a:p>
          </p:txBody>
        </p:sp>
      </p:grpSp>
      <p:sp>
        <p:nvSpPr>
          <p:cNvPr id="75" name="Multidocument 74"/>
          <p:cNvSpPr/>
          <p:nvPr/>
        </p:nvSpPr>
        <p:spPr bwMode="auto">
          <a:xfrm>
            <a:off x="2139712" y="4254452"/>
            <a:ext cx="506015" cy="233065"/>
          </a:xfrm>
          <a:prstGeom prst="flowChartMultidocumen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Files</a:t>
            </a:r>
          </a:p>
        </p:txBody>
      </p:sp>
      <p:sp>
        <p:nvSpPr>
          <p:cNvPr id="76" name="Can 75"/>
          <p:cNvSpPr/>
          <p:nvPr/>
        </p:nvSpPr>
        <p:spPr bwMode="auto">
          <a:xfrm>
            <a:off x="3325545" y="3678854"/>
            <a:ext cx="373856" cy="168771"/>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77" name="Straight Connector 76"/>
          <p:cNvCxnSpPr>
            <a:stCxn id="53" idx="3"/>
            <a:endCxn id="76" idx="1"/>
          </p:cNvCxnSpPr>
          <p:nvPr/>
        </p:nvCxnSpPr>
        <p:spPr bwMode="auto">
          <a:xfrm flipH="1">
            <a:off x="3512473" y="1689732"/>
            <a:ext cx="833672" cy="1989122"/>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8" name="Straight Connector 77"/>
          <p:cNvCxnSpPr>
            <a:stCxn id="52" idx="2"/>
            <a:endCxn id="76" idx="4"/>
          </p:cNvCxnSpPr>
          <p:nvPr/>
        </p:nvCxnSpPr>
        <p:spPr bwMode="auto">
          <a:xfrm flipH="1">
            <a:off x="3699401" y="2970466"/>
            <a:ext cx="1647575" cy="792774"/>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79" name="Right Arrow 78"/>
          <p:cNvSpPr/>
          <p:nvPr/>
        </p:nvSpPr>
        <p:spPr bwMode="auto">
          <a:xfrm rot="18691608">
            <a:off x="3949080" y="4121950"/>
            <a:ext cx="166985" cy="148829"/>
          </a:xfrm>
          <a:prstGeom prst="rightArrow">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1" name="Can 80"/>
          <p:cNvSpPr/>
          <p:nvPr/>
        </p:nvSpPr>
        <p:spPr bwMode="auto">
          <a:xfrm>
            <a:off x="7070800" y="1259321"/>
            <a:ext cx="602456" cy="249138"/>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2" name="Wave 81"/>
          <p:cNvSpPr/>
          <p:nvPr/>
        </p:nvSpPr>
        <p:spPr bwMode="auto">
          <a:xfrm>
            <a:off x="6457123" y="1935393"/>
            <a:ext cx="373856" cy="183952"/>
          </a:xfrm>
          <a:prstGeom prst="wave">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3" name="Wave 82"/>
          <p:cNvSpPr/>
          <p:nvPr/>
        </p:nvSpPr>
        <p:spPr bwMode="auto">
          <a:xfrm>
            <a:off x="6460695" y="1891637"/>
            <a:ext cx="373856" cy="97334"/>
          </a:xfrm>
          <a:prstGeom prst="wave">
            <a:avLst/>
          </a:prstGeom>
          <a:solidFill>
            <a:srgbClr val="E46C0A"/>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84" name="Straight Arrow Connector 83"/>
          <p:cNvCxnSpPr>
            <a:cxnSpLocks/>
            <a:stCxn id="81" idx="2"/>
            <a:endCxn id="66" idx="3"/>
          </p:cNvCxnSpPr>
          <p:nvPr/>
        </p:nvCxnSpPr>
        <p:spPr bwMode="auto">
          <a:xfrm flipH="1" flipV="1">
            <a:off x="6703202" y="1186142"/>
            <a:ext cx="367598" cy="197748"/>
          </a:xfrm>
          <a:prstGeom prst="straightConnector1">
            <a:avLst/>
          </a:prstGeom>
          <a:solidFill>
            <a:srgbClr val="CC99FF"/>
          </a:solidFill>
          <a:ln w="19050" cap="flat" cmpd="sng" algn="ctr">
            <a:solidFill>
              <a:srgbClr val="144989"/>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85" name="TextBox 65"/>
          <p:cNvSpPr txBox="1">
            <a:spLocks noChangeArrowheads="1"/>
          </p:cNvSpPr>
          <p:nvPr/>
        </p:nvSpPr>
        <p:spPr bwMode="auto">
          <a:xfrm>
            <a:off x="7642389" y="782640"/>
            <a:ext cx="954791" cy="577081"/>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Independent metadata Repository</a:t>
            </a:r>
          </a:p>
        </p:txBody>
      </p:sp>
      <p:sp>
        <p:nvSpPr>
          <p:cNvPr id="86" name="TextBox 66"/>
          <p:cNvSpPr txBox="1">
            <a:spLocks noChangeArrowheads="1"/>
          </p:cNvSpPr>
          <p:nvPr/>
        </p:nvSpPr>
        <p:spPr bwMode="auto">
          <a:xfrm>
            <a:off x="3895807" y="2337262"/>
            <a:ext cx="1027573" cy="600164"/>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GB" sz="1100" b="1" dirty="0"/>
              <a:t>Linked metadata Repositories</a:t>
            </a:r>
          </a:p>
        </p:txBody>
      </p:sp>
      <p:grpSp>
        <p:nvGrpSpPr>
          <p:cNvPr id="87" name="Group 17"/>
          <p:cNvGrpSpPr>
            <a:grpSpLocks/>
          </p:cNvGrpSpPr>
          <p:nvPr/>
        </p:nvGrpSpPr>
        <p:grpSpPr bwMode="auto">
          <a:xfrm>
            <a:off x="4534319" y="800887"/>
            <a:ext cx="129501" cy="212308"/>
            <a:chOff x="603250" y="4737100"/>
            <a:chExt cx="355600" cy="654050"/>
          </a:xfrm>
        </p:grpSpPr>
        <p:sp>
          <p:nvSpPr>
            <p:cNvPr id="88" name="Delay 87"/>
            <p:cNvSpPr/>
            <p:nvPr/>
          </p:nvSpPr>
          <p:spPr>
            <a:xfrm rot="16200000">
              <a:off x="546519" y="4977062"/>
              <a:ext cx="469494" cy="356362"/>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defTabSz="685800">
                <a:defRPr/>
              </a:pPr>
              <a:endParaRPr lang="en-GB" sz="1350">
                <a:solidFill>
                  <a:prstClr val="white"/>
                </a:solidFill>
                <a:ea typeface="ＭＳ Ｐゴシック"/>
                <a:cs typeface="+mn-cs"/>
              </a:endParaRPr>
            </a:p>
          </p:txBody>
        </p:sp>
        <p:sp>
          <p:nvSpPr>
            <p:cNvPr id="89" name="Oval 88"/>
            <p:cNvSpPr/>
            <p:nvPr/>
          </p:nvSpPr>
          <p:spPr>
            <a:xfrm>
              <a:off x="628650" y="47371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algn="ctr" defTabSz="685800">
                <a:defRPr/>
              </a:pPr>
              <a:endParaRPr lang="en-GB" sz="1350">
                <a:solidFill>
                  <a:prstClr val="white"/>
                </a:solidFill>
                <a:ea typeface="ＭＳ Ｐゴシック"/>
                <a:cs typeface="+mn-cs"/>
              </a:endParaRPr>
            </a:p>
          </p:txBody>
        </p:sp>
      </p:grpSp>
      <p:grpSp>
        <p:nvGrpSpPr>
          <p:cNvPr id="90" name="Group 22"/>
          <p:cNvGrpSpPr>
            <a:grpSpLocks/>
          </p:cNvGrpSpPr>
          <p:nvPr/>
        </p:nvGrpSpPr>
        <p:grpSpPr bwMode="auto">
          <a:xfrm>
            <a:off x="4756595" y="739414"/>
            <a:ext cx="204383" cy="295751"/>
            <a:chOff x="2622841" y="2259432"/>
            <a:chExt cx="290632" cy="446708"/>
          </a:xfrm>
        </p:grpSpPr>
        <p:sp>
          <p:nvSpPr>
            <p:cNvPr id="91" name="Rounded Rectangle 90"/>
            <p:cNvSpPr/>
            <p:nvPr/>
          </p:nvSpPr>
          <p:spPr>
            <a:xfrm>
              <a:off x="2622841" y="2259432"/>
              <a:ext cx="290632" cy="446708"/>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spAutoFit/>
            </a:bodyPr>
            <a:lstStyle/>
            <a:p>
              <a:pPr algn="ctr" defTabSz="685800">
                <a:defRPr/>
              </a:pPr>
              <a:endParaRPr lang="en-US" sz="1200" dirty="0">
                <a:solidFill>
                  <a:sysClr val="windowText" lastClr="000000"/>
                </a:solidFill>
                <a:ea typeface="ＭＳ Ｐゴシック"/>
                <a:cs typeface="+mn-cs"/>
              </a:endParaRPr>
            </a:p>
          </p:txBody>
        </p:sp>
        <p:sp>
          <p:nvSpPr>
            <p:cNvPr id="92" name="Rounded Rectangle 91"/>
            <p:cNvSpPr/>
            <p:nvPr/>
          </p:nvSpPr>
          <p:spPr>
            <a:xfrm>
              <a:off x="2653875" y="2307086"/>
              <a:ext cx="228565" cy="369832"/>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noAutofit/>
            </a:bodyPr>
            <a:lstStyle/>
            <a:p>
              <a:pPr algn="ctr" defTabSz="685800">
                <a:defRPr/>
              </a:pPr>
              <a:endParaRPr lang="en-US" sz="1200" dirty="0">
                <a:solidFill>
                  <a:sysClr val="windowText" lastClr="000000"/>
                </a:solidFill>
                <a:ea typeface="ＭＳ Ｐゴシック"/>
                <a:cs typeface="+mn-cs"/>
              </a:endParaRPr>
            </a:p>
          </p:txBody>
        </p:sp>
        <p:sp>
          <p:nvSpPr>
            <p:cNvPr id="93" name="Rounded Rectangle 92"/>
            <p:cNvSpPr/>
            <p:nvPr/>
          </p:nvSpPr>
          <p:spPr>
            <a:xfrm>
              <a:off x="2684908" y="2587090"/>
              <a:ext cx="161537" cy="69055"/>
            </a:xfrm>
            <a:prstGeom prst="roundRect">
              <a:avLst/>
            </a:prstGeom>
            <a:solidFill>
              <a:srgbClr val="1F497D"/>
            </a:solidFill>
            <a:ln w="9525" cap="flat" cmpd="sng" algn="ctr">
              <a:noFill/>
              <a:prstDash val="solid"/>
            </a:ln>
            <a:effectLst>
              <a:outerShdw blurRad="40000" dist="23000" dir="5400000" rotWithShape="0">
                <a:srgbClr val="000000">
                  <a:alpha val="35000"/>
                </a:srgbClr>
              </a:outerShdw>
            </a:effectLst>
          </p:spPr>
          <p:txBody>
            <a:bodyPr wrap="square" anchor="ctr">
              <a:noAutofit/>
            </a:bodyPr>
            <a:lstStyle/>
            <a:p>
              <a:pPr algn="ctr" defTabSz="685800">
                <a:defRPr/>
              </a:pPr>
              <a:endParaRPr lang="en-US" sz="1200" dirty="0">
                <a:solidFill>
                  <a:sysClr val="windowText" lastClr="000000"/>
                </a:solidFill>
                <a:ea typeface="ＭＳ Ｐゴシック"/>
                <a:cs typeface="+mn-cs"/>
              </a:endParaRPr>
            </a:p>
          </p:txBody>
        </p:sp>
      </p:grpSp>
      <p:sp>
        <p:nvSpPr>
          <p:cNvPr id="2" name="TextBox 1">
            <a:extLst>
              <a:ext uri="{FF2B5EF4-FFF2-40B4-BE49-F238E27FC236}">
                <a16:creationId xmlns:a16="http://schemas.microsoft.com/office/drawing/2014/main" id="{1F64C563-9B0D-1643-B558-2B14B7972C7A}"/>
              </a:ext>
            </a:extLst>
          </p:cNvPr>
          <p:cNvSpPr txBox="1"/>
          <p:nvPr/>
        </p:nvSpPr>
        <p:spPr>
          <a:xfrm>
            <a:off x="6958590" y="1860685"/>
            <a:ext cx="1638590" cy="523220"/>
          </a:xfrm>
          <a:prstGeom prst="rect">
            <a:avLst/>
          </a:prstGeom>
          <a:noFill/>
        </p:spPr>
        <p:txBody>
          <a:bodyPr wrap="none" rtlCol="0">
            <a:spAutoFit/>
          </a:bodyPr>
          <a:lstStyle/>
          <a:p>
            <a:r>
              <a:rPr lang="en-US" dirty="0"/>
              <a:t>Business Partners</a:t>
            </a:r>
          </a:p>
          <a:p>
            <a:r>
              <a:rPr lang="en-US" dirty="0"/>
              <a:t>Sharing data</a:t>
            </a:r>
          </a:p>
        </p:txBody>
      </p:sp>
      <p:sp>
        <p:nvSpPr>
          <p:cNvPr id="28" name="TextBox 27">
            <a:extLst>
              <a:ext uri="{FF2B5EF4-FFF2-40B4-BE49-F238E27FC236}">
                <a16:creationId xmlns:a16="http://schemas.microsoft.com/office/drawing/2014/main" id="{B733740F-D451-1E4F-8DC4-25C062E12A12}"/>
              </a:ext>
            </a:extLst>
          </p:cNvPr>
          <p:cNvSpPr txBox="1"/>
          <p:nvPr/>
        </p:nvSpPr>
        <p:spPr>
          <a:xfrm>
            <a:off x="462013" y="1732547"/>
            <a:ext cx="1447832" cy="523220"/>
          </a:xfrm>
          <a:prstGeom prst="rect">
            <a:avLst/>
          </a:prstGeom>
          <a:noFill/>
        </p:spPr>
        <p:txBody>
          <a:bodyPr wrap="none" rtlCol="0">
            <a:spAutoFit/>
          </a:bodyPr>
          <a:lstStyle/>
          <a:p>
            <a:r>
              <a:rPr lang="en-US" dirty="0"/>
              <a:t>IoT devices and</a:t>
            </a:r>
          </a:p>
          <a:p>
            <a:r>
              <a:rPr lang="en-US" dirty="0"/>
              <a:t>systems</a:t>
            </a:r>
          </a:p>
        </p:txBody>
      </p:sp>
      <p:cxnSp>
        <p:nvCxnSpPr>
          <p:cNvPr id="101" name="Straight Connector 100">
            <a:extLst>
              <a:ext uri="{FF2B5EF4-FFF2-40B4-BE49-F238E27FC236}">
                <a16:creationId xmlns:a16="http://schemas.microsoft.com/office/drawing/2014/main" id="{2C510D91-226E-464E-B5F9-9CED73664F54}"/>
              </a:ext>
            </a:extLst>
          </p:cNvPr>
          <p:cNvCxnSpPr>
            <a:cxnSpLocks/>
          </p:cNvCxnSpPr>
          <p:nvPr/>
        </p:nvCxnSpPr>
        <p:spPr bwMode="auto">
          <a:xfrm flipH="1" flipV="1">
            <a:off x="716435" y="3556697"/>
            <a:ext cx="1122544" cy="244315"/>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2" name="Straight Connector 101">
            <a:extLst>
              <a:ext uri="{FF2B5EF4-FFF2-40B4-BE49-F238E27FC236}">
                <a16:creationId xmlns:a16="http://schemas.microsoft.com/office/drawing/2014/main" id="{05ADECA6-12CA-EB44-90D1-F43908C969BF}"/>
              </a:ext>
            </a:extLst>
          </p:cNvPr>
          <p:cNvCxnSpPr>
            <a:cxnSpLocks/>
          </p:cNvCxnSpPr>
          <p:nvPr/>
        </p:nvCxnSpPr>
        <p:spPr bwMode="auto">
          <a:xfrm>
            <a:off x="1655008" y="2706806"/>
            <a:ext cx="484704" cy="849891"/>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4" name="Straight Connector 103">
            <a:extLst>
              <a:ext uri="{FF2B5EF4-FFF2-40B4-BE49-F238E27FC236}">
                <a16:creationId xmlns:a16="http://schemas.microsoft.com/office/drawing/2014/main" id="{947F0093-83E9-DF40-B571-12EA5C94E4B2}"/>
              </a:ext>
            </a:extLst>
          </p:cNvPr>
          <p:cNvCxnSpPr>
            <a:cxnSpLocks/>
          </p:cNvCxnSpPr>
          <p:nvPr/>
        </p:nvCxnSpPr>
        <p:spPr bwMode="auto">
          <a:xfrm flipH="1" flipV="1">
            <a:off x="1028065" y="2989977"/>
            <a:ext cx="881780" cy="617729"/>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06" name="Rectangle 105">
            <a:extLst>
              <a:ext uri="{FF2B5EF4-FFF2-40B4-BE49-F238E27FC236}">
                <a16:creationId xmlns:a16="http://schemas.microsoft.com/office/drawing/2014/main" id="{CD832545-19EE-3B46-82F9-3334EF498170}"/>
              </a:ext>
            </a:extLst>
          </p:cNvPr>
          <p:cNvSpPr/>
          <p:nvPr/>
        </p:nvSpPr>
        <p:spPr bwMode="auto">
          <a:xfrm>
            <a:off x="1787543" y="3555350"/>
            <a:ext cx="673415" cy="438353"/>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Applications</a:t>
            </a:r>
          </a:p>
        </p:txBody>
      </p:sp>
      <p:sp>
        <p:nvSpPr>
          <p:cNvPr id="58" name="Rounded Rectangle 57">
            <a:extLst>
              <a:ext uri="{FF2B5EF4-FFF2-40B4-BE49-F238E27FC236}">
                <a16:creationId xmlns:a16="http://schemas.microsoft.com/office/drawing/2014/main" id="{AB3C0B4C-7020-D542-A07A-66356BF559E0}"/>
              </a:ext>
            </a:extLst>
          </p:cNvPr>
          <p:cNvSpPr/>
          <p:nvPr/>
        </p:nvSpPr>
        <p:spPr>
          <a:xfrm>
            <a:off x="332062" y="2557711"/>
            <a:ext cx="839857" cy="450945"/>
          </a:xfrm>
          <a:prstGeom prst="round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5" name="Can 94">
            <a:extLst>
              <a:ext uri="{FF2B5EF4-FFF2-40B4-BE49-F238E27FC236}">
                <a16:creationId xmlns:a16="http://schemas.microsoft.com/office/drawing/2014/main" id="{E7E045AF-6936-C04E-91A5-2B44859EA3DC}"/>
              </a:ext>
            </a:extLst>
          </p:cNvPr>
          <p:cNvSpPr/>
          <p:nvPr/>
        </p:nvSpPr>
        <p:spPr>
          <a:xfrm>
            <a:off x="449080" y="2666550"/>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6" name="Can 95">
            <a:extLst>
              <a:ext uri="{FF2B5EF4-FFF2-40B4-BE49-F238E27FC236}">
                <a16:creationId xmlns:a16="http://schemas.microsoft.com/office/drawing/2014/main" id="{AF15092B-2A3B-5E40-8305-980919488E63}"/>
              </a:ext>
            </a:extLst>
          </p:cNvPr>
          <p:cNvSpPr/>
          <p:nvPr/>
        </p:nvSpPr>
        <p:spPr>
          <a:xfrm>
            <a:off x="696304" y="263078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7" name="Can 96">
            <a:extLst>
              <a:ext uri="{FF2B5EF4-FFF2-40B4-BE49-F238E27FC236}">
                <a16:creationId xmlns:a16="http://schemas.microsoft.com/office/drawing/2014/main" id="{F6BECCA9-9BCA-D240-AE3C-08AAFC77D591}"/>
              </a:ext>
            </a:extLst>
          </p:cNvPr>
          <p:cNvSpPr/>
          <p:nvPr/>
        </p:nvSpPr>
        <p:spPr>
          <a:xfrm>
            <a:off x="601480" y="2818950"/>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8" name="Can 97">
            <a:extLst>
              <a:ext uri="{FF2B5EF4-FFF2-40B4-BE49-F238E27FC236}">
                <a16:creationId xmlns:a16="http://schemas.microsoft.com/office/drawing/2014/main" id="{7F11209D-C7F5-B645-873B-BD64E9DB73ED}"/>
              </a:ext>
            </a:extLst>
          </p:cNvPr>
          <p:cNvSpPr/>
          <p:nvPr/>
        </p:nvSpPr>
        <p:spPr>
          <a:xfrm>
            <a:off x="848704" y="278318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7" name="Cloud 56">
            <a:extLst>
              <a:ext uri="{FF2B5EF4-FFF2-40B4-BE49-F238E27FC236}">
                <a16:creationId xmlns:a16="http://schemas.microsoft.com/office/drawing/2014/main" id="{2A3D4C73-4B8B-9E49-A948-FC45BDD0F00D}"/>
              </a:ext>
            </a:extLst>
          </p:cNvPr>
          <p:cNvSpPr/>
          <p:nvPr/>
        </p:nvSpPr>
        <p:spPr bwMode="auto">
          <a:xfrm>
            <a:off x="1265498" y="2352916"/>
            <a:ext cx="757453" cy="450945"/>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15" name="Can 14">
            <a:extLst>
              <a:ext uri="{FF2B5EF4-FFF2-40B4-BE49-F238E27FC236}">
                <a16:creationId xmlns:a16="http://schemas.microsoft.com/office/drawing/2014/main" id="{76C2CDE6-849E-5446-9F12-268CADCFCF72}"/>
              </a:ext>
            </a:extLst>
          </p:cNvPr>
          <p:cNvSpPr/>
          <p:nvPr/>
        </p:nvSpPr>
        <p:spPr>
          <a:xfrm>
            <a:off x="1424639" y="2504326"/>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99" name="Can 98">
            <a:extLst>
              <a:ext uri="{FF2B5EF4-FFF2-40B4-BE49-F238E27FC236}">
                <a16:creationId xmlns:a16="http://schemas.microsoft.com/office/drawing/2014/main" id="{454631DE-03C1-EF4B-A52C-478214C1D8F1}"/>
              </a:ext>
            </a:extLst>
          </p:cNvPr>
          <p:cNvSpPr/>
          <p:nvPr/>
        </p:nvSpPr>
        <p:spPr>
          <a:xfrm>
            <a:off x="1511815" y="2419064"/>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59" name="Cloud 58">
            <a:extLst>
              <a:ext uri="{FF2B5EF4-FFF2-40B4-BE49-F238E27FC236}">
                <a16:creationId xmlns:a16="http://schemas.microsoft.com/office/drawing/2014/main" id="{866C3F32-2FD1-0548-83E6-40BCC036F1A4}"/>
              </a:ext>
            </a:extLst>
          </p:cNvPr>
          <p:cNvSpPr/>
          <p:nvPr/>
        </p:nvSpPr>
        <p:spPr bwMode="auto">
          <a:xfrm>
            <a:off x="217054" y="3203214"/>
            <a:ext cx="757453" cy="450945"/>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94" name="Can 93">
            <a:extLst>
              <a:ext uri="{FF2B5EF4-FFF2-40B4-BE49-F238E27FC236}">
                <a16:creationId xmlns:a16="http://schemas.microsoft.com/office/drawing/2014/main" id="{DDCA5CCD-7AE1-0F41-93FF-60528A1B87B0}"/>
              </a:ext>
            </a:extLst>
          </p:cNvPr>
          <p:cNvSpPr/>
          <p:nvPr/>
        </p:nvSpPr>
        <p:spPr>
          <a:xfrm>
            <a:off x="518801" y="3343172"/>
            <a:ext cx="153958" cy="171027"/>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07" name="Can 106">
            <a:extLst>
              <a:ext uri="{FF2B5EF4-FFF2-40B4-BE49-F238E27FC236}">
                <a16:creationId xmlns:a16="http://schemas.microsoft.com/office/drawing/2014/main" id="{14F3C386-F025-B342-A18B-A5C9F8710260}"/>
              </a:ext>
            </a:extLst>
          </p:cNvPr>
          <p:cNvSpPr/>
          <p:nvPr/>
        </p:nvSpPr>
        <p:spPr bwMode="auto">
          <a:xfrm>
            <a:off x="1789617" y="2422170"/>
            <a:ext cx="114253" cy="149580"/>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108" name="Straight Connector 107">
            <a:extLst>
              <a:ext uri="{FF2B5EF4-FFF2-40B4-BE49-F238E27FC236}">
                <a16:creationId xmlns:a16="http://schemas.microsoft.com/office/drawing/2014/main" id="{A11A96BA-A5AF-2049-BF1C-37B998F50DC4}"/>
              </a:ext>
            </a:extLst>
          </p:cNvPr>
          <p:cNvCxnSpPr>
            <a:cxnSpLocks/>
            <a:stCxn id="76" idx="2"/>
            <a:endCxn id="107" idx="4"/>
          </p:cNvCxnSpPr>
          <p:nvPr/>
        </p:nvCxnSpPr>
        <p:spPr bwMode="auto">
          <a:xfrm flipH="1" flipV="1">
            <a:off x="1903870" y="2496960"/>
            <a:ext cx="1421675" cy="1266280"/>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09" name="Can 108">
            <a:extLst>
              <a:ext uri="{FF2B5EF4-FFF2-40B4-BE49-F238E27FC236}">
                <a16:creationId xmlns:a16="http://schemas.microsoft.com/office/drawing/2014/main" id="{B1F7D892-B03A-CA43-A346-8A815528D070}"/>
              </a:ext>
            </a:extLst>
          </p:cNvPr>
          <p:cNvSpPr/>
          <p:nvPr/>
        </p:nvSpPr>
        <p:spPr bwMode="auto">
          <a:xfrm>
            <a:off x="740809" y="3277699"/>
            <a:ext cx="114253" cy="149580"/>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110" name="Straight Connector 109">
            <a:extLst>
              <a:ext uri="{FF2B5EF4-FFF2-40B4-BE49-F238E27FC236}">
                <a16:creationId xmlns:a16="http://schemas.microsoft.com/office/drawing/2014/main" id="{6D4D35E2-40D9-864C-83E7-60965F19C2DD}"/>
              </a:ext>
            </a:extLst>
          </p:cNvPr>
          <p:cNvCxnSpPr>
            <a:cxnSpLocks/>
            <a:endCxn id="109" idx="4"/>
          </p:cNvCxnSpPr>
          <p:nvPr/>
        </p:nvCxnSpPr>
        <p:spPr bwMode="auto">
          <a:xfrm flipH="1" flipV="1">
            <a:off x="855062" y="3352489"/>
            <a:ext cx="2435770" cy="398766"/>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11" name="Can 110">
            <a:extLst>
              <a:ext uri="{FF2B5EF4-FFF2-40B4-BE49-F238E27FC236}">
                <a16:creationId xmlns:a16="http://schemas.microsoft.com/office/drawing/2014/main" id="{0E625007-D947-E34F-96A7-A75B71580D12}"/>
              </a:ext>
            </a:extLst>
          </p:cNvPr>
          <p:cNvSpPr/>
          <p:nvPr/>
        </p:nvSpPr>
        <p:spPr bwMode="auto">
          <a:xfrm>
            <a:off x="931177" y="2600563"/>
            <a:ext cx="114253" cy="149580"/>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112" name="Straight Connector 111">
            <a:extLst>
              <a:ext uri="{FF2B5EF4-FFF2-40B4-BE49-F238E27FC236}">
                <a16:creationId xmlns:a16="http://schemas.microsoft.com/office/drawing/2014/main" id="{049F7804-C017-7F42-B2A1-9C8B5445B3FD}"/>
              </a:ext>
            </a:extLst>
          </p:cNvPr>
          <p:cNvCxnSpPr>
            <a:cxnSpLocks/>
          </p:cNvCxnSpPr>
          <p:nvPr/>
        </p:nvCxnSpPr>
        <p:spPr bwMode="auto">
          <a:xfrm flipH="1" flipV="1">
            <a:off x="925936" y="2665643"/>
            <a:ext cx="2380975" cy="1064112"/>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60" name="TextBox 59">
            <a:extLst>
              <a:ext uri="{FF2B5EF4-FFF2-40B4-BE49-F238E27FC236}">
                <a16:creationId xmlns:a16="http://schemas.microsoft.com/office/drawing/2014/main" id="{AD1B5190-F44E-8548-8B66-401AEFAF1EE6}"/>
              </a:ext>
            </a:extLst>
          </p:cNvPr>
          <p:cNvSpPr txBox="1"/>
          <p:nvPr/>
        </p:nvSpPr>
        <p:spPr>
          <a:xfrm>
            <a:off x="2362380" y="993246"/>
            <a:ext cx="1655152" cy="523220"/>
          </a:xfrm>
          <a:prstGeom prst="rect">
            <a:avLst/>
          </a:prstGeom>
          <a:noFill/>
        </p:spPr>
        <p:txBody>
          <a:bodyPr wrap="square" rtlCol="0">
            <a:spAutoFit/>
          </a:bodyPr>
          <a:lstStyle/>
          <a:p>
            <a:r>
              <a:rPr lang="en-US" dirty="0"/>
              <a:t>New applications deployed to cloud</a:t>
            </a:r>
          </a:p>
        </p:txBody>
      </p:sp>
    </p:spTree>
    <p:extLst>
      <p:ext uri="{BB962C8B-B14F-4D97-AF65-F5344CB8AC3E}">
        <p14:creationId xmlns:p14="http://schemas.microsoft.com/office/powerpoint/2010/main" val="3360137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2D818E9-D485-804C-8F1F-EC3D8C86737D}"/>
              </a:ext>
            </a:extLst>
          </p:cNvPr>
          <p:cNvSpPr/>
          <p:nvPr/>
        </p:nvSpPr>
        <p:spPr>
          <a:xfrm>
            <a:off x="6004562" y="394638"/>
            <a:ext cx="798896" cy="2723949"/>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4F6BEAA8-3086-EC4E-87C9-624D457D9AEC}"/>
              </a:ext>
            </a:extLst>
          </p:cNvPr>
          <p:cNvSpPr/>
          <p:nvPr/>
        </p:nvSpPr>
        <p:spPr>
          <a:xfrm>
            <a:off x="6949442" y="394639"/>
            <a:ext cx="798896" cy="2723949"/>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5319D027-1044-1140-9B2A-110D57FF7A9A}"/>
              </a:ext>
            </a:extLst>
          </p:cNvPr>
          <p:cNvSpPr/>
          <p:nvPr/>
        </p:nvSpPr>
        <p:spPr>
          <a:xfrm>
            <a:off x="7892719" y="396242"/>
            <a:ext cx="798896" cy="2723949"/>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DE9451DC-A1D9-5B4E-B1A6-E8B1C7CF1CB8}"/>
              </a:ext>
            </a:extLst>
          </p:cNvPr>
          <p:cNvSpPr/>
          <p:nvPr/>
        </p:nvSpPr>
        <p:spPr>
          <a:xfrm>
            <a:off x="5062889" y="394640"/>
            <a:ext cx="798896" cy="2723949"/>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5AC4D13C-445C-F346-B70E-700C5F9AEDC1}"/>
              </a:ext>
            </a:extLst>
          </p:cNvPr>
          <p:cNvSpPr>
            <a:spLocks noGrp="1"/>
          </p:cNvSpPr>
          <p:nvPr>
            <p:ph type="title"/>
          </p:nvPr>
        </p:nvSpPr>
        <p:spPr/>
        <p:txBody>
          <a:bodyPr/>
          <a:lstStyle/>
          <a:p>
            <a:r>
              <a:rPr lang="en-US" dirty="0"/>
              <a:t>The OMAG Server Platform</a:t>
            </a:r>
          </a:p>
        </p:txBody>
      </p:sp>
      <p:sp>
        <p:nvSpPr>
          <p:cNvPr id="4" name="Slide Number Placeholder 3">
            <a:extLst>
              <a:ext uri="{FF2B5EF4-FFF2-40B4-BE49-F238E27FC236}">
                <a16:creationId xmlns:a16="http://schemas.microsoft.com/office/drawing/2014/main" id="{36C35CBA-A4DA-2448-B9D4-CC43B2B27D26}"/>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13</a:t>
            </a:fld>
            <a:endParaRPr lang="en-US" sz="1000"/>
          </a:p>
        </p:txBody>
      </p:sp>
      <p:sp>
        <p:nvSpPr>
          <p:cNvPr id="8" name="Rectangle 7">
            <a:extLst>
              <a:ext uri="{FF2B5EF4-FFF2-40B4-BE49-F238E27FC236}">
                <a16:creationId xmlns:a16="http://schemas.microsoft.com/office/drawing/2014/main" id="{2748ACB1-C7AC-534B-B4E2-0E02F4E8D5B3}"/>
              </a:ext>
            </a:extLst>
          </p:cNvPr>
          <p:cNvSpPr/>
          <p:nvPr/>
        </p:nvSpPr>
        <p:spPr>
          <a:xfrm>
            <a:off x="5101390" y="481263"/>
            <a:ext cx="721895" cy="2427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050"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783F1E56-4C90-7243-B811-AF58D600821C}"/>
              </a:ext>
            </a:extLst>
          </p:cNvPr>
          <p:cNvSpPr/>
          <p:nvPr/>
        </p:nvSpPr>
        <p:spPr>
          <a:xfrm>
            <a:off x="6044666" y="481263"/>
            <a:ext cx="721895" cy="2415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050"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41EE910C-226E-1841-A155-2FC6D4D2B992}"/>
              </a:ext>
            </a:extLst>
          </p:cNvPr>
          <p:cNvSpPr/>
          <p:nvPr/>
        </p:nvSpPr>
        <p:spPr>
          <a:xfrm>
            <a:off x="6987942" y="481264"/>
            <a:ext cx="721895" cy="2415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050"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D73A22AE-9F08-1647-94FE-0DA3FBC36FC1}"/>
              </a:ext>
            </a:extLst>
          </p:cNvPr>
          <p:cNvSpPr/>
          <p:nvPr/>
        </p:nvSpPr>
        <p:spPr>
          <a:xfrm>
            <a:off x="7931217" y="481264"/>
            <a:ext cx="721895" cy="2427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050"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8" name="Rectangle 27">
            <a:extLst>
              <a:ext uri="{FF2B5EF4-FFF2-40B4-BE49-F238E27FC236}">
                <a16:creationId xmlns:a16="http://schemas.microsoft.com/office/drawing/2014/main" id="{4BA616EF-5536-8B44-B369-D54A25898D4F}"/>
              </a:ext>
            </a:extLst>
          </p:cNvPr>
          <p:cNvSpPr/>
          <p:nvPr/>
        </p:nvSpPr>
        <p:spPr>
          <a:xfrm>
            <a:off x="5101390" y="478067"/>
            <a:ext cx="721895" cy="2427169"/>
          </a:xfrm>
          <a:prstGeom prst="rect">
            <a:avLst/>
          </a:prstGeom>
          <a:solidFill>
            <a:srgbClr val="6DCCD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29" name="Rectangle 28">
            <a:extLst>
              <a:ext uri="{FF2B5EF4-FFF2-40B4-BE49-F238E27FC236}">
                <a16:creationId xmlns:a16="http://schemas.microsoft.com/office/drawing/2014/main" id="{71C05F24-510B-5748-A330-AC75D4B6E9AC}"/>
              </a:ext>
            </a:extLst>
          </p:cNvPr>
          <p:cNvSpPr/>
          <p:nvPr/>
        </p:nvSpPr>
        <p:spPr>
          <a:xfrm>
            <a:off x="6044666" y="478067"/>
            <a:ext cx="721895" cy="2415939"/>
          </a:xfrm>
          <a:prstGeom prst="rect">
            <a:avLst/>
          </a:prstGeom>
          <a:solidFill>
            <a:srgbClr val="6DCCD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30" name="Rectangle 29">
            <a:extLst>
              <a:ext uri="{FF2B5EF4-FFF2-40B4-BE49-F238E27FC236}">
                <a16:creationId xmlns:a16="http://schemas.microsoft.com/office/drawing/2014/main" id="{DCA2B5A7-06B9-6441-B94D-969D4D19D552}"/>
              </a:ext>
            </a:extLst>
          </p:cNvPr>
          <p:cNvSpPr/>
          <p:nvPr/>
        </p:nvSpPr>
        <p:spPr>
          <a:xfrm>
            <a:off x="6987942" y="478068"/>
            <a:ext cx="721895" cy="2415940"/>
          </a:xfrm>
          <a:prstGeom prst="rect">
            <a:avLst/>
          </a:prstGeom>
          <a:solidFill>
            <a:srgbClr val="6DCCD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31" name="Rectangle 30">
            <a:extLst>
              <a:ext uri="{FF2B5EF4-FFF2-40B4-BE49-F238E27FC236}">
                <a16:creationId xmlns:a16="http://schemas.microsoft.com/office/drawing/2014/main" id="{DD7692EF-40A7-1840-B5BB-67C324E7C967}"/>
              </a:ext>
            </a:extLst>
          </p:cNvPr>
          <p:cNvSpPr/>
          <p:nvPr/>
        </p:nvSpPr>
        <p:spPr>
          <a:xfrm>
            <a:off x="7931217" y="478068"/>
            <a:ext cx="721895" cy="2427170"/>
          </a:xfrm>
          <a:prstGeom prst="rect">
            <a:avLst/>
          </a:prstGeom>
          <a:solidFill>
            <a:srgbClr val="6DCCD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5" name="Rectangle 4">
            <a:extLst>
              <a:ext uri="{FF2B5EF4-FFF2-40B4-BE49-F238E27FC236}">
                <a16:creationId xmlns:a16="http://schemas.microsoft.com/office/drawing/2014/main" id="{E574673B-54EE-B049-AD94-0DD54DFBCAE0}"/>
              </a:ext>
            </a:extLst>
          </p:cNvPr>
          <p:cNvSpPr/>
          <p:nvPr/>
        </p:nvSpPr>
        <p:spPr>
          <a:xfrm>
            <a:off x="5101390" y="756381"/>
            <a:ext cx="3551722"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1</a:t>
            </a:r>
          </a:p>
        </p:txBody>
      </p:sp>
      <p:sp>
        <p:nvSpPr>
          <p:cNvPr id="6" name="Rectangle 5">
            <a:extLst>
              <a:ext uri="{FF2B5EF4-FFF2-40B4-BE49-F238E27FC236}">
                <a16:creationId xmlns:a16="http://schemas.microsoft.com/office/drawing/2014/main" id="{ED722832-469A-E545-9F19-FA72BD557DDE}"/>
              </a:ext>
            </a:extLst>
          </p:cNvPr>
          <p:cNvSpPr/>
          <p:nvPr/>
        </p:nvSpPr>
        <p:spPr>
          <a:xfrm>
            <a:off x="5101390" y="1312633"/>
            <a:ext cx="3551722"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2</a:t>
            </a:r>
          </a:p>
        </p:txBody>
      </p:sp>
      <p:sp>
        <p:nvSpPr>
          <p:cNvPr id="7" name="Rectangle 6">
            <a:extLst>
              <a:ext uri="{FF2B5EF4-FFF2-40B4-BE49-F238E27FC236}">
                <a16:creationId xmlns:a16="http://schemas.microsoft.com/office/drawing/2014/main" id="{D7109037-A55C-1846-B2E4-FE4FFE246A8C}"/>
              </a:ext>
            </a:extLst>
          </p:cNvPr>
          <p:cNvSpPr/>
          <p:nvPr/>
        </p:nvSpPr>
        <p:spPr>
          <a:xfrm>
            <a:off x="5101390" y="1876131"/>
            <a:ext cx="3551722"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3</a:t>
            </a:r>
          </a:p>
        </p:txBody>
      </p:sp>
      <p:sp>
        <p:nvSpPr>
          <p:cNvPr id="32" name="TextBox 31">
            <a:extLst>
              <a:ext uri="{FF2B5EF4-FFF2-40B4-BE49-F238E27FC236}">
                <a16:creationId xmlns:a16="http://schemas.microsoft.com/office/drawing/2014/main" id="{79D5D4EC-63CA-9445-B7F9-1E560F6B4336}"/>
              </a:ext>
            </a:extLst>
          </p:cNvPr>
          <p:cNvSpPr txBox="1"/>
          <p:nvPr/>
        </p:nvSpPr>
        <p:spPr>
          <a:xfrm>
            <a:off x="6437951" y="3306699"/>
            <a:ext cx="1099981" cy="307777"/>
          </a:xfrm>
          <a:prstGeom prst="rect">
            <a:avLst/>
          </a:prstGeom>
          <a:noFill/>
        </p:spPr>
        <p:txBody>
          <a:bodyPr wrap="none" rtlCol="0">
            <a:spAutoFit/>
          </a:bodyPr>
          <a:lstStyle/>
          <a:p>
            <a:r>
              <a:rPr lang="en-US" dirty="0"/>
              <a:t>Kubernetes</a:t>
            </a:r>
          </a:p>
        </p:txBody>
      </p:sp>
      <p:sp>
        <p:nvSpPr>
          <p:cNvPr id="35" name="Rectangle 34">
            <a:extLst>
              <a:ext uri="{FF2B5EF4-FFF2-40B4-BE49-F238E27FC236}">
                <a16:creationId xmlns:a16="http://schemas.microsoft.com/office/drawing/2014/main" id="{031E071D-0FE1-B94A-8809-41ECCFF62E92}"/>
              </a:ext>
            </a:extLst>
          </p:cNvPr>
          <p:cNvSpPr/>
          <p:nvPr/>
        </p:nvSpPr>
        <p:spPr>
          <a:xfrm>
            <a:off x="494356" y="1021133"/>
            <a:ext cx="1361977" cy="2468291"/>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36" name="Rectangle 35">
            <a:extLst>
              <a:ext uri="{FF2B5EF4-FFF2-40B4-BE49-F238E27FC236}">
                <a16:creationId xmlns:a16="http://schemas.microsoft.com/office/drawing/2014/main" id="{87F61476-2D0C-3D43-A4F5-C748E1F6ECB1}"/>
              </a:ext>
            </a:extLst>
          </p:cNvPr>
          <p:cNvSpPr/>
          <p:nvPr/>
        </p:nvSpPr>
        <p:spPr>
          <a:xfrm>
            <a:off x="584996" y="1359022"/>
            <a:ext cx="1184709"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1</a:t>
            </a:r>
          </a:p>
        </p:txBody>
      </p:sp>
      <p:sp>
        <p:nvSpPr>
          <p:cNvPr id="37" name="Rectangle 36">
            <a:extLst>
              <a:ext uri="{FF2B5EF4-FFF2-40B4-BE49-F238E27FC236}">
                <a16:creationId xmlns:a16="http://schemas.microsoft.com/office/drawing/2014/main" id="{8121C3D2-8AFF-5243-9219-541AA234434C}"/>
              </a:ext>
            </a:extLst>
          </p:cNvPr>
          <p:cNvSpPr/>
          <p:nvPr/>
        </p:nvSpPr>
        <p:spPr>
          <a:xfrm>
            <a:off x="584996" y="1915274"/>
            <a:ext cx="1184709"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2</a:t>
            </a:r>
          </a:p>
        </p:txBody>
      </p:sp>
      <p:sp>
        <p:nvSpPr>
          <p:cNvPr id="38" name="Rectangle 37">
            <a:extLst>
              <a:ext uri="{FF2B5EF4-FFF2-40B4-BE49-F238E27FC236}">
                <a16:creationId xmlns:a16="http://schemas.microsoft.com/office/drawing/2014/main" id="{85E1A42F-9915-FF43-AD1A-1F060007A3DD}"/>
              </a:ext>
            </a:extLst>
          </p:cNvPr>
          <p:cNvSpPr/>
          <p:nvPr/>
        </p:nvSpPr>
        <p:spPr>
          <a:xfrm>
            <a:off x="584996" y="2478772"/>
            <a:ext cx="1184709"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3</a:t>
            </a:r>
          </a:p>
        </p:txBody>
      </p:sp>
      <p:sp>
        <p:nvSpPr>
          <p:cNvPr id="39" name="TextBox 38">
            <a:extLst>
              <a:ext uri="{FF2B5EF4-FFF2-40B4-BE49-F238E27FC236}">
                <a16:creationId xmlns:a16="http://schemas.microsoft.com/office/drawing/2014/main" id="{1533366E-4A72-9D4B-9A42-F6E077EBD019}"/>
              </a:ext>
            </a:extLst>
          </p:cNvPr>
          <p:cNvSpPr txBox="1"/>
          <p:nvPr/>
        </p:nvSpPr>
        <p:spPr>
          <a:xfrm>
            <a:off x="1953331" y="1008618"/>
            <a:ext cx="1119217" cy="307777"/>
          </a:xfrm>
          <a:prstGeom prst="rect">
            <a:avLst/>
          </a:prstGeom>
          <a:noFill/>
        </p:spPr>
        <p:txBody>
          <a:bodyPr wrap="none" rtlCol="0">
            <a:spAutoFit/>
          </a:bodyPr>
          <a:lstStyle/>
          <a:p>
            <a:r>
              <a:rPr lang="en-US" dirty="0"/>
              <a:t>Multi-tenant</a:t>
            </a:r>
          </a:p>
        </p:txBody>
      </p:sp>
      <p:sp>
        <p:nvSpPr>
          <p:cNvPr id="40" name="Rectangle 39">
            <a:extLst>
              <a:ext uri="{FF2B5EF4-FFF2-40B4-BE49-F238E27FC236}">
                <a16:creationId xmlns:a16="http://schemas.microsoft.com/office/drawing/2014/main" id="{34D57C87-5973-8943-B21F-A381A9EB6B1A}"/>
              </a:ext>
            </a:extLst>
          </p:cNvPr>
          <p:cNvSpPr/>
          <p:nvPr/>
        </p:nvSpPr>
        <p:spPr>
          <a:xfrm>
            <a:off x="3072548" y="3614476"/>
            <a:ext cx="1361977" cy="1080256"/>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r>
              <a:rPr lang="en-US" sz="1050" dirty="0">
                <a:ln w="0"/>
                <a:solidFill>
                  <a:schemeClr val="accent6">
                    <a:lumMod val="50000"/>
                  </a:schemeClr>
                </a:solidFill>
                <a:effectLst>
                  <a:outerShdw blurRad="38100" dist="19050" dir="2700000" algn="tl" rotWithShape="0">
                    <a:schemeClr val="dk1">
                      <a:alpha val="40000"/>
                    </a:schemeClr>
                  </a:outerShdw>
                </a:effectLst>
              </a:rPr>
              <a:t>OMAG Server Platform</a:t>
            </a:r>
          </a:p>
        </p:txBody>
      </p:sp>
      <p:sp>
        <p:nvSpPr>
          <p:cNvPr id="41" name="Rectangle 40">
            <a:extLst>
              <a:ext uri="{FF2B5EF4-FFF2-40B4-BE49-F238E27FC236}">
                <a16:creationId xmlns:a16="http://schemas.microsoft.com/office/drawing/2014/main" id="{57F50A4D-4320-6641-BAAB-78BB6FC43AF7}"/>
              </a:ext>
            </a:extLst>
          </p:cNvPr>
          <p:cNvSpPr/>
          <p:nvPr/>
        </p:nvSpPr>
        <p:spPr>
          <a:xfrm>
            <a:off x="3161181" y="3763258"/>
            <a:ext cx="1184709" cy="375386"/>
          </a:xfrm>
          <a:prstGeom prst="rect">
            <a:avLst/>
          </a:prstGeom>
          <a:solidFill>
            <a:srgbClr val="6DCCDE">
              <a:alpha val="51000"/>
            </a:srgbClr>
          </a:solidFill>
          <a:ln w="19050">
            <a:solidFill>
              <a:srgbClr val="0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Egeria Server 1</a:t>
            </a:r>
          </a:p>
        </p:txBody>
      </p:sp>
      <p:sp>
        <p:nvSpPr>
          <p:cNvPr id="42" name="TextBox 41">
            <a:extLst>
              <a:ext uri="{FF2B5EF4-FFF2-40B4-BE49-F238E27FC236}">
                <a16:creationId xmlns:a16="http://schemas.microsoft.com/office/drawing/2014/main" id="{454FE38B-5AAD-344B-9E8A-A5E08316DDE8}"/>
              </a:ext>
            </a:extLst>
          </p:cNvPr>
          <p:cNvSpPr txBox="1"/>
          <p:nvPr/>
        </p:nvSpPr>
        <p:spPr>
          <a:xfrm>
            <a:off x="4498340" y="4386955"/>
            <a:ext cx="603050" cy="307777"/>
          </a:xfrm>
          <a:prstGeom prst="rect">
            <a:avLst/>
          </a:prstGeom>
          <a:noFill/>
        </p:spPr>
        <p:txBody>
          <a:bodyPr wrap="none" rtlCol="0">
            <a:spAutoFit/>
          </a:bodyPr>
          <a:lstStyle/>
          <a:p>
            <a:r>
              <a:rPr lang="en-US" dirty="0"/>
              <a:t>Edge</a:t>
            </a:r>
          </a:p>
        </p:txBody>
      </p:sp>
    </p:spTree>
    <p:extLst>
      <p:ext uri="{BB962C8B-B14F-4D97-AF65-F5344CB8AC3E}">
        <p14:creationId xmlns:p14="http://schemas.microsoft.com/office/powerpoint/2010/main" val="725152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64E2-C4CA-CB42-AA44-E7D5A4ADB2DC}"/>
              </a:ext>
            </a:extLst>
          </p:cNvPr>
          <p:cNvSpPr>
            <a:spLocks noGrp="1"/>
          </p:cNvSpPr>
          <p:nvPr>
            <p:ph type="title"/>
          </p:nvPr>
        </p:nvSpPr>
        <p:spPr/>
        <p:txBody>
          <a:bodyPr/>
          <a:lstStyle/>
          <a:p>
            <a:r>
              <a:rPr lang="en-US" dirty="0"/>
              <a:t>Metadata Tool Integration Patterns</a:t>
            </a:r>
          </a:p>
        </p:txBody>
      </p:sp>
      <p:sp>
        <p:nvSpPr>
          <p:cNvPr id="3" name="Slide Number Placeholder 2">
            <a:extLst>
              <a:ext uri="{FF2B5EF4-FFF2-40B4-BE49-F238E27FC236}">
                <a16:creationId xmlns:a16="http://schemas.microsoft.com/office/drawing/2014/main" id="{0C1A5D04-1F19-004D-A539-CD88993429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14</a:t>
            </a:fld>
            <a:endParaRPr lang="en-US" sz="1000"/>
          </a:p>
        </p:txBody>
      </p:sp>
      <p:pic>
        <p:nvPicPr>
          <p:cNvPr id="5" name="Picture 4">
            <a:extLst>
              <a:ext uri="{FF2B5EF4-FFF2-40B4-BE49-F238E27FC236}">
                <a16:creationId xmlns:a16="http://schemas.microsoft.com/office/drawing/2014/main" id="{8224CC06-5207-A643-8952-ACB292AEF2C2}"/>
              </a:ext>
            </a:extLst>
          </p:cNvPr>
          <p:cNvPicPr>
            <a:picLocks noChangeAspect="1"/>
          </p:cNvPicPr>
          <p:nvPr/>
        </p:nvPicPr>
        <p:blipFill>
          <a:blip r:embed="rId2"/>
          <a:stretch>
            <a:fillRect/>
          </a:stretch>
        </p:blipFill>
        <p:spPr>
          <a:xfrm>
            <a:off x="933450" y="1438787"/>
            <a:ext cx="6667500" cy="2501900"/>
          </a:xfrm>
          <a:prstGeom prst="rect">
            <a:avLst/>
          </a:prstGeom>
        </p:spPr>
      </p:pic>
    </p:spTree>
    <p:extLst>
      <p:ext uri="{BB962C8B-B14F-4D97-AF65-F5344CB8AC3E}">
        <p14:creationId xmlns:p14="http://schemas.microsoft.com/office/powerpoint/2010/main" val="3867731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a:t>Example of a simple cohort </a:t>
            </a:r>
            <a:endParaRPr lang="en-GB" dirty="0"/>
          </a:p>
        </p:txBody>
      </p:sp>
      <p:sp>
        <p:nvSpPr>
          <p:cNvPr id="8" name="Rectangle 7">
            <a:extLst>
              <a:ext uri="{FF2B5EF4-FFF2-40B4-BE49-F238E27FC236}">
                <a16:creationId xmlns:a16="http://schemas.microsoft.com/office/drawing/2014/main" id="{827B111F-7ECA-CA49-B24A-64FBA0EF9211}"/>
              </a:ext>
            </a:extLst>
          </p:cNvPr>
          <p:cNvSpPr/>
          <p:nvPr/>
        </p:nvSpPr>
        <p:spPr>
          <a:xfrm>
            <a:off x="6894797" y="2571750"/>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 name="Oval 8">
            <a:extLst>
              <a:ext uri="{FF2B5EF4-FFF2-40B4-BE49-F238E27FC236}">
                <a16:creationId xmlns:a16="http://schemas.microsoft.com/office/drawing/2014/main" id="{0E9C8C19-BB50-084D-8B78-1ED354502F4C}"/>
              </a:ext>
            </a:extLst>
          </p:cNvPr>
          <p:cNvSpPr/>
          <p:nvPr/>
        </p:nvSpPr>
        <p:spPr>
          <a:xfrm>
            <a:off x="4083654" y="2077923"/>
            <a:ext cx="2488861" cy="1436589"/>
          </a:xfrm>
          <a:prstGeom prst="ellipse">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 name="Oval 9">
            <a:extLst>
              <a:ext uri="{FF2B5EF4-FFF2-40B4-BE49-F238E27FC236}">
                <a16:creationId xmlns:a16="http://schemas.microsoft.com/office/drawing/2014/main" id="{F3457F6A-0DD5-7244-88EC-4CCD7C0FAE31}"/>
              </a:ext>
            </a:extLst>
          </p:cNvPr>
          <p:cNvSpPr/>
          <p:nvPr/>
        </p:nvSpPr>
        <p:spPr>
          <a:xfrm>
            <a:off x="4288919" y="2211844"/>
            <a:ext cx="2078329" cy="1168747"/>
          </a:xfrm>
          <a:prstGeom prst="ellipse">
            <a:avLst/>
          </a:prstGeom>
          <a:solidFill>
            <a:srgbClr val="FFFF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a:solidFill>
                  <a:srgbClr val="1F497D"/>
                </a:solidFill>
                <a:latin typeface="Calibri"/>
                <a:cs typeface="Calibri"/>
              </a:rPr>
              <a:t>Cohort A</a:t>
            </a:r>
          </a:p>
        </p:txBody>
      </p:sp>
      <p:cxnSp>
        <p:nvCxnSpPr>
          <p:cNvPr id="11" name="Straight Connector 10">
            <a:extLst>
              <a:ext uri="{FF2B5EF4-FFF2-40B4-BE49-F238E27FC236}">
                <a16:creationId xmlns:a16="http://schemas.microsoft.com/office/drawing/2014/main" id="{ABD14205-E876-FC48-A38F-9F5460A81900}"/>
              </a:ext>
            </a:extLst>
          </p:cNvPr>
          <p:cNvCxnSpPr>
            <a:endCxn id="9" idx="1"/>
          </p:cNvCxnSpPr>
          <p:nvPr/>
        </p:nvCxnSpPr>
        <p:spPr bwMode="auto">
          <a:xfrm>
            <a:off x="3812689" y="1921723"/>
            <a:ext cx="635450" cy="36658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215BE9F8-EDE3-2E4A-A339-F56E4497B586}"/>
              </a:ext>
            </a:extLst>
          </p:cNvPr>
          <p:cNvCxnSpPr>
            <a:stCxn id="13" idx="3"/>
            <a:endCxn id="9" idx="3"/>
          </p:cNvCxnSpPr>
          <p:nvPr/>
        </p:nvCxnSpPr>
        <p:spPr bwMode="auto">
          <a:xfrm flipV="1">
            <a:off x="3819740" y="3304128"/>
            <a:ext cx="628399" cy="32815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3" name="Oval 12">
            <a:extLst>
              <a:ext uri="{FF2B5EF4-FFF2-40B4-BE49-F238E27FC236}">
                <a16:creationId xmlns:a16="http://schemas.microsoft.com/office/drawing/2014/main" id="{475FD12B-D5F3-A94F-889F-2E5671D641DC}"/>
              </a:ext>
            </a:extLst>
          </p:cNvPr>
          <p:cNvSpPr/>
          <p:nvPr/>
        </p:nvSpPr>
        <p:spPr>
          <a:xfrm>
            <a:off x="3790133" y="3454513"/>
            <a:ext cx="202166" cy="208265"/>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4" name="Rectangle 13">
            <a:extLst>
              <a:ext uri="{FF2B5EF4-FFF2-40B4-BE49-F238E27FC236}">
                <a16:creationId xmlns:a16="http://schemas.microsoft.com/office/drawing/2014/main" id="{DE2DEE68-D8FE-5943-AAF8-C6734533E63D}"/>
              </a:ext>
            </a:extLst>
          </p:cNvPr>
          <p:cNvSpPr/>
          <p:nvPr/>
        </p:nvSpPr>
        <p:spPr>
          <a:xfrm>
            <a:off x="3467852" y="1647470"/>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5" name="Straight Connector 14">
            <a:extLst>
              <a:ext uri="{FF2B5EF4-FFF2-40B4-BE49-F238E27FC236}">
                <a16:creationId xmlns:a16="http://schemas.microsoft.com/office/drawing/2014/main" id="{3D100CA8-3E26-8F42-96DB-206751D1961B}"/>
              </a:ext>
            </a:extLst>
          </p:cNvPr>
          <p:cNvCxnSpPr>
            <a:stCxn id="9" idx="6"/>
            <a:endCxn id="8" idx="1"/>
          </p:cNvCxnSpPr>
          <p:nvPr/>
        </p:nvCxnSpPr>
        <p:spPr bwMode="auto">
          <a:xfrm flipV="1">
            <a:off x="6572515" y="2796217"/>
            <a:ext cx="322282" cy="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6" name="Rectangle 15">
            <a:extLst>
              <a:ext uri="{FF2B5EF4-FFF2-40B4-BE49-F238E27FC236}">
                <a16:creationId xmlns:a16="http://schemas.microsoft.com/office/drawing/2014/main" id="{A2EF187D-BA9D-A74E-97CD-EAC88AA92E3C}"/>
              </a:ext>
            </a:extLst>
          </p:cNvPr>
          <p:cNvSpPr/>
          <p:nvPr/>
        </p:nvSpPr>
        <p:spPr>
          <a:xfrm>
            <a:off x="3738817" y="3364725"/>
            <a:ext cx="317630"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7" name="Rounded Rectangle 16">
            <a:extLst>
              <a:ext uri="{FF2B5EF4-FFF2-40B4-BE49-F238E27FC236}">
                <a16:creationId xmlns:a16="http://schemas.microsoft.com/office/drawing/2014/main" id="{F4F39D2B-138E-9E4D-8B31-29F6B5C40634}"/>
              </a:ext>
            </a:extLst>
          </p:cNvPr>
          <p:cNvSpPr/>
          <p:nvPr/>
        </p:nvSpPr>
        <p:spPr>
          <a:xfrm>
            <a:off x="6956408" y="1958476"/>
            <a:ext cx="571229" cy="33387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8" name="Rounded Rectangle 17">
            <a:extLst>
              <a:ext uri="{FF2B5EF4-FFF2-40B4-BE49-F238E27FC236}">
                <a16:creationId xmlns:a16="http://schemas.microsoft.com/office/drawing/2014/main" id="{B7184767-77DB-EA43-AA24-FDE250DC826E}"/>
              </a:ext>
            </a:extLst>
          </p:cNvPr>
          <p:cNvSpPr/>
          <p:nvPr/>
        </p:nvSpPr>
        <p:spPr>
          <a:xfrm>
            <a:off x="6975723" y="1989857"/>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9" name="Rectangle 18">
            <a:extLst>
              <a:ext uri="{FF2B5EF4-FFF2-40B4-BE49-F238E27FC236}">
                <a16:creationId xmlns:a16="http://schemas.microsoft.com/office/drawing/2014/main" id="{BB14B4E6-D529-D044-9082-6864E5B663F7}"/>
              </a:ext>
            </a:extLst>
          </p:cNvPr>
          <p:cNvSpPr/>
          <p:nvPr/>
        </p:nvSpPr>
        <p:spPr>
          <a:xfrm>
            <a:off x="6894858" y="2421782"/>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0" name="Straight Connector 19">
            <a:extLst>
              <a:ext uri="{FF2B5EF4-FFF2-40B4-BE49-F238E27FC236}">
                <a16:creationId xmlns:a16="http://schemas.microsoft.com/office/drawing/2014/main" id="{AA7A8CB5-8B70-D84C-84EC-000912D0707D}"/>
              </a:ext>
            </a:extLst>
          </p:cNvPr>
          <p:cNvCxnSpPr>
            <a:stCxn id="19" idx="0"/>
            <a:endCxn id="17" idx="2"/>
          </p:cNvCxnSpPr>
          <p:nvPr/>
        </p:nvCxnSpPr>
        <p:spPr bwMode="auto">
          <a:xfrm flipV="1">
            <a:off x="7241246" y="2292346"/>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1" name="Rounded Rectangle 20">
            <a:extLst>
              <a:ext uri="{FF2B5EF4-FFF2-40B4-BE49-F238E27FC236}">
                <a16:creationId xmlns:a16="http://schemas.microsoft.com/office/drawing/2014/main" id="{4B7A3C75-AB6C-4D4D-BAB9-29DE48C16150}"/>
              </a:ext>
            </a:extLst>
          </p:cNvPr>
          <p:cNvSpPr/>
          <p:nvPr/>
        </p:nvSpPr>
        <p:spPr>
          <a:xfrm>
            <a:off x="3529464" y="1033435"/>
            <a:ext cx="571229" cy="33387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 name="Rounded Rectangle 21">
            <a:extLst>
              <a:ext uri="{FF2B5EF4-FFF2-40B4-BE49-F238E27FC236}">
                <a16:creationId xmlns:a16="http://schemas.microsoft.com/office/drawing/2014/main" id="{BC67DA56-4DD6-EE42-8D68-7900D4C5CADF}"/>
              </a:ext>
            </a:extLst>
          </p:cNvPr>
          <p:cNvSpPr/>
          <p:nvPr/>
        </p:nvSpPr>
        <p:spPr>
          <a:xfrm>
            <a:off x="3548779" y="1064816"/>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3" name="Rectangle 22">
            <a:extLst>
              <a:ext uri="{FF2B5EF4-FFF2-40B4-BE49-F238E27FC236}">
                <a16:creationId xmlns:a16="http://schemas.microsoft.com/office/drawing/2014/main" id="{AB8C9F38-3BA1-3F45-B2FA-C4CF510F0E54}"/>
              </a:ext>
            </a:extLst>
          </p:cNvPr>
          <p:cNvSpPr/>
          <p:nvPr/>
        </p:nvSpPr>
        <p:spPr>
          <a:xfrm>
            <a:off x="3467914" y="1496741"/>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4" name="Straight Connector 23">
            <a:extLst>
              <a:ext uri="{FF2B5EF4-FFF2-40B4-BE49-F238E27FC236}">
                <a16:creationId xmlns:a16="http://schemas.microsoft.com/office/drawing/2014/main" id="{09A801A1-A952-224E-880D-41D58E1969D3}"/>
              </a:ext>
            </a:extLst>
          </p:cNvPr>
          <p:cNvCxnSpPr>
            <a:stCxn id="23" idx="0"/>
            <a:endCxn id="21" idx="2"/>
          </p:cNvCxnSpPr>
          <p:nvPr/>
        </p:nvCxnSpPr>
        <p:spPr bwMode="auto">
          <a:xfrm flipV="1">
            <a:off x="3814302" y="1367305"/>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30" name="Straight Connector 29">
            <a:extLst>
              <a:ext uri="{FF2B5EF4-FFF2-40B4-BE49-F238E27FC236}">
                <a16:creationId xmlns:a16="http://schemas.microsoft.com/office/drawing/2014/main" id="{E4DEBF50-FE8A-354F-83ED-4DE9A989C70C}"/>
              </a:ext>
            </a:extLst>
          </p:cNvPr>
          <p:cNvCxnSpPr>
            <a:cxnSpLocks/>
            <a:endCxn id="16" idx="1"/>
          </p:cNvCxnSpPr>
          <p:nvPr/>
        </p:nvCxnSpPr>
        <p:spPr bwMode="auto">
          <a:xfrm>
            <a:off x="3543277" y="3589192"/>
            <a:ext cx="195540"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1" name="Can 30">
            <a:extLst>
              <a:ext uri="{FF2B5EF4-FFF2-40B4-BE49-F238E27FC236}">
                <a16:creationId xmlns:a16="http://schemas.microsoft.com/office/drawing/2014/main" id="{FF11FAD0-6099-764D-997B-30B15D282ECB}"/>
              </a:ext>
            </a:extLst>
          </p:cNvPr>
          <p:cNvSpPr/>
          <p:nvPr/>
        </p:nvSpPr>
        <p:spPr>
          <a:xfrm>
            <a:off x="3661841" y="2213362"/>
            <a:ext cx="307900" cy="230880"/>
          </a:xfrm>
          <a:prstGeom prst="can">
            <a:avLst/>
          </a:prstGeom>
          <a:solidFill>
            <a:srgbClr val="948A5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2" name="Straight Connector 31">
            <a:extLst>
              <a:ext uri="{FF2B5EF4-FFF2-40B4-BE49-F238E27FC236}">
                <a16:creationId xmlns:a16="http://schemas.microsoft.com/office/drawing/2014/main" id="{FCB4B04A-9498-3645-AB0D-BBF90425EB66}"/>
              </a:ext>
            </a:extLst>
          </p:cNvPr>
          <p:cNvCxnSpPr>
            <a:stCxn id="31" idx="1"/>
            <a:endCxn id="14" idx="2"/>
          </p:cNvCxnSpPr>
          <p:nvPr/>
        </p:nvCxnSpPr>
        <p:spPr bwMode="auto">
          <a:xfrm flipH="1" flipV="1">
            <a:off x="3814240" y="2096404"/>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5" name="Can 34">
            <a:extLst>
              <a:ext uri="{FF2B5EF4-FFF2-40B4-BE49-F238E27FC236}">
                <a16:creationId xmlns:a16="http://schemas.microsoft.com/office/drawing/2014/main" id="{16FDAE3B-8599-FB4F-B1DE-28637C4E3A14}"/>
              </a:ext>
            </a:extLst>
          </p:cNvPr>
          <p:cNvSpPr/>
          <p:nvPr/>
        </p:nvSpPr>
        <p:spPr>
          <a:xfrm>
            <a:off x="7085685" y="3135363"/>
            <a:ext cx="307900" cy="230880"/>
          </a:xfrm>
          <a:prstGeom prst="can">
            <a:avLst/>
          </a:prstGeom>
          <a:solidFill>
            <a:srgbClr val="948A5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6" name="Straight Connector 35">
            <a:extLst>
              <a:ext uri="{FF2B5EF4-FFF2-40B4-BE49-F238E27FC236}">
                <a16:creationId xmlns:a16="http://schemas.microsoft.com/office/drawing/2014/main" id="{94BE0803-F02C-F445-8CDC-D9C224925B83}"/>
              </a:ext>
            </a:extLst>
          </p:cNvPr>
          <p:cNvCxnSpPr>
            <a:stCxn id="35" idx="1"/>
            <a:endCxn id="8" idx="2"/>
          </p:cNvCxnSpPr>
          <p:nvPr/>
        </p:nvCxnSpPr>
        <p:spPr bwMode="auto">
          <a:xfrm flipV="1">
            <a:off x="7239635" y="3020684"/>
            <a:ext cx="1550" cy="11467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7" name="TextBox 36">
            <a:extLst>
              <a:ext uri="{FF2B5EF4-FFF2-40B4-BE49-F238E27FC236}">
                <a16:creationId xmlns:a16="http://schemas.microsoft.com/office/drawing/2014/main" id="{058BBF88-D201-1B44-A6E7-CC81E4DE908C}"/>
              </a:ext>
            </a:extLst>
          </p:cNvPr>
          <p:cNvSpPr txBox="1"/>
          <p:nvPr/>
        </p:nvSpPr>
        <p:spPr bwMode="auto">
          <a:xfrm>
            <a:off x="6484263" y="1521263"/>
            <a:ext cx="1513843" cy="307777"/>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Chief Data Office</a:t>
            </a:r>
          </a:p>
        </p:txBody>
      </p:sp>
      <p:sp>
        <p:nvSpPr>
          <p:cNvPr id="38" name="TextBox 37">
            <a:extLst>
              <a:ext uri="{FF2B5EF4-FFF2-40B4-BE49-F238E27FC236}">
                <a16:creationId xmlns:a16="http://schemas.microsoft.com/office/drawing/2014/main" id="{0652E973-8940-6545-827C-1ADCCF8AA988}"/>
              </a:ext>
            </a:extLst>
          </p:cNvPr>
          <p:cNvSpPr txBox="1"/>
          <p:nvPr/>
        </p:nvSpPr>
        <p:spPr bwMode="auto">
          <a:xfrm>
            <a:off x="4263261" y="1390936"/>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Data Lake</a:t>
            </a:r>
          </a:p>
        </p:txBody>
      </p:sp>
      <p:sp>
        <p:nvSpPr>
          <p:cNvPr id="39" name="TextBox 38">
            <a:extLst>
              <a:ext uri="{FF2B5EF4-FFF2-40B4-BE49-F238E27FC236}">
                <a16:creationId xmlns:a16="http://schemas.microsoft.com/office/drawing/2014/main" id="{0431824D-6E7E-4B40-877C-8622E22A4CCA}"/>
              </a:ext>
            </a:extLst>
          </p:cNvPr>
          <p:cNvSpPr txBox="1"/>
          <p:nvPr/>
        </p:nvSpPr>
        <p:spPr bwMode="auto">
          <a:xfrm>
            <a:off x="3530447" y="3903446"/>
            <a:ext cx="1012951" cy="523220"/>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Systems of Record</a:t>
            </a:r>
          </a:p>
        </p:txBody>
      </p:sp>
      <p:sp>
        <p:nvSpPr>
          <p:cNvPr id="40" name="Rectangle 39">
            <a:extLst>
              <a:ext uri="{FF2B5EF4-FFF2-40B4-BE49-F238E27FC236}">
                <a16:creationId xmlns:a16="http://schemas.microsoft.com/office/drawing/2014/main" id="{1E030E52-4BC4-3F44-9F9E-73AE4E7E481D}"/>
              </a:ext>
            </a:extLst>
          </p:cNvPr>
          <p:cNvSpPr/>
          <p:nvPr/>
        </p:nvSpPr>
        <p:spPr>
          <a:xfrm>
            <a:off x="2850501" y="3410071"/>
            <a:ext cx="692776" cy="448934"/>
          </a:xfrm>
          <a:prstGeom prst="rect">
            <a:avLst/>
          </a:prstGeom>
          <a:solidFill>
            <a:srgbClr val="C0504D"/>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2" name="Rounded Rectangle 41">
            <a:extLst>
              <a:ext uri="{FF2B5EF4-FFF2-40B4-BE49-F238E27FC236}">
                <a16:creationId xmlns:a16="http://schemas.microsoft.com/office/drawing/2014/main" id="{A18A7B27-324A-C64C-B2B1-2397C144C945}"/>
              </a:ext>
            </a:extLst>
          </p:cNvPr>
          <p:cNvSpPr/>
          <p:nvPr/>
        </p:nvSpPr>
        <p:spPr>
          <a:xfrm>
            <a:off x="2912113" y="2796036"/>
            <a:ext cx="571229" cy="333870"/>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3" name="Rounded Rectangle 42">
            <a:extLst>
              <a:ext uri="{FF2B5EF4-FFF2-40B4-BE49-F238E27FC236}">
                <a16:creationId xmlns:a16="http://schemas.microsoft.com/office/drawing/2014/main" id="{1FE891A7-FCC6-D04F-AC8E-7DC6B800EA14}"/>
              </a:ext>
            </a:extLst>
          </p:cNvPr>
          <p:cNvSpPr/>
          <p:nvPr/>
        </p:nvSpPr>
        <p:spPr>
          <a:xfrm>
            <a:off x="2931428" y="2827417"/>
            <a:ext cx="525995" cy="269360"/>
          </a:xfrm>
          <a:prstGeom prst="roundRect">
            <a:avLst/>
          </a:prstGeom>
          <a:solidFill>
            <a:srgbClr val="F2DCD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4" name="Rectangle 43">
            <a:extLst>
              <a:ext uri="{FF2B5EF4-FFF2-40B4-BE49-F238E27FC236}">
                <a16:creationId xmlns:a16="http://schemas.microsoft.com/office/drawing/2014/main" id="{2C46270B-E968-7E4B-8332-73EB3671C27C}"/>
              </a:ext>
            </a:extLst>
          </p:cNvPr>
          <p:cNvSpPr/>
          <p:nvPr/>
        </p:nvSpPr>
        <p:spPr>
          <a:xfrm>
            <a:off x="2850563" y="3259342"/>
            <a:ext cx="692776" cy="147015"/>
          </a:xfrm>
          <a:prstGeom prst="rect">
            <a:avLst/>
          </a:prstGeom>
          <a:solidFill>
            <a:schemeClr val="accent2">
              <a:lumMod val="20000"/>
              <a:lumOff val="80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45" name="Straight Connector 44">
            <a:extLst>
              <a:ext uri="{FF2B5EF4-FFF2-40B4-BE49-F238E27FC236}">
                <a16:creationId xmlns:a16="http://schemas.microsoft.com/office/drawing/2014/main" id="{D961E1C4-FD96-A94B-B5B3-795036B91F07}"/>
              </a:ext>
            </a:extLst>
          </p:cNvPr>
          <p:cNvCxnSpPr>
            <a:stCxn id="44" idx="0"/>
            <a:endCxn id="42" idx="2"/>
          </p:cNvCxnSpPr>
          <p:nvPr/>
        </p:nvCxnSpPr>
        <p:spPr bwMode="auto">
          <a:xfrm flipV="1">
            <a:off x="3196951" y="3129906"/>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6" name="Can 45">
            <a:extLst>
              <a:ext uri="{FF2B5EF4-FFF2-40B4-BE49-F238E27FC236}">
                <a16:creationId xmlns:a16="http://schemas.microsoft.com/office/drawing/2014/main" id="{73E0FDA2-2E07-6144-A535-3F7FE6E462F3}"/>
              </a:ext>
            </a:extLst>
          </p:cNvPr>
          <p:cNvSpPr/>
          <p:nvPr/>
        </p:nvSpPr>
        <p:spPr>
          <a:xfrm>
            <a:off x="3044490" y="3975963"/>
            <a:ext cx="307900" cy="230880"/>
          </a:xfrm>
          <a:prstGeom prst="can">
            <a:avLst/>
          </a:prstGeom>
          <a:solidFill>
            <a:srgbClr val="C0504D"/>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47" name="Straight Connector 46">
            <a:extLst>
              <a:ext uri="{FF2B5EF4-FFF2-40B4-BE49-F238E27FC236}">
                <a16:creationId xmlns:a16="http://schemas.microsoft.com/office/drawing/2014/main" id="{93476E1F-F254-144E-8065-A333946C646E}"/>
              </a:ext>
            </a:extLst>
          </p:cNvPr>
          <p:cNvCxnSpPr>
            <a:stCxn id="46" idx="1"/>
          </p:cNvCxnSpPr>
          <p:nvPr/>
        </p:nvCxnSpPr>
        <p:spPr bwMode="auto">
          <a:xfrm flipH="1" flipV="1">
            <a:off x="3196889" y="3859005"/>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 name="Slide Number Placeholder 3">
            <a:extLst>
              <a:ext uri="{FF2B5EF4-FFF2-40B4-BE49-F238E27FC236}">
                <a16:creationId xmlns:a16="http://schemas.microsoft.com/office/drawing/2014/main" id="{539084B3-8838-3E4D-80DD-F8B13495B30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15</a:t>
            </a:fld>
            <a:endParaRPr lang="en-US" sz="1000"/>
          </a:p>
        </p:txBody>
      </p:sp>
      <p:sp>
        <p:nvSpPr>
          <p:cNvPr id="2" name="Rectangle 1">
            <a:extLst>
              <a:ext uri="{FF2B5EF4-FFF2-40B4-BE49-F238E27FC236}">
                <a16:creationId xmlns:a16="http://schemas.microsoft.com/office/drawing/2014/main" id="{EA585981-1341-2B46-8A23-07475FF86704}"/>
              </a:ext>
            </a:extLst>
          </p:cNvPr>
          <p:cNvSpPr/>
          <p:nvPr/>
        </p:nvSpPr>
        <p:spPr>
          <a:xfrm>
            <a:off x="1909878" y="1315103"/>
            <a:ext cx="1188696" cy="34955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Virtualizer</a:t>
            </a:r>
          </a:p>
        </p:txBody>
      </p:sp>
      <p:sp>
        <p:nvSpPr>
          <p:cNvPr id="41" name="Rectangle 40">
            <a:extLst>
              <a:ext uri="{FF2B5EF4-FFF2-40B4-BE49-F238E27FC236}">
                <a16:creationId xmlns:a16="http://schemas.microsoft.com/office/drawing/2014/main" id="{E3DFA00E-12D6-7E4C-8E63-A13BD9FF70D8}"/>
              </a:ext>
            </a:extLst>
          </p:cNvPr>
          <p:cNvSpPr/>
          <p:nvPr/>
        </p:nvSpPr>
        <p:spPr>
          <a:xfrm>
            <a:off x="1909879" y="1864668"/>
            <a:ext cx="1188695" cy="349555"/>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Security-Sync</a:t>
            </a:r>
          </a:p>
        </p:txBody>
      </p:sp>
      <p:cxnSp>
        <p:nvCxnSpPr>
          <p:cNvPr id="48" name="Straight Connector 47">
            <a:extLst>
              <a:ext uri="{FF2B5EF4-FFF2-40B4-BE49-F238E27FC236}">
                <a16:creationId xmlns:a16="http://schemas.microsoft.com/office/drawing/2014/main" id="{3E705CA9-8BCF-4A49-8841-09011CC4D523}"/>
              </a:ext>
            </a:extLst>
          </p:cNvPr>
          <p:cNvCxnSpPr>
            <a:cxnSpLocks/>
            <a:endCxn id="9" idx="4"/>
          </p:cNvCxnSpPr>
          <p:nvPr/>
        </p:nvCxnSpPr>
        <p:spPr bwMode="auto">
          <a:xfrm flipH="1" flipV="1">
            <a:off x="5328085" y="3514512"/>
            <a:ext cx="264146" cy="6631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9" name="Rectangle 48">
            <a:extLst>
              <a:ext uri="{FF2B5EF4-FFF2-40B4-BE49-F238E27FC236}">
                <a16:creationId xmlns:a16="http://schemas.microsoft.com/office/drawing/2014/main" id="{F0D1387F-858E-AD41-9533-83FE52DE1EFA}"/>
              </a:ext>
            </a:extLst>
          </p:cNvPr>
          <p:cNvSpPr/>
          <p:nvPr/>
        </p:nvSpPr>
        <p:spPr>
          <a:xfrm>
            <a:off x="5247393" y="3903446"/>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0" name="Rectangle 49">
            <a:extLst>
              <a:ext uri="{FF2B5EF4-FFF2-40B4-BE49-F238E27FC236}">
                <a16:creationId xmlns:a16="http://schemas.microsoft.com/office/drawing/2014/main" id="{9A4FB80F-1FF1-774A-9C8D-584D3A108929}"/>
              </a:ext>
            </a:extLst>
          </p:cNvPr>
          <p:cNvSpPr/>
          <p:nvPr/>
        </p:nvSpPr>
        <p:spPr>
          <a:xfrm>
            <a:off x="5247455" y="3752717"/>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1" name="Can 50">
            <a:extLst>
              <a:ext uri="{FF2B5EF4-FFF2-40B4-BE49-F238E27FC236}">
                <a16:creationId xmlns:a16="http://schemas.microsoft.com/office/drawing/2014/main" id="{ECF6CB26-99DD-0948-925F-2F2AA80F93C8}"/>
              </a:ext>
            </a:extLst>
          </p:cNvPr>
          <p:cNvSpPr/>
          <p:nvPr/>
        </p:nvSpPr>
        <p:spPr>
          <a:xfrm>
            <a:off x="5441382" y="4469338"/>
            <a:ext cx="307900" cy="230880"/>
          </a:xfrm>
          <a:prstGeom prst="can">
            <a:avLst/>
          </a:prstGeom>
          <a:solidFill>
            <a:srgbClr val="948A5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2" name="Straight Connector 51">
            <a:extLst>
              <a:ext uri="{FF2B5EF4-FFF2-40B4-BE49-F238E27FC236}">
                <a16:creationId xmlns:a16="http://schemas.microsoft.com/office/drawing/2014/main" id="{A98C3BFC-BF31-024B-80AB-EF5656FC41CA}"/>
              </a:ext>
            </a:extLst>
          </p:cNvPr>
          <p:cNvCxnSpPr>
            <a:stCxn id="51" idx="1"/>
            <a:endCxn id="49" idx="2"/>
          </p:cNvCxnSpPr>
          <p:nvPr/>
        </p:nvCxnSpPr>
        <p:spPr bwMode="auto">
          <a:xfrm flipH="1" flipV="1">
            <a:off x="5593781" y="4352380"/>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3" name="Rectangle 52">
            <a:extLst>
              <a:ext uri="{FF2B5EF4-FFF2-40B4-BE49-F238E27FC236}">
                <a16:creationId xmlns:a16="http://schemas.microsoft.com/office/drawing/2014/main" id="{802AB947-87F7-7E4E-A5E0-7EB0703D1075}"/>
              </a:ext>
            </a:extLst>
          </p:cNvPr>
          <p:cNvSpPr/>
          <p:nvPr/>
        </p:nvSpPr>
        <p:spPr>
          <a:xfrm>
            <a:off x="6376918" y="3638882"/>
            <a:ext cx="1173837" cy="349554"/>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Data Bridge</a:t>
            </a:r>
          </a:p>
        </p:txBody>
      </p:sp>
      <p:cxnSp>
        <p:nvCxnSpPr>
          <p:cNvPr id="6" name="Straight Connector 5">
            <a:extLst>
              <a:ext uri="{FF2B5EF4-FFF2-40B4-BE49-F238E27FC236}">
                <a16:creationId xmlns:a16="http://schemas.microsoft.com/office/drawing/2014/main" id="{687C1CA6-A895-8F4A-8817-D5788DC73960}"/>
              </a:ext>
            </a:extLst>
          </p:cNvPr>
          <p:cNvCxnSpPr>
            <a:cxnSpLocks/>
            <a:stCxn id="53" idx="1"/>
            <a:endCxn id="49" idx="3"/>
          </p:cNvCxnSpPr>
          <p:nvPr/>
        </p:nvCxnSpPr>
        <p:spPr>
          <a:xfrm flipH="1">
            <a:off x="5940169" y="3813659"/>
            <a:ext cx="436749" cy="314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068AECB-4977-224D-8532-101BEF9D66F5}"/>
              </a:ext>
            </a:extLst>
          </p:cNvPr>
          <p:cNvCxnSpPr>
            <a:cxnSpLocks/>
            <a:stCxn id="14" idx="1"/>
            <a:endCxn id="2" idx="3"/>
          </p:cNvCxnSpPr>
          <p:nvPr/>
        </p:nvCxnSpPr>
        <p:spPr>
          <a:xfrm flipH="1" flipV="1">
            <a:off x="3098574" y="1489880"/>
            <a:ext cx="369278" cy="382057"/>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FB035D1-60E6-9E4B-B935-943B2A70597C}"/>
              </a:ext>
            </a:extLst>
          </p:cNvPr>
          <p:cNvCxnSpPr>
            <a:cxnSpLocks/>
            <a:stCxn id="14" idx="1"/>
            <a:endCxn id="41" idx="3"/>
          </p:cNvCxnSpPr>
          <p:nvPr/>
        </p:nvCxnSpPr>
        <p:spPr>
          <a:xfrm flipH="1">
            <a:off x="3098574" y="1871937"/>
            <a:ext cx="369278" cy="167509"/>
          </a:xfrm>
          <a:prstGeom prst="line">
            <a:avLst/>
          </a:prstGeom>
        </p:spPr>
        <p:style>
          <a:lnRef idx="1">
            <a:schemeClr val="accent1"/>
          </a:lnRef>
          <a:fillRef idx="0">
            <a:schemeClr val="accent1"/>
          </a:fillRef>
          <a:effectRef idx="0">
            <a:schemeClr val="accent1"/>
          </a:effectRef>
          <a:fontRef idx="minor">
            <a:schemeClr val="tx1"/>
          </a:fontRef>
        </p:style>
      </p:cxnSp>
      <p:sp>
        <p:nvSpPr>
          <p:cNvPr id="60" name="Rounded Rectangle 59">
            <a:extLst>
              <a:ext uri="{FF2B5EF4-FFF2-40B4-BE49-F238E27FC236}">
                <a16:creationId xmlns:a16="http://schemas.microsoft.com/office/drawing/2014/main" id="{D810F746-2BB1-7F4A-BA65-505691857F4D}"/>
              </a:ext>
            </a:extLst>
          </p:cNvPr>
          <p:cNvSpPr>
            <a:spLocks noChangeArrowheads="1"/>
          </p:cNvSpPr>
          <p:nvPr/>
        </p:nvSpPr>
        <p:spPr bwMode="auto">
          <a:xfrm>
            <a:off x="520297" y="1873932"/>
            <a:ext cx="1084246" cy="331029"/>
          </a:xfrm>
          <a:prstGeom prst="roundRect">
            <a:avLst>
              <a:gd name="adj" fmla="val 16667"/>
            </a:avLst>
          </a:prstGeom>
          <a:solidFill>
            <a:srgbClr val="FDEADA"/>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100" dirty="0">
                <a:solidFill>
                  <a:srgbClr val="1F497D"/>
                </a:solidFill>
                <a:latin typeface="Calibri"/>
                <a:ea typeface="+mn-ea"/>
                <a:cs typeface="Calibri"/>
              </a:rPr>
              <a:t>Apache Ranger</a:t>
            </a:r>
          </a:p>
        </p:txBody>
      </p:sp>
      <p:sp>
        <p:nvSpPr>
          <p:cNvPr id="61" name="Rounded Rectangle 60">
            <a:extLst>
              <a:ext uri="{FF2B5EF4-FFF2-40B4-BE49-F238E27FC236}">
                <a16:creationId xmlns:a16="http://schemas.microsoft.com/office/drawing/2014/main" id="{0170E912-A16F-7945-BF87-536075833162}"/>
              </a:ext>
            </a:extLst>
          </p:cNvPr>
          <p:cNvSpPr>
            <a:spLocks noChangeArrowheads="1"/>
          </p:cNvSpPr>
          <p:nvPr/>
        </p:nvSpPr>
        <p:spPr bwMode="auto">
          <a:xfrm>
            <a:off x="517134" y="1327565"/>
            <a:ext cx="1084246" cy="330184"/>
          </a:xfrm>
          <a:prstGeom prst="roundRect">
            <a:avLst>
              <a:gd name="adj" fmla="val 16667"/>
            </a:avLst>
          </a:prstGeom>
          <a:solidFill>
            <a:srgbClr val="DCE6F2"/>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100" dirty="0">
                <a:solidFill>
                  <a:srgbClr val="1F497D"/>
                </a:solidFill>
                <a:latin typeface="Calibri"/>
                <a:ea typeface="+mn-ea"/>
                <a:cs typeface="Calibri"/>
              </a:rPr>
              <a:t>Gaian</a:t>
            </a:r>
          </a:p>
        </p:txBody>
      </p:sp>
      <p:sp>
        <p:nvSpPr>
          <p:cNvPr id="62" name="Up-Down Arrow 61">
            <a:extLst>
              <a:ext uri="{FF2B5EF4-FFF2-40B4-BE49-F238E27FC236}">
                <a16:creationId xmlns:a16="http://schemas.microsoft.com/office/drawing/2014/main" id="{9DA2C787-ACBC-2540-8D5E-9ED75049ACB0}"/>
              </a:ext>
            </a:extLst>
          </p:cNvPr>
          <p:cNvSpPr>
            <a:spLocks noChangeArrowheads="1"/>
          </p:cNvSpPr>
          <p:nvPr/>
        </p:nvSpPr>
        <p:spPr bwMode="auto">
          <a:xfrm>
            <a:off x="994012" y="1665350"/>
            <a:ext cx="106764" cy="191693"/>
          </a:xfrm>
          <a:prstGeom prst="upDownArrow">
            <a:avLst>
              <a:gd name="adj1" fmla="val 50000"/>
              <a:gd name="adj2" fmla="val 50009"/>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100" dirty="0">
              <a:solidFill>
                <a:srgbClr val="1F497D"/>
              </a:solidFill>
              <a:latin typeface="Calibri"/>
              <a:ea typeface="+mn-ea"/>
              <a:cs typeface="Calibri"/>
            </a:endParaRPr>
          </a:p>
        </p:txBody>
      </p:sp>
      <p:cxnSp>
        <p:nvCxnSpPr>
          <p:cNvPr id="64" name="Straight Connector 63">
            <a:extLst>
              <a:ext uri="{FF2B5EF4-FFF2-40B4-BE49-F238E27FC236}">
                <a16:creationId xmlns:a16="http://schemas.microsoft.com/office/drawing/2014/main" id="{79E2C43C-A846-0242-99E6-DF244A547A72}"/>
              </a:ext>
            </a:extLst>
          </p:cNvPr>
          <p:cNvCxnSpPr>
            <a:cxnSpLocks/>
            <a:stCxn id="60" idx="3"/>
            <a:endCxn id="41" idx="1"/>
          </p:cNvCxnSpPr>
          <p:nvPr/>
        </p:nvCxnSpPr>
        <p:spPr>
          <a:xfrm flipV="1">
            <a:off x="1604543" y="2039446"/>
            <a:ext cx="30533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B8F43DA-94B4-784B-BAD6-376BD55B77A3}"/>
              </a:ext>
            </a:extLst>
          </p:cNvPr>
          <p:cNvCxnSpPr>
            <a:cxnSpLocks/>
            <a:stCxn id="61" idx="3"/>
            <a:endCxn id="2" idx="1"/>
          </p:cNvCxnSpPr>
          <p:nvPr/>
        </p:nvCxnSpPr>
        <p:spPr>
          <a:xfrm flipV="1">
            <a:off x="1601380" y="1489880"/>
            <a:ext cx="308498" cy="2777"/>
          </a:xfrm>
          <a:prstGeom prst="line">
            <a:avLst/>
          </a:prstGeom>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F0C93814-8AF2-C64C-8F65-9DCA3C2FFE1D}"/>
              </a:ext>
            </a:extLst>
          </p:cNvPr>
          <p:cNvSpPr/>
          <p:nvPr/>
        </p:nvSpPr>
        <p:spPr>
          <a:xfrm>
            <a:off x="7811532" y="2625179"/>
            <a:ext cx="1188695" cy="349555"/>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Stewardship</a:t>
            </a:r>
          </a:p>
        </p:txBody>
      </p:sp>
      <p:cxnSp>
        <p:nvCxnSpPr>
          <p:cNvPr id="75" name="Straight Connector 74">
            <a:extLst>
              <a:ext uri="{FF2B5EF4-FFF2-40B4-BE49-F238E27FC236}">
                <a16:creationId xmlns:a16="http://schemas.microsoft.com/office/drawing/2014/main" id="{2E4B0908-F363-664E-A7B8-3FB5620EDD41}"/>
              </a:ext>
            </a:extLst>
          </p:cNvPr>
          <p:cNvCxnSpPr>
            <a:cxnSpLocks/>
            <a:stCxn id="8" idx="3"/>
            <a:endCxn id="74" idx="1"/>
          </p:cNvCxnSpPr>
          <p:nvPr/>
        </p:nvCxnSpPr>
        <p:spPr>
          <a:xfrm>
            <a:off x="7587573" y="2796217"/>
            <a:ext cx="223959" cy="3740"/>
          </a:xfrm>
          <a:prstGeom prst="line">
            <a:avLst/>
          </a:prstGeom>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97B8E4C8-2D68-6C4A-BCB9-52A70046FA8E}"/>
              </a:ext>
            </a:extLst>
          </p:cNvPr>
          <p:cNvSpPr/>
          <p:nvPr/>
        </p:nvSpPr>
        <p:spPr>
          <a:xfrm>
            <a:off x="6362060" y="4410541"/>
            <a:ext cx="1223962" cy="349555"/>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Stewardship</a:t>
            </a:r>
          </a:p>
        </p:txBody>
      </p:sp>
      <p:cxnSp>
        <p:nvCxnSpPr>
          <p:cNvPr id="57" name="Straight Connector 56">
            <a:extLst>
              <a:ext uri="{FF2B5EF4-FFF2-40B4-BE49-F238E27FC236}">
                <a16:creationId xmlns:a16="http://schemas.microsoft.com/office/drawing/2014/main" id="{CFCF7E05-9261-084D-B5E4-BE4C9AA57CA1}"/>
              </a:ext>
            </a:extLst>
          </p:cNvPr>
          <p:cNvCxnSpPr>
            <a:cxnSpLocks/>
            <a:stCxn id="49" idx="3"/>
            <a:endCxn id="56" idx="1"/>
          </p:cNvCxnSpPr>
          <p:nvPr/>
        </p:nvCxnSpPr>
        <p:spPr>
          <a:xfrm>
            <a:off x="5940169" y="4127913"/>
            <a:ext cx="421891" cy="457406"/>
          </a:xfrm>
          <a:prstGeom prst="line">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3DF92EE-F6A0-A547-9A6E-2533D3D3E06D}"/>
              </a:ext>
            </a:extLst>
          </p:cNvPr>
          <p:cNvSpPr/>
          <p:nvPr/>
        </p:nvSpPr>
        <p:spPr>
          <a:xfrm>
            <a:off x="6381375" y="4024711"/>
            <a:ext cx="1188695" cy="349555"/>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Stewardship</a:t>
            </a:r>
          </a:p>
        </p:txBody>
      </p:sp>
      <p:cxnSp>
        <p:nvCxnSpPr>
          <p:cNvPr id="59" name="Straight Connector 58">
            <a:extLst>
              <a:ext uri="{FF2B5EF4-FFF2-40B4-BE49-F238E27FC236}">
                <a16:creationId xmlns:a16="http://schemas.microsoft.com/office/drawing/2014/main" id="{3A809E0F-F29F-8F44-8441-6BA3BF7D63F7}"/>
              </a:ext>
            </a:extLst>
          </p:cNvPr>
          <p:cNvCxnSpPr>
            <a:cxnSpLocks/>
            <a:stCxn id="49" idx="3"/>
            <a:endCxn id="58" idx="1"/>
          </p:cNvCxnSpPr>
          <p:nvPr/>
        </p:nvCxnSpPr>
        <p:spPr>
          <a:xfrm>
            <a:off x="5940169" y="4127913"/>
            <a:ext cx="441206" cy="71576"/>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204F9A8-9A51-7D41-B7FB-FEA8DFECC73E}"/>
              </a:ext>
            </a:extLst>
          </p:cNvPr>
          <p:cNvSpPr txBox="1"/>
          <p:nvPr/>
        </p:nvSpPr>
        <p:spPr bwMode="auto">
          <a:xfrm>
            <a:off x="3927539" y="4566634"/>
            <a:ext cx="1513843" cy="307777"/>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Data Onboarding</a:t>
            </a:r>
          </a:p>
        </p:txBody>
      </p:sp>
    </p:spTree>
    <p:extLst>
      <p:ext uri="{BB962C8B-B14F-4D97-AF65-F5344CB8AC3E}">
        <p14:creationId xmlns:p14="http://schemas.microsoft.com/office/powerpoint/2010/main" val="261235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3A30-E3E7-4A44-AB78-75FEA77AF253}"/>
              </a:ext>
            </a:extLst>
          </p:cNvPr>
          <p:cNvSpPr>
            <a:spLocks noGrp="1"/>
          </p:cNvSpPr>
          <p:nvPr>
            <p:ph type="title"/>
          </p:nvPr>
        </p:nvSpPr>
        <p:spPr/>
        <p:txBody>
          <a:bodyPr>
            <a:normAutofit/>
          </a:bodyPr>
          <a:lstStyle/>
          <a:p>
            <a:r>
              <a:rPr lang="en-GB" dirty="0"/>
              <a:t>Community and Ecosystem</a:t>
            </a:r>
          </a:p>
        </p:txBody>
      </p:sp>
      <p:sp>
        <p:nvSpPr>
          <p:cNvPr id="3" name="Slide Number Placeholder 2">
            <a:extLst>
              <a:ext uri="{FF2B5EF4-FFF2-40B4-BE49-F238E27FC236}">
                <a16:creationId xmlns:a16="http://schemas.microsoft.com/office/drawing/2014/main" id="{00861036-A1A8-EB42-B740-1DBEC50D9D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16</a:t>
            </a:fld>
            <a:endParaRPr lang="en-US" sz="1000"/>
          </a:p>
        </p:txBody>
      </p:sp>
      <p:sp>
        <p:nvSpPr>
          <p:cNvPr id="4" name="TextBox 3">
            <a:extLst>
              <a:ext uri="{FF2B5EF4-FFF2-40B4-BE49-F238E27FC236}">
                <a16:creationId xmlns:a16="http://schemas.microsoft.com/office/drawing/2014/main" id="{354C2169-99CC-5944-B2D7-78D5DB7D13E0}"/>
              </a:ext>
            </a:extLst>
          </p:cNvPr>
          <p:cNvSpPr txBox="1"/>
          <p:nvPr/>
        </p:nvSpPr>
        <p:spPr>
          <a:xfrm>
            <a:off x="445169" y="3582669"/>
            <a:ext cx="4952741" cy="307777"/>
          </a:xfrm>
          <a:prstGeom prst="rect">
            <a:avLst/>
          </a:prstGeom>
          <a:noFill/>
        </p:spPr>
        <p:txBody>
          <a:bodyPr wrap="square" rtlCol="0">
            <a:spAutoFit/>
          </a:bodyPr>
          <a:lstStyle/>
          <a:p>
            <a:r>
              <a:rPr lang="en-US" dirty="0">
                <a:solidFill>
                  <a:schemeClr val="accent5">
                    <a:lumMod val="40000"/>
                    <a:lumOff val="60000"/>
                  </a:schemeClr>
                </a:solidFill>
              </a:rPr>
              <a:t>Mandy Chessell, ODPi Egeria Project Leader</a:t>
            </a:r>
          </a:p>
        </p:txBody>
      </p:sp>
    </p:spTree>
    <p:extLst>
      <p:ext uri="{BB962C8B-B14F-4D97-AF65-F5344CB8AC3E}">
        <p14:creationId xmlns:p14="http://schemas.microsoft.com/office/powerpoint/2010/main" val="2525320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49D8AA-877B-F14F-A76F-E04BA0A7C4B7}"/>
              </a:ext>
            </a:extLst>
          </p:cNvPr>
          <p:cNvSpPr>
            <a:spLocks noGrp="1"/>
          </p:cNvSpPr>
          <p:nvPr>
            <p:ph type="title"/>
          </p:nvPr>
        </p:nvSpPr>
        <p:spPr>
          <a:xfrm>
            <a:off x="359200" y="280673"/>
            <a:ext cx="8473099" cy="572699"/>
          </a:xfrm>
        </p:spPr>
        <p:txBody>
          <a:bodyPr>
            <a:normAutofit/>
          </a:bodyPr>
          <a:lstStyle/>
          <a:p>
            <a:r>
              <a:rPr lang="en-US" dirty="0"/>
              <a:t>Using ODPi Egeria …</a:t>
            </a:r>
          </a:p>
        </p:txBody>
      </p:sp>
      <p:sp>
        <p:nvSpPr>
          <p:cNvPr id="11" name="Content Placeholder 10">
            <a:extLst>
              <a:ext uri="{FF2B5EF4-FFF2-40B4-BE49-F238E27FC236}">
                <a16:creationId xmlns:a16="http://schemas.microsoft.com/office/drawing/2014/main" id="{84BE4384-1D19-9840-B998-3BB9C2D0B3BE}"/>
              </a:ext>
            </a:extLst>
          </p:cNvPr>
          <p:cNvSpPr>
            <a:spLocks noGrp="1"/>
          </p:cNvSpPr>
          <p:nvPr>
            <p:ph idx="1"/>
          </p:nvPr>
        </p:nvSpPr>
        <p:spPr>
          <a:xfrm>
            <a:off x="152399" y="1027300"/>
            <a:ext cx="4509753" cy="3660129"/>
          </a:xfrm>
        </p:spPr>
        <p:txBody>
          <a:bodyPr/>
          <a:lstStyle/>
          <a:p>
            <a:pPr>
              <a:spcAft>
                <a:spcPts val="400"/>
              </a:spcAft>
            </a:pPr>
            <a:r>
              <a:rPr lang="en-US" dirty="0"/>
              <a:t>Eases the cost of metadata integration through </a:t>
            </a:r>
          </a:p>
          <a:p>
            <a:pPr lvl="1">
              <a:spcAft>
                <a:spcPts val="400"/>
              </a:spcAft>
            </a:pPr>
            <a:r>
              <a:rPr lang="en-US" dirty="0"/>
              <a:t>Comprehensive standards and libraries.  </a:t>
            </a:r>
          </a:p>
          <a:p>
            <a:pPr lvl="1">
              <a:spcAft>
                <a:spcPts val="400"/>
              </a:spcAft>
            </a:pPr>
            <a:r>
              <a:rPr lang="en-US" dirty="0"/>
              <a:t>Active vendor recruitment program.</a:t>
            </a:r>
          </a:p>
          <a:p>
            <a:pPr>
              <a:spcAft>
                <a:spcPts val="400"/>
              </a:spcAft>
            </a:pPr>
            <a:r>
              <a:rPr lang="en-US" dirty="0"/>
              <a:t>Provides direct support to many governance roles, filling the gaps between function offered through commercial tools.</a:t>
            </a:r>
          </a:p>
          <a:p>
            <a:pPr>
              <a:spcAft>
                <a:spcPts val="400"/>
              </a:spcAft>
            </a:pPr>
            <a:r>
              <a:rPr lang="en-US" dirty="0"/>
              <a:t>Provides best practices and content packs to accelerate an organization’s journey to becoming data driven.</a:t>
            </a:r>
          </a:p>
        </p:txBody>
      </p:sp>
      <p:sp>
        <p:nvSpPr>
          <p:cNvPr id="5" name="Slide Number Placeholder 2">
            <a:extLst>
              <a:ext uri="{FF2B5EF4-FFF2-40B4-BE49-F238E27FC236}">
                <a16:creationId xmlns:a16="http://schemas.microsoft.com/office/drawing/2014/main" id="{B6969F63-B3E1-E743-9885-218EDEE9EAEB}"/>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17</a:t>
            </a:fld>
            <a:endParaRPr lang="en-US" sz="1000"/>
          </a:p>
        </p:txBody>
      </p:sp>
      <p:pic>
        <p:nvPicPr>
          <p:cNvPr id="3" name="Picture 2">
            <a:extLst>
              <a:ext uri="{FF2B5EF4-FFF2-40B4-BE49-F238E27FC236}">
                <a16:creationId xmlns:a16="http://schemas.microsoft.com/office/drawing/2014/main" id="{93714DE1-6CEC-5849-BCBF-55BE708A5BC6}"/>
              </a:ext>
            </a:extLst>
          </p:cNvPr>
          <p:cNvPicPr>
            <a:picLocks noChangeAspect="1"/>
          </p:cNvPicPr>
          <p:nvPr/>
        </p:nvPicPr>
        <p:blipFill>
          <a:blip r:embed="rId2"/>
          <a:stretch>
            <a:fillRect/>
          </a:stretch>
        </p:blipFill>
        <p:spPr>
          <a:xfrm>
            <a:off x="5149269" y="683126"/>
            <a:ext cx="3681862" cy="3777247"/>
          </a:xfrm>
          <a:prstGeom prst="rect">
            <a:avLst/>
          </a:prstGeom>
        </p:spPr>
      </p:pic>
    </p:spTree>
    <p:extLst>
      <p:ext uri="{BB962C8B-B14F-4D97-AF65-F5344CB8AC3E}">
        <p14:creationId xmlns:p14="http://schemas.microsoft.com/office/powerpoint/2010/main" val="1397136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DA24F2-B6AE-D74A-80F7-CA96FDE29A44}"/>
              </a:ext>
            </a:extLst>
          </p:cNvPr>
          <p:cNvSpPr>
            <a:spLocks noGrp="1"/>
          </p:cNvSpPr>
          <p:nvPr>
            <p:ph type="title"/>
          </p:nvPr>
        </p:nvSpPr>
        <p:spPr>
          <a:xfrm>
            <a:off x="359200" y="289077"/>
            <a:ext cx="4513589" cy="468912"/>
          </a:xfrm>
        </p:spPr>
        <p:txBody>
          <a:bodyPr/>
          <a:lstStyle/>
          <a:p>
            <a:r>
              <a:rPr lang="en-US" dirty="0"/>
              <a:t>Egeria Conformance Program - its an “imitation game”</a:t>
            </a:r>
          </a:p>
        </p:txBody>
      </p:sp>
      <p:sp>
        <p:nvSpPr>
          <p:cNvPr id="3" name="Slide Number Placeholder 2">
            <a:extLst>
              <a:ext uri="{FF2B5EF4-FFF2-40B4-BE49-F238E27FC236}">
                <a16:creationId xmlns:a16="http://schemas.microsoft.com/office/drawing/2014/main" id="{DE035AC1-BF36-CC4A-9FDD-1CDDECCEB735}"/>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18</a:t>
            </a:fld>
            <a:endParaRPr lang="en-US" sz="1000"/>
          </a:p>
        </p:txBody>
      </p:sp>
      <p:pic>
        <p:nvPicPr>
          <p:cNvPr id="9" name="Picture 8">
            <a:extLst>
              <a:ext uri="{FF2B5EF4-FFF2-40B4-BE49-F238E27FC236}">
                <a16:creationId xmlns:a16="http://schemas.microsoft.com/office/drawing/2014/main" id="{91BFC27A-4FB3-7B4A-BDF6-7DCC15433CC7}"/>
              </a:ext>
            </a:extLst>
          </p:cNvPr>
          <p:cNvPicPr>
            <a:picLocks noChangeAspect="1"/>
          </p:cNvPicPr>
          <p:nvPr/>
        </p:nvPicPr>
        <p:blipFill>
          <a:blip r:embed="rId3"/>
          <a:stretch>
            <a:fillRect/>
          </a:stretch>
        </p:blipFill>
        <p:spPr>
          <a:xfrm>
            <a:off x="1664632" y="1559096"/>
            <a:ext cx="1388746" cy="1759681"/>
          </a:xfrm>
          <a:prstGeom prst="rect">
            <a:avLst/>
          </a:prstGeom>
        </p:spPr>
      </p:pic>
      <p:pic>
        <p:nvPicPr>
          <p:cNvPr id="10" name="Picture 9">
            <a:extLst>
              <a:ext uri="{FF2B5EF4-FFF2-40B4-BE49-F238E27FC236}">
                <a16:creationId xmlns:a16="http://schemas.microsoft.com/office/drawing/2014/main" id="{2CDB8BB0-5687-6640-8B69-80095544A7A9}"/>
              </a:ext>
            </a:extLst>
          </p:cNvPr>
          <p:cNvPicPr>
            <a:picLocks noChangeAspect="1"/>
          </p:cNvPicPr>
          <p:nvPr/>
        </p:nvPicPr>
        <p:blipFill>
          <a:blip r:embed="rId4"/>
          <a:stretch>
            <a:fillRect/>
          </a:stretch>
        </p:blipFill>
        <p:spPr>
          <a:xfrm>
            <a:off x="5051359" y="367325"/>
            <a:ext cx="3533942" cy="4408850"/>
          </a:xfrm>
          <a:prstGeom prst="rect">
            <a:avLst/>
          </a:prstGeom>
        </p:spPr>
      </p:pic>
      <p:sp>
        <p:nvSpPr>
          <p:cNvPr id="2" name="TextBox 1">
            <a:extLst>
              <a:ext uri="{FF2B5EF4-FFF2-40B4-BE49-F238E27FC236}">
                <a16:creationId xmlns:a16="http://schemas.microsoft.com/office/drawing/2014/main" id="{F28CB9AF-BB2F-4A45-8B54-47DD891A7290}"/>
              </a:ext>
            </a:extLst>
          </p:cNvPr>
          <p:cNvSpPr txBox="1"/>
          <p:nvPr/>
        </p:nvSpPr>
        <p:spPr>
          <a:xfrm>
            <a:off x="7340959" y="2279561"/>
            <a:ext cx="520976" cy="215444"/>
          </a:xfrm>
          <a:prstGeom prst="rect">
            <a:avLst/>
          </a:prstGeom>
          <a:solidFill>
            <a:schemeClr val="bg1"/>
          </a:solidFill>
        </p:spPr>
        <p:txBody>
          <a:bodyPr wrap="none" lIns="0" rIns="0" rtlCol="0">
            <a:spAutoFit/>
          </a:bodyPr>
          <a:lstStyle/>
          <a:p>
            <a:r>
              <a:rPr lang="en-US" sz="800" dirty="0"/>
              <a:t>Workbench</a:t>
            </a:r>
          </a:p>
        </p:txBody>
      </p:sp>
      <p:sp>
        <p:nvSpPr>
          <p:cNvPr id="5" name="TextBox 4">
            <a:extLst>
              <a:ext uri="{FF2B5EF4-FFF2-40B4-BE49-F238E27FC236}">
                <a16:creationId xmlns:a16="http://schemas.microsoft.com/office/drawing/2014/main" id="{263E4C7B-AC0C-6541-9C13-D5EF579DC9B0}"/>
              </a:ext>
            </a:extLst>
          </p:cNvPr>
          <p:cNvSpPr txBox="1"/>
          <p:nvPr/>
        </p:nvSpPr>
        <p:spPr>
          <a:xfrm>
            <a:off x="1322256" y="3593258"/>
            <a:ext cx="2073499" cy="738664"/>
          </a:xfrm>
          <a:prstGeom prst="rect">
            <a:avLst/>
          </a:prstGeom>
          <a:noFill/>
        </p:spPr>
        <p:txBody>
          <a:bodyPr wrap="square" rtlCol="0">
            <a:spAutoFit/>
          </a:bodyPr>
          <a:lstStyle/>
          <a:p>
            <a:pPr algn="ctr"/>
            <a:r>
              <a:rPr lang="en-US" dirty="0"/>
              <a:t>Vendors that pass the conformance suite can display this mark</a:t>
            </a:r>
          </a:p>
        </p:txBody>
      </p:sp>
    </p:spTree>
    <p:extLst>
      <p:ext uri="{BB962C8B-B14F-4D97-AF65-F5344CB8AC3E}">
        <p14:creationId xmlns:p14="http://schemas.microsoft.com/office/powerpoint/2010/main" val="4289098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8EE6B-847E-D14D-A91C-71ADFAF57932}"/>
              </a:ext>
            </a:extLst>
          </p:cNvPr>
          <p:cNvSpPr>
            <a:spLocks noGrp="1"/>
          </p:cNvSpPr>
          <p:nvPr>
            <p:ph type="title"/>
          </p:nvPr>
        </p:nvSpPr>
        <p:spPr/>
        <p:txBody>
          <a:bodyPr/>
          <a:lstStyle/>
          <a:p>
            <a:r>
              <a:rPr lang="en-US" dirty="0"/>
              <a:t>Running the Conformance Suite</a:t>
            </a:r>
          </a:p>
        </p:txBody>
      </p:sp>
      <p:sp>
        <p:nvSpPr>
          <p:cNvPr id="3" name="Slide Number Placeholder 2">
            <a:extLst>
              <a:ext uri="{FF2B5EF4-FFF2-40B4-BE49-F238E27FC236}">
                <a16:creationId xmlns:a16="http://schemas.microsoft.com/office/drawing/2014/main" id="{C3FDE2B1-1356-2E45-82B4-CF9BFB7778A3}"/>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19</a:t>
            </a:fld>
            <a:endParaRPr lang="en-US" sz="1000"/>
          </a:p>
        </p:txBody>
      </p:sp>
      <p:pic>
        <p:nvPicPr>
          <p:cNvPr id="5" name="Picture 4">
            <a:extLst>
              <a:ext uri="{FF2B5EF4-FFF2-40B4-BE49-F238E27FC236}">
                <a16:creationId xmlns:a16="http://schemas.microsoft.com/office/drawing/2014/main" id="{FA15D712-C287-0648-BFFC-0366F6BDF52C}"/>
              </a:ext>
            </a:extLst>
          </p:cNvPr>
          <p:cNvPicPr>
            <a:picLocks noChangeAspect="1"/>
          </p:cNvPicPr>
          <p:nvPr/>
        </p:nvPicPr>
        <p:blipFill>
          <a:blip r:embed="rId2"/>
          <a:stretch>
            <a:fillRect/>
          </a:stretch>
        </p:blipFill>
        <p:spPr>
          <a:xfrm>
            <a:off x="2158027" y="978794"/>
            <a:ext cx="5471476" cy="3875629"/>
          </a:xfrm>
          <a:prstGeom prst="rect">
            <a:avLst/>
          </a:prstGeom>
        </p:spPr>
      </p:pic>
    </p:spTree>
    <p:extLst>
      <p:ext uri="{BB962C8B-B14F-4D97-AF65-F5344CB8AC3E}">
        <p14:creationId xmlns:p14="http://schemas.microsoft.com/office/powerpoint/2010/main" val="1077995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200966-7EE4-3441-9809-4BDA408171C6}"/>
              </a:ext>
            </a:extLst>
          </p:cNvPr>
          <p:cNvSpPr>
            <a:spLocks noGrp="1"/>
          </p:cNvSpPr>
          <p:nvPr>
            <p:ph type="title"/>
          </p:nvPr>
        </p:nvSpPr>
        <p:spPr/>
        <p:txBody>
          <a:bodyPr/>
          <a:lstStyle/>
          <a:p>
            <a:r>
              <a:rPr lang="en-US" dirty="0"/>
              <a:t>How can we become more effective with data?</a:t>
            </a:r>
          </a:p>
        </p:txBody>
      </p:sp>
      <p:sp>
        <p:nvSpPr>
          <p:cNvPr id="3" name="Slide Number Placeholder 2">
            <a:extLst>
              <a:ext uri="{FF2B5EF4-FFF2-40B4-BE49-F238E27FC236}">
                <a16:creationId xmlns:a16="http://schemas.microsoft.com/office/drawing/2014/main" id="{962FEE20-4636-B14A-94D5-BCE2864C961F}"/>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a:t>
            </a:fld>
            <a:endParaRPr lang="en-US" sz="1000"/>
          </a:p>
        </p:txBody>
      </p:sp>
      <p:pic>
        <p:nvPicPr>
          <p:cNvPr id="5" name="Picture 3" descr="2014-03-04 11.35.46 pm.jpg">
            <a:extLst>
              <a:ext uri="{FF2B5EF4-FFF2-40B4-BE49-F238E27FC236}">
                <a16:creationId xmlns:a16="http://schemas.microsoft.com/office/drawing/2014/main" id="{085092C7-2426-4B49-8C1E-8F61C9B8F406}"/>
              </a:ext>
            </a:extLst>
          </p:cNvPr>
          <p:cNvPicPr>
            <a:picLocks noChangeAspect="1"/>
          </p:cNvPicPr>
          <p:nvPr/>
        </p:nvPicPr>
        <p:blipFill rotWithShape="1">
          <a:blip r:embed="rId2">
            <a:extLst>
              <a:ext uri="{28A0092B-C50C-407E-A947-70E740481C1C}">
                <a14:useLocalDpi xmlns:a14="http://schemas.microsoft.com/office/drawing/2010/main" val="0"/>
              </a:ext>
            </a:extLst>
          </a:blip>
          <a:srcRect l="9398" t="21573" r="10826"/>
          <a:stretch/>
        </p:blipFill>
        <p:spPr bwMode="auto">
          <a:xfrm>
            <a:off x="1410929" y="1352517"/>
            <a:ext cx="6322141" cy="29880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33711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EC74695-FC6C-F74D-8428-371C0B7515A2}"/>
              </a:ext>
            </a:extLst>
          </p:cNvPr>
          <p:cNvPicPr>
            <a:picLocks noChangeAspect="1"/>
          </p:cNvPicPr>
          <p:nvPr/>
        </p:nvPicPr>
        <p:blipFill>
          <a:blip r:embed="rId2"/>
          <a:stretch>
            <a:fillRect/>
          </a:stretch>
        </p:blipFill>
        <p:spPr>
          <a:xfrm>
            <a:off x="1819598" y="3461693"/>
            <a:ext cx="1009734" cy="1009734"/>
          </a:xfrm>
          <a:prstGeom prst="rect">
            <a:avLst/>
          </a:prstGeom>
        </p:spPr>
      </p:pic>
      <p:sp>
        <p:nvSpPr>
          <p:cNvPr id="2" name="Title 1">
            <a:extLst>
              <a:ext uri="{FF2B5EF4-FFF2-40B4-BE49-F238E27FC236}">
                <a16:creationId xmlns:a16="http://schemas.microsoft.com/office/drawing/2014/main" id="{A1B33520-649C-7541-A995-0B6DDF34419E}"/>
              </a:ext>
            </a:extLst>
          </p:cNvPr>
          <p:cNvSpPr>
            <a:spLocks noGrp="1"/>
          </p:cNvSpPr>
          <p:nvPr>
            <p:ph type="title"/>
          </p:nvPr>
        </p:nvSpPr>
        <p:spPr/>
        <p:txBody>
          <a:bodyPr/>
          <a:lstStyle/>
          <a:p>
            <a:r>
              <a:rPr lang="en-US" dirty="0"/>
              <a:t>The ODPi is a non-profit that is part of The Linux Foundation</a:t>
            </a:r>
          </a:p>
        </p:txBody>
      </p:sp>
      <p:sp>
        <p:nvSpPr>
          <p:cNvPr id="12" name="Content Placeholder 11">
            <a:extLst>
              <a:ext uri="{FF2B5EF4-FFF2-40B4-BE49-F238E27FC236}">
                <a16:creationId xmlns:a16="http://schemas.microsoft.com/office/drawing/2014/main" id="{DCC4B37E-B584-C74C-B4EA-086B24BE17C1}"/>
              </a:ext>
            </a:extLst>
          </p:cNvPr>
          <p:cNvSpPr>
            <a:spLocks noGrp="1"/>
          </p:cNvSpPr>
          <p:nvPr>
            <p:ph idx="1"/>
          </p:nvPr>
        </p:nvSpPr>
        <p:spPr>
          <a:xfrm>
            <a:off x="359200" y="1020279"/>
            <a:ext cx="3741161" cy="3548596"/>
          </a:xfrm>
        </p:spPr>
        <p:txBody>
          <a:bodyPr/>
          <a:lstStyle/>
          <a:p>
            <a:r>
              <a:rPr lang="en-US" dirty="0"/>
              <a:t>Delivering core technology</a:t>
            </a:r>
          </a:p>
          <a:p>
            <a:r>
              <a:rPr lang="en-US" dirty="0"/>
              <a:t>Recruiting vendors</a:t>
            </a:r>
          </a:p>
          <a:p>
            <a:r>
              <a:rPr lang="en-US" dirty="0"/>
              <a:t>Assisting practitioners</a:t>
            </a:r>
          </a:p>
        </p:txBody>
      </p:sp>
      <p:sp>
        <p:nvSpPr>
          <p:cNvPr id="3" name="Slide Number Placeholder 2">
            <a:extLst>
              <a:ext uri="{FF2B5EF4-FFF2-40B4-BE49-F238E27FC236}">
                <a16:creationId xmlns:a16="http://schemas.microsoft.com/office/drawing/2014/main" id="{2CFA3C5E-E1E5-B845-AC9B-CEA88ABD22EC}"/>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20</a:t>
            </a:fld>
            <a:endParaRPr lang="en-US" sz="1000"/>
          </a:p>
        </p:txBody>
      </p:sp>
      <p:sp>
        <p:nvSpPr>
          <p:cNvPr id="4" name="Rectangle 3">
            <a:extLst>
              <a:ext uri="{FF2B5EF4-FFF2-40B4-BE49-F238E27FC236}">
                <a16:creationId xmlns:a16="http://schemas.microsoft.com/office/drawing/2014/main" id="{6480FE21-9267-6543-A07E-D7CC1D467CE7}"/>
              </a:ext>
            </a:extLst>
          </p:cNvPr>
          <p:cNvSpPr/>
          <p:nvPr/>
        </p:nvSpPr>
        <p:spPr>
          <a:xfrm>
            <a:off x="5313145" y="1020279"/>
            <a:ext cx="2136809" cy="3474720"/>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 name="Right Arrow 5">
            <a:extLst>
              <a:ext uri="{FF2B5EF4-FFF2-40B4-BE49-F238E27FC236}">
                <a16:creationId xmlns:a16="http://schemas.microsoft.com/office/drawing/2014/main" id="{84D7E271-8190-FC46-9A8B-5F371DA7A433}"/>
              </a:ext>
            </a:extLst>
          </p:cNvPr>
          <p:cNvSpPr/>
          <p:nvPr/>
        </p:nvSpPr>
        <p:spPr>
          <a:xfrm>
            <a:off x="3657599" y="1963567"/>
            <a:ext cx="1443790" cy="903170"/>
          </a:xfrm>
          <a:prstGeom prs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Vendors</a:t>
            </a:r>
          </a:p>
        </p:txBody>
      </p:sp>
      <p:sp>
        <p:nvSpPr>
          <p:cNvPr id="7" name="Right Arrow 6">
            <a:extLst>
              <a:ext uri="{FF2B5EF4-FFF2-40B4-BE49-F238E27FC236}">
                <a16:creationId xmlns:a16="http://schemas.microsoft.com/office/drawing/2014/main" id="{A113B37D-4751-9644-BE48-E18225D1E705}"/>
              </a:ext>
            </a:extLst>
          </p:cNvPr>
          <p:cNvSpPr/>
          <p:nvPr/>
        </p:nvSpPr>
        <p:spPr>
          <a:xfrm>
            <a:off x="3657599" y="3425001"/>
            <a:ext cx="1443790" cy="903170"/>
          </a:xfrm>
          <a:prstGeom prs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Practitioners</a:t>
            </a:r>
          </a:p>
        </p:txBody>
      </p:sp>
      <p:sp>
        <p:nvSpPr>
          <p:cNvPr id="8" name="Rounded Rectangle 7">
            <a:extLst>
              <a:ext uri="{FF2B5EF4-FFF2-40B4-BE49-F238E27FC236}">
                <a16:creationId xmlns:a16="http://schemas.microsoft.com/office/drawing/2014/main" id="{AFD39B8F-6B67-4A43-82C6-FDE12EC5F6D1}"/>
              </a:ext>
            </a:extLst>
          </p:cNvPr>
          <p:cNvSpPr/>
          <p:nvPr/>
        </p:nvSpPr>
        <p:spPr>
          <a:xfrm>
            <a:off x="5727031" y="1809549"/>
            <a:ext cx="1318662" cy="702644"/>
          </a:xfrm>
          <a:prstGeom prst="roundRect">
            <a:avLst/>
          </a:prstGeom>
          <a:solidFill>
            <a:srgbClr val="6DCCD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Core Technology</a:t>
            </a:r>
          </a:p>
        </p:txBody>
      </p:sp>
      <p:sp>
        <p:nvSpPr>
          <p:cNvPr id="9" name="Rounded Rectangle 8">
            <a:extLst>
              <a:ext uri="{FF2B5EF4-FFF2-40B4-BE49-F238E27FC236}">
                <a16:creationId xmlns:a16="http://schemas.microsoft.com/office/drawing/2014/main" id="{4065EE6F-0C84-4243-91B9-E3B9D481E85C}"/>
              </a:ext>
            </a:extLst>
          </p:cNvPr>
          <p:cNvSpPr/>
          <p:nvPr/>
        </p:nvSpPr>
        <p:spPr>
          <a:xfrm>
            <a:off x="5727031" y="2649745"/>
            <a:ext cx="1318662" cy="702644"/>
          </a:xfrm>
          <a:prstGeom prst="roundRect">
            <a:avLst/>
          </a:prstGeom>
          <a:solidFill>
            <a:srgbClr val="6DCCD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Conformance Suite</a:t>
            </a:r>
          </a:p>
        </p:txBody>
      </p:sp>
      <p:sp>
        <p:nvSpPr>
          <p:cNvPr id="10" name="Rounded Rectangle 9">
            <a:extLst>
              <a:ext uri="{FF2B5EF4-FFF2-40B4-BE49-F238E27FC236}">
                <a16:creationId xmlns:a16="http://schemas.microsoft.com/office/drawing/2014/main" id="{9C206426-4A65-3C49-B5EE-AE3F9A59BDC2}"/>
              </a:ext>
            </a:extLst>
          </p:cNvPr>
          <p:cNvSpPr/>
          <p:nvPr/>
        </p:nvSpPr>
        <p:spPr>
          <a:xfrm>
            <a:off x="5722218" y="3488965"/>
            <a:ext cx="1318662" cy="702644"/>
          </a:xfrm>
          <a:prstGeom prst="roundRect">
            <a:avLst/>
          </a:prstGeom>
          <a:solidFill>
            <a:srgbClr val="6DCCD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Best Practices</a:t>
            </a:r>
          </a:p>
        </p:txBody>
      </p:sp>
      <p:sp>
        <p:nvSpPr>
          <p:cNvPr id="13" name="Right Brace 12">
            <a:extLst>
              <a:ext uri="{FF2B5EF4-FFF2-40B4-BE49-F238E27FC236}">
                <a16:creationId xmlns:a16="http://schemas.microsoft.com/office/drawing/2014/main" id="{003A6DF4-7166-4D44-A724-C9BD3FCE0B02}"/>
              </a:ext>
            </a:extLst>
          </p:cNvPr>
          <p:cNvSpPr/>
          <p:nvPr/>
        </p:nvSpPr>
        <p:spPr>
          <a:xfrm>
            <a:off x="7613583" y="1809549"/>
            <a:ext cx="240632" cy="1542840"/>
          </a:xfrm>
          <a:prstGeom prst="rightBrace">
            <a:avLst/>
          </a:prstGeom>
          <a:ln w="57150">
            <a:solidFill>
              <a:srgbClr val="6DCC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AFEE1105-619C-E74B-8BBA-525AF0BC188A}"/>
              </a:ext>
            </a:extLst>
          </p:cNvPr>
          <p:cNvSpPr/>
          <p:nvPr/>
        </p:nvSpPr>
        <p:spPr>
          <a:xfrm>
            <a:off x="7613582" y="3488965"/>
            <a:ext cx="240632" cy="791888"/>
          </a:xfrm>
          <a:prstGeom prst="rightBrace">
            <a:avLst/>
          </a:prstGeom>
          <a:ln w="57150">
            <a:solidFill>
              <a:srgbClr val="6DCCD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29C11C4B-63FA-C348-AC90-1954BA4B9D5E}"/>
              </a:ext>
            </a:extLst>
          </p:cNvPr>
          <p:cNvSpPr txBox="1"/>
          <p:nvPr/>
        </p:nvSpPr>
        <p:spPr>
          <a:xfrm>
            <a:off x="7920227" y="2250583"/>
            <a:ext cx="742511" cy="523220"/>
          </a:xfrm>
          <a:prstGeom prst="rect">
            <a:avLst/>
          </a:prstGeom>
          <a:noFill/>
        </p:spPr>
        <p:txBody>
          <a:bodyPr wrap="none" rtlCol="0">
            <a:spAutoFit/>
          </a:bodyPr>
          <a:lstStyle/>
          <a:p>
            <a:r>
              <a:rPr lang="en-US" dirty="0"/>
              <a:t>Project</a:t>
            </a:r>
          </a:p>
          <a:p>
            <a:r>
              <a:rPr lang="en-US" dirty="0"/>
              <a:t>Egeria</a:t>
            </a:r>
          </a:p>
        </p:txBody>
      </p:sp>
      <p:sp>
        <p:nvSpPr>
          <p:cNvPr id="16" name="TextBox 15">
            <a:extLst>
              <a:ext uri="{FF2B5EF4-FFF2-40B4-BE49-F238E27FC236}">
                <a16:creationId xmlns:a16="http://schemas.microsoft.com/office/drawing/2014/main" id="{6C550419-EAA2-0F4C-8AC2-44D5A458DBEA}"/>
              </a:ext>
            </a:extLst>
          </p:cNvPr>
          <p:cNvSpPr txBox="1"/>
          <p:nvPr/>
        </p:nvSpPr>
        <p:spPr>
          <a:xfrm>
            <a:off x="7916096" y="3515577"/>
            <a:ext cx="1159292" cy="738664"/>
          </a:xfrm>
          <a:prstGeom prst="rect">
            <a:avLst/>
          </a:prstGeom>
          <a:noFill/>
        </p:spPr>
        <p:txBody>
          <a:bodyPr wrap="none" rtlCol="0">
            <a:spAutoFit/>
          </a:bodyPr>
          <a:lstStyle/>
          <a:p>
            <a:r>
              <a:rPr lang="en-US" dirty="0"/>
              <a:t>Project</a:t>
            </a:r>
          </a:p>
          <a:p>
            <a:r>
              <a:rPr lang="en-US" dirty="0"/>
              <a:t>Data</a:t>
            </a:r>
          </a:p>
          <a:p>
            <a:r>
              <a:rPr lang="en-US" dirty="0"/>
              <a:t>Governance</a:t>
            </a:r>
          </a:p>
        </p:txBody>
      </p:sp>
      <p:pic>
        <p:nvPicPr>
          <p:cNvPr id="17" name="Picture 2" descr="Image result for ing logo">
            <a:extLst>
              <a:ext uri="{FF2B5EF4-FFF2-40B4-BE49-F238E27FC236}">
                <a16:creationId xmlns:a16="http://schemas.microsoft.com/office/drawing/2014/main" id="{F243D0A5-37BE-3E4A-ACF3-F279716E11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45" y="3143228"/>
            <a:ext cx="1088769" cy="318465"/>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4" descr="Image result for ibm logo">
            <a:extLst>
              <a:ext uri="{FF2B5EF4-FFF2-40B4-BE49-F238E27FC236}">
                <a16:creationId xmlns:a16="http://schemas.microsoft.com/office/drawing/2014/main" id="{DCA55CFE-4AEC-A34E-B2DB-9A7A285978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2600" y="3089342"/>
            <a:ext cx="852470" cy="426235"/>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18" descr="A close up of a logo&#10;&#10;Description generated with very high confidence">
            <a:extLst>
              <a:ext uri="{FF2B5EF4-FFF2-40B4-BE49-F238E27FC236}">
                <a16:creationId xmlns:a16="http://schemas.microsoft.com/office/drawing/2014/main" id="{E756EF0E-9EDA-CE45-AD44-7126B1286CB4}"/>
              </a:ext>
            </a:extLst>
          </p:cNvPr>
          <p:cNvPicPr>
            <a:picLocks noChangeAspect="1"/>
          </p:cNvPicPr>
          <p:nvPr/>
        </p:nvPicPr>
        <p:blipFill rotWithShape="1">
          <a:blip r:embed="rId5"/>
          <a:srcRect t="21161" b="22348"/>
          <a:stretch/>
        </p:blipFill>
        <p:spPr>
          <a:xfrm>
            <a:off x="5779968" y="1134957"/>
            <a:ext cx="1025724" cy="579438"/>
          </a:xfrm>
          <a:prstGeom prst="rect">
            <a:avLst/>
          </a:prstGeom>
        </p:spPr>
      </p:pic>
      <p:sp>
        <p:nvSpPr>
          <p:cNvPr id="5" name="AutoShape 2" descr="Logo">
            <a:hlinkClick r:id="rId6"/>
            <a:extLst>
              <a:ext uri="{FF2B5EF4-FFF2-40B4-BE49-F238E27FC236}">
                <a16:creationId xmlns:a16="http://schemas.microsoft.com/office/drawing/2014/main" id="{081C07C4-C689-8F4C-9B1B-2C18481E5CC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3" name="Picture 22" descr="Screen Shot 2018-08-17 at 14.46.50.png">
            <a:extLst>
              <a:ext uri="{FF2B5EF4-FFF2-40B4-BE49-F238E27FC236}">
                <a16:creationId xmlns:a16="http://schemas.microsoft.com/office/drawing/2014/main" id="{1EE4C63B-A937-9245-B46D-6541A8F6D9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8595" y="1625228"/>
            <a:ext cx="932566" cy="412064"/>
          </a:xfrm>
          <a:prstGeom prst="rect">
            <a:avLst/>
          </a:prstGeom>
          <a:ln>
            <a:solidFill>
              <a:schemeClr val="accent1"/>
            </a:solidFill>
          </a:ln>
        </p:spPr>
      </p:pic>
      <p:pic>
        <p:nvPicPr>
          <p:cNvPr id="21" name="Picture 20">
            <a:extLst>
              <a:ext uri="{FF2B5EF4-FFF2-40B4-BE49-F238E27FC236}">
                <a16:creationId xmlns:a16="http://schemas.microsoft.com/office/drawing/2014/main" id="{442A070B-EE22-0746-AEB2-3AD67577628D}"/>
              </a:ext>
            </a:extLst>
          </p:cNvPr>
          <p:cNvPicPr>
            <a:picLocks noChangeAspect="1"/>
          </p:cNvPicPr>
          <p:nvPr/>
        </p:nvPicPr>
        <p:blipFill>
          <a:blip r:embed="rId8"/>
          <a:stretch>
            <a:fillRect/>
          </a:stretch>
        </p:blipFill>
        <p:spPr>
          <a:xfrm>
            <a:off x="537446" y="3762630"/>
            <a:ext cx="1070396" cy="321119"/>
          </a:xfrm>
          <a:prstGeom prst="rect">
            <a:avLst/>
          </a:prstGeom>
        </p:spPr>
      </p:pic>
    </p:spTree>
    <p:extLst>
      <p:ext uri="{BB962C8B-B14F-4D97-AF65-F5344CB8AC3E}">
        <p14:creationId xmlns:p14="http://schemas.microsoft.com/office/powerpoint/2010/main" val="1170998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7" name="Group 2"/>
          <p:cNvGrpSpPr>
            <a:grpSpLocks/>
          </p:cNvGrpSpPr>
          <p:nvPr/>
        </p:nvGrpSpPr>
        <p:grpSpPr bwMode="auto">
          <a:xfrm>
            <a:off x="838210" y="1078706"/>
            <a:ext cx="7561263" cy="3053800"/>
            <a:chOff x="573" y="1189"/>
            <a:chExt cx="4718" cy="2201"/>
          </a:xfrm>
        </p:grpSpPr>
        <p:sp>
          <p:nvSpPr>
            <p:cNvPr id="19458" name="AutoShape 3"/>
            <p:cNvSpPr>
              <a:spLocks noChangeAspect="1" noChangeArrowheads="1" noTextEdit="1"/>
            </p:cNvSpPr>
            <p:nvPr/>
          </p:nvSpPr>
          <p:spPr bwMode="auto">
            <a:xfrm>
              <a:off x="573" y="1189"/>
              <a:ext cx="4718" cy="19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p>
          </p:txBody>
        </p:sp>
        <p:sp>
          <p:nvSpPr>
            <p:cNvPr id="19459" name="Freeform 4"/>
            <p:cNvSpPr>
              <a:spLocks/>
            </p:cNvSpPr>
            <p:nvPr/>
          </p:nvSpPr>
          <p:spPr bwMode="auto">
            <a:xfrm>
              <a:off x="3409" y="1712"/>
              <a:ext cx="777" cy="965"/>
            </a:xfrm>
            <a:custGeom>
              <a:avLst/>
              <a:gdLst>
                <a:gd name="T0" fmla="*/ 1 w 1554"/>
                <a:gd name="T1" fmla="*/ 0 h 2894"/>
                <a:gd name="T2" fmla="*/ 1 w 1554"/>
                <a:gd name="T3" fmla="*/ 0 h 2894"/>
                <a:gd name="T4" fmla="*/ 1 w 1554"/>
                <a:gd name="T5" fmla="*/ 0 h 2894"/>
                <a:gd name="T6" fmla="*/ 1 w 1554"/>
                <a:gd name="T7" fmla="*/ 0 h 2894"/>
                <a:gd name="T8" fmla="*/ 1 w 1554"/>
                <a:gd name="T9" fmla="*/ 0 h 2894"/>
                <a:gd name="T10" fmla="*/ 1 w 1554"/>
                <a:gd name="T11" fmla="*/ 0 h 2894"/>
                <a:gd name="T12" fmla="*/ 1 w 1554"/>
                <a:gd name="T13" fmla="*/ 0 h 2894"/>
                <a:gd name="T14" fmla="*/ 1 w 1554"/>
                <a:gd name="T15" fmla="*/ 0 h 2894"/>
                <a:gd name="T16" fmla="*/ 1 w 1554"/>
                <a:gd name="T17" fmla="*/ 0 h 2894"/>
                <a:gd name="T18" fmla="*/ 1 w 1554"/>
                <a:gd name="T19" fmla="*/ 0 h 2894"/>
                <a:gd name="T20" fmla="*/ 1 w 1554"/>
                <a:gd name="T21" fmla="*/ 0 h 2894"/>
                <a:gd name="T22" fmla="*/ 1 w 1554"/>
                <a:gd name="T23" fmla="*/ 0 h 2894"/>
                <a:gd name="T24" fmla="*/ 1 w 1554"/>
                <a:gd name="T25" fmla="*/ 0 h 2894"/>
                <a:gd name="T26" fmla="*/ 1 w 1554"/>
                <a:gd name="T27" fmla="*/ 0 h 2894"/>
                <a:gd name="T28" fmla="*/ 1 w 1554"/>
                <a:gd name="T29" fmla="*/ 0 h 2894"/>
                <a:gd name="T30" fmla="*/ 1 w 1554"/>
                <a:gd name="T31" fmla="*/ 0 h 2894"/>
                <a:gd name="T32" fmla="*/ 1 w 1554"/>
                <a:gd name="T33" fmla="*/ 0 h 2894"/>
                <a:gd name="T34" fmla="*/ 1 w 1554"/>
                <a:gd name="T35" fmla="*/ 0 h 2894"/>
                <a:gd name="T36" fmla="*/ 1 w 1554"/>
                <a:gd name="T37" fmla="*/ 0 h 2894"/>
                <a:gd name="T38" fmla="*/ 1 w 1554"/>
                <a:gd name="T39" fmla="*/ 0 h 2894"/>
                <a:gd name="T40" fmla="*/ 1 w 1554"/>
                <a:gd name="T41" fmla="*/ 0 h 2894"/>
                <a:gd name="T42" fmla="*/ 1 w 1554"/>
                <a:gd name="T43" fmla="*/ 0 h 2894"/>
                <a:gd name="T44" fmla="*/ 1 w 1554"/>
                <a:gd name="T45" fmla="*/ 0 h 2894"/>
                <a:gd name="T46" fmla="*/ 1 w 1554"/>
                <a:gd name="T47" fmla="*/ 0 h 2894"/>
                <a:gd name="T48" fmla="*/ 1 w 1554"/>
                <a:gd name="T49" fmla="*/ 0 h 2894"/>
                <a:gd name="T50" fmla="*/ 1 w 1554"/>
                <a:gd name="T51" fmla="*/ 0 h 2894"/>
                <a:gd name="T52" fmla="*/ 1 w 1554"/>
                <a:gd name="T53" fmla="*/ 0 h 2894"/>
                <a:gd name="T54" fmla="*/ 1 w 1554"/>
                <a:gd name="T55" fmla="*/ 0 h 2894"/>
                <a:gd name="T56" fmla="*/ 1 w 1554"/>
                <a:gd name="T57" fmla="*/ 0 h 2894"/>
                <a:gd name="T58" fmla="*/ 1 w 1554"/>
                <a:gd name="T59" fmla="*/ 0 h 2894"/>
                <a:gd name="T60" fmla="*/ 1 w 1554"/>
                <a:gd name="T61" fmla="*/ 0 h 2894"/>
                <a:gd name="T62" fmla="*/ 1 w 1554"/>
                <a:gd name="T63" fmla="*/ 0 h 2894"/>
                <a:gd name="T64" fmla="*/ 1 w 1554"/>
                <a:gd name="T65" fmla="*/ 0 h 2894"/>
                <a:gd name="T66" fmla="*/ 0 w 1554"/>
                <a:gd name="T67" fmla="*/ 0 h 2894"/>
                <a:gd name="T68" fmla="*/ 1 w 1554"/>
                <a:gd name="T69" fmla="*/ 0 h 2894"/>
                <a:gd name="T70" fmla="*/ 1 w 1554"/>
                <a:gd name="T71" fmla="*/ 0 h 28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4"/>
                <a:gd name="T110" fmla="*/ 1554 w 1554"/>
                <a:gd name="T111" fmla="*/ 2894 h 28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4">
                  <a:moveTo>
                    <a:pt x="1486" y="2887"/>
                  </a:moveTo>
                  <a:lnTo>
                    <a:pt x="1515" y="2876"/>
                  </a:lnTo>
                  <a:lnTo>
                    <a:pt x="1535" y="2838"/>
                  </a:lnTo>
                  <a:lnTo>
                    <a:pt x="1554" y="2707"/>
                  </a:lnTo>
                  <a:lnTo>
                    <a:pt x="1554" y="2665"/>
                  </a:lnTo>
                  <a:lnTo>
                    <a:pt x="1553" y="2618"/>
                  </a:lnTo>
                  <a:lnTo>
                    <a:pt x="1547" y="2519"/>
                  </a:lnTo>
                  <a:lnTo>
                    <a:pt x="1517" y="2295"/>
                  </a:lnTo>
                  <a:lnTo>
                    <a:pt x="1424" y="1841"/>
                  </a:lnTo>
                  <a:lnTo>
                    <a:pt x="1323" y="1529"/>
                  </a:lnTo>
                  <a:lnTo>
                    <a:pt x="1284" y="1492"/>
                  </a:lnTo>
                  <a:lnTo>
                    <a:pt x="1237" y="1467"/>
                  </a:lnTo>
                  <a:lnTo>
                    <a:pt x="1028" y="1373"/>
                  </a:lnTo>
                  <a:lnTo>
                    <a:pt x="976" y="1323"/>
                  </a:lnTo>
                  <a:lnTo>
                    <a:pt x="939" y="1245"/>
                  </a:lnTo>
                  <a:lnTo>
                    <a:pt x="923" y="1193"/>
                  </a:lnTo>
                  <a:lnTo>
                    <a:pt x="924" y="1170"/>
                  </a:lnTo>
                  <a:lnTo>
                    <a:pt x="933" y="1137"/>
                  </a:lnTo>
                  <a:lnTo>
                    <a:pt x="1020" y="953"/>
                  </a:lnTo>
                  <a:lnTo>
                    <a:pt x="1055" y="848"/>
                  </a:lnTo>
                  <a:lnTo>
                    <a:pt x="1071" y="786"/>
                  </a:lnTo>
                  <a:lnTo>
                    <a:pt x="1077" y="739"/>
                  </a:lnTo>
                  <a:lnTo>
                    <a:pt x="1077" y="702"/>
                  </a:lnTo>
                  <a:lnTo>
                    <a:pt x="1077" y="677"/>
                  </a:lnTo>
                  <a:lnTo>
                    <a:pt x="1076" y="647"/>
                  </a:lnTo>
                  <a:lnTo>
                    <a:pt x="1067" y="507"/>
                  </a:lnTo>
                  <a:lnTo>
                    <a:pt x="1035" y="280"/>
                  </a:lnTo>
                  <a:lnTo>
                    <a:pt x="941" y="128"/>
                  </a:lnTo>
                  <a:lnTo>
                    <a:pt x="830" y="4"/>
                  </a:lnTo>
                  <a:lnTo>
                    <a:pt x="814" y="0"/>
                  </a:lnTo>
                  <a:lnTo>
                    <a:pt x="792" y="0"/>
                  </a:lnTo>
                  <a:lnTo>
                    <a:pt x="749" y="16"/>
                  </a:lnTo>
                  <a:lnTo>
                    <a:pt x="723" y="39"/>
                  </a:lnTo>
                  <a:lnTo>
                    <a:pt x="720" y="48"/>
                  </a:lnTo>
                  <a:lnTo>
                    <a:pt x="729" y="58"/>
                  </a:lnTo>
                  <a:lnTo>
                    <a:pt x="700" y="23"/>
                  </a:lnTo>
                  <a:lnTo>
                    <a:pt x="664" y="6"/>
                  </a:lnTo>
                  <a:lnTo>
                    <a:pt x="646" y="3"/>
                  </a:lnTo>
                  <a:lnTo>
                    <a:pt x="630" y="13"/>
                  </a:lnTo>
                  <a:lnTo>
                    <a:pt x="543" y="110"/>
                  </a:lnTo>
                  <a:lnTo>
                    <a:pt x="462" y="224"/>
                  </a:lnTo>
                  <a:lnTo>
                    <a:pt x="452" y="417"/>
                  </a:lnTo>
                  <a:lnTo>
                    <a:pt x="452" y="540"/>
                  </a:lnTo>
                  <a:lnTo>
                    <a:pt x="448" y="621"/>
                  </a:lnTo>
                  <a:lnTo>
                    <a:pt x="432" y="660"/>
                  </a:lnTo>
                  <a:lnTo>
                    <a:pt x="418" y="703"/>
                  </a:lnTo>
                  <a:lnTo>
                    <a:pt x="418" y="728"/>
                  </a:lnTo>
                  <a:lnTo>
                    <a:pt x="416" y="750"/>
                  </a:lnTo>
                  <a:lnTo>
                    <a:pt x="416" y="773"/>
                  </a:lnTo>
                  <a:lnTo>
                    <a:pt x="416" y="806"/>
                  </a:lnTo>
                  <a:lnTo>
                    <a:pt x="452" y="875"/>
                  </a:lnTo>
                  <a:lnTo>
                    <a:pt x="489" y="946"/>
                  </a:lnTo>
                  <a:lnTo>
                    <a:pt x="538" y="1069"/>
                  </a:lnTo>
                  <a:lnTo>
                    <a:pt x="553" y="1132"/>
                  </a:lnTo>
                  <a:lnTo>
                    <a:pt x="550" y="1163"/>
                  </a:lnTo>
                  <a:lnTo>
                    <a:pt x="552" y="1187"/>
                  </a:lnTo>
                  <a:lnTo>
                    <a:pt x="553" y="1225"/>
                  </a:lnTo>
                  <a:lnTo>
                    <a:pt x="547" y="1259"/>
                  </a:lnTo>
                  <a:lnTo>
                    <a:pt x="530" y="1285"/>
                  </a:lnTo>
                  <a:lnTo>
                    <a:pt x="478" y="1330"/>
                  </a:lnTo>
                  <a:lnTo>
                    <a:pt x="423" y="1372"/>
                  </a:lnTo>
                  <a:lnTo>
                    <a:pt x="327" y="1375"/>
                  </a:lnTo>
                  <a:lnTo>
                    <a:pt x="211" y="1398"/>
                  </a:lnTo>
                  <a:lnTo>
                    <a:pt x="90" y="1490"/>
                  </a:lnTo>
                  <a:lnTo>
                    <a:pt x="56" y="1622"/>
                  </a:lnTo>
                  <a:lnTo>
                    <a:pt x="33" y="1763"/>
                  </a:lnTo>
                  <a:lnTo>
                    <a:pt x="4" y="2369"/>
                  </a:lnTo>
                  <a:lnTo>
                    <a:pt x="0" y="2852"/>
                  </a:lnTo>
                  <a:lnTo>
                    <a:pt x="471" y="2886"/>
                  </a:lnTo>
                  <a:lnTo>
                    <a:pt x="948" y="2894"/>
                  </a:lnTo>
                  <a:lnTo>
                    <a:pt x="1213" y="2894"/>
                  </a:lnTo>
                  <a:lnTo>
                    <a:pt x="1486" y="2887"/>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0" name="Freeform 5"/>
            <p:cNvSpPr>
              <a:spLocks/>
            </p:cNvSpPr>
            <p:nvPr/>
          </p:nvSpPr>
          <p:spPr bwMode="auto">
            <a:xfrm>
              <a:off x="4205" y="1742"/>
              <a:ext cx="789" cy="940"/>
            </a:xfrm>
            <a:custGeom>
              <a:avLst/>
              <a:gdLst>
                <a:gd name="T0" fmla="*/ 1 w 1577"/>
                <a:gd name="T1" fmla="*/ 0 h 2821"/>
                <a:gd name="T2" fmla="*/ 0 w 1577"/>
                <a:gd name="T3" fmla="*/ 0 h 2821"/>
                <a:gd name="T4" fmla="*/ 1 w 1577"/>
                <a:gd name="T5" fmla="*/ 0 h 2821"/>
                <a:gd name="T6" fmla="*/ 1 w 1577"/>
                <a:gd name="T7" fmla="*/ 0 h 2821"/>
                <a:gd name="T8" fmla="*/ 1 w 1577"/>
                <a:gd name="T9" fmla="*/ 0 h 2821"/>
                <a:gd name="T10" fmla="*/ 1 w 1577"/>
                <a:gd name="T11" fmla="*/ 0 h 2821"/>
                <a:gd name="T12" fmla="*/ 1 w 1577"/>
                <a:gd name="T13" fmla="*/ 0 h 2821"/>
                <a:gd name="T14" fmla="*/ 1 w 1577"/>
                <a:gd name="T15" fmla="*/ 0 h 2821"/>
                <a:gd name="T16" fmla="*/ 1 w 1577"/>
                <a:gd name="T17" fmla="*/ 0 h 2821"/>
                <a:gd name="T18" fmla="*/ 1 w 1577"/>
                <a:gd name="T19" fmla="*/ 0 h 2821"/>
                <a:gd name="T20" fmla="*/ 1 w 1577"/>
                <a:gd name="T21" fmla="*/ 0 h 2821"/>
                <a:gd name="T22" fmla="*/ 1 w 1577"/>
                <a:gd name="T23" fmla="*/ 0 h 2821"/>
                <a:gd name="T24" fmla="*/ 1 w 1577"/>
                <a:gd name="T25" fmla="*/ 0 h 2821"/>
                <a:gd name="T26" fmla="*/ 1 w 1577"/>
                <a:gd name="T27" fmla="*/ 0 h 2821"/>
                <a:gd name="T28" fmla="*/ 1 w 1577"/>
                <a:gd name="T29" fmla="*/ 0 h 2821"/>
                <a:gd name="T30" fmla="*/ 1 w 1577"/>
                <a:gd name="T31" fmla="*/ 0 h 2821"/>
                <a:gd name="T32" fmla="*/ 1 w 1577"/>
                <a:gd name="T33" fmla="*/ 0 h 2821"/>
                <a:gd name="T34" fmla="*/ 1 w 1577"/>
                <a:gd name="T35" fmla="*/ 0 h 2821"/>
                <a:gd name="T36" fmla="*/ 1 w 1577"/>
                <a:gd name="T37" fmla="*/ 0 h 2821"/>
                <a:gd name="T38" fmla="*/ 1 w 1577"/>
                <a:gd name="T39" fmla="*/ 0 h 2821"/>
                <a:gd name="T40" fmla="*/ 1 w 1577"/>
                <a:gd name="T41" fmla="*/ 0 h 2821"/>
                <a:gd name="T42" fmla="*/ 1 w 1577"/>
                <a:gd name="T43" fmla="*/ 0 h 2821"/>
                <a:gd name="T44" fmla="*/ 1 w 1577"/>
                <a:gd name="T45" fmla="*/ 0 h 2821"/>
                <a:gd name="T46" fmla="*/ 1 w 1577"/>
                <a:gd name="T47" fmla="*/ 0 h 2821"/>
                <a:gd name="T48" fmla="*/ 1 w 1577"/>
                <a:gd name="T49" fmla="*/ 0 h 2821"/>
                <a:gd name="T50" fmla="*/ 1 w 1577"/>
                <a:gd name="T51" fmla="*/ 0 h 2821"/>
                <a:gd name="T52" fmla="*/ 1 w 1577"/>
                <a:gd name="T53" fmla="*/ 0 h 2821"/>
                <a:gd name="T54" fmla="*/ 1 w 1577"/>
                <a:gd name="T55" fmla="*/ 0 h 2821"/>
                <a:gd name="T56" fmla="*/ 1 w 1577"/>
                <a:gd name="T57" fmla="*/ 0 h 2821"/>
                <a:gd name="T58" fmla="*/ 1 w 1577"/>
                <a:gd name="T59" fmla="*/ 0 h 2821"/>
                <a:gd name="T60" fmla="*/ 1 w 1577"/>
                <a:gd name="T61" fmla="*/ 0 h 2821"/>
                <a:gd name="T62" fmla="*/ 1 w 1577"/>
                <a:gd name="T63" fmla="*/ 0 h 2821"/>
                <a:gd name="T64" fmla="*/ 1 w 1577"/>
                <a:gd name="T65" fmla="*/ 0 h 2821"/>
                <a:gd name="T66" fmla="*/ 1 w 1577"/>
                <a:gd name="T67" fmla="*/ 0 h 28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2821"/>
                <a:gd name="T104" fmla="*/ 1577 w 1577"/>
                <a:gd name="T105" fmla="*/ 2821 h 282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2821">
                  <a:moveTo>
                    <a:pt x="31" y="2790"/>
                  </a:moveTo>
                  <a:lnTo>
                    <a:pt x="17" y="2757"/>
                  </a:lnTo>
                  <a:lnTo>
                    <a:pt x="7" y="2669"/>
                  </a:lnTo>
                  <a:lnTo>
                    <a:pt x="0" y="2396"/>
                  </a:lnTo>
                  <a:lnTo>
                    <a:pt x="14" y="1941"/>
                  </a:lnTo>
                  <a:lnTo>
                    <a:pt x="31" y="1831"/>
                  </a:lnTo>
                  <a:lnTo>
                    <a:pt x="60" y="1732"/>
                  </a:lnTo>
                  <a:lnTo>
                    <a:pt x="188" y="1521"/>
                  </a:lnTo>
                  <a:lnTo>
                    <a:pt x="260" y="1485"/>
                  </a:lnTo>
                  <a:lnTo>
                    <a:pt x="300" y="1463"/>
                  </a:lnTo>
                  <a:lnTo>
                    <a:pt x="319" y="1434"/>
                  </a:lnTo>
                  <a:lnTo>
                    <a:pt x="310" y="1405"/>
                  </a:lnTo>
                  <a:lnTo>
                    <a:pt x="291" y="1371"/>
                  </a:lnTo>
                  <a:lnTo>
                    <a:pt x="261" y="1306"/>
                  </a:lnTo>
                  <a:lnTo>
                    <a:pt x="261" y="1278"/>
                  </a:lnTo>
                  <a:lnTo>
                    <a:pt x="267" y="1246"/>
                  </a:lnTo>
                  <a:lnTo>
                    <a:pt x="288" y="1174"/>
                  </a:lnTo>
                  <a:lnTo>
                    <a:pt x="327" y="1041"/>
                  </a:lnTo>
                  <a:lnTo>
                    <a:pt x="331" y="894"/>
                  </a:lnTo>
                  <a:lnTo>
                    <a:pt x="331" y="855"/>
                  </a:lnTo>
                  <a:lnTo>
                    <a:pt x="331" y="835"/>
                  </a:lnTo>
                  <a:lnTo>
                    <a:pt x="330" y="813"/>
                  </a:lnTo>
                  <a:lnTo>
                    <a:pt x="327" y="745"/>
                  </a:lnTo>
                  <a:lnTo>
                    <a:pt x="305" y="612"/>
                  </a:lnTo>
                  <a:lnTo>
                    <a:pt x="294" y="542"/>
                  </a:lnTo>
                  <a:lnTo>
                    <a:pt x="291" y="510"/>
                  </a:lnTo>
                  <a:lnTo>
                    <a:pt x="290" y="482"/>
                  </a:lnTo>
                  <a:lnTo>
                    <a:pt x="319" y="329"/>
                  </a:lnTo>
                  <a:lnTo>
                    <a:pt x="372" y="185"/>
                  </a:lnTo>
                  <a:lnTo>
                    <a:pt x="455" y="74"/>
                  </a:lnTo>
                  <a:lnTo>
                    <a:pt x="508" y="25"/>
                  </a:lnTo>
                  <a:lnTo>
                    <a:pt x="556" y="0"/>
                  </a:lnTo>
                  <a:lnTo>
                    <a:pt x="584" y="10"/>
                  </a:lnTo>
                  <a:lnTo>
                    <a:pt x="614" y="29"/>
                  </a:lnTo>
                  <a:lnTo>
                    <a:pt x="696" y="75"/>
                  </a:lnTo>
                  <a:lnTo>
                    <a:pt x="725" y="64"/>
                  </a:lnTo>
                  <a:lnTo>
                    <a:pt x="756" y="55"/>
                  </a:lnTo>
                  <a:lnTo>
                    <a:pt x="801" y="87"/>
                  </a:lnTo>
                  <a:lnTo>
                    <a:pt x="852" y="144"/>
                  </a:lnTo>
                  <a:lnTo>
                    <a:pt x="931" y="274"/>
                  </a:lnTo>
                  <a:lnTo>
                    <a:pt x="979" y="420"/>
                  </a:lnTo>
                  <a:lnTo>
                    <a:pt x="1015" y="581"/>
                  </a:lnTo>
                  <a:lnTo>
                    <a:pt x="1058" y="900"/>
                  </a:lnTo>
                  <a:lnTo>
                    <a:pt x="1065" y="1150"/>
                  </a:lnTo>
                  <a:lnTo>
                    <a:pt x="1070" y="1236"/>
                  </a:lnTo>
                  <a:lnTo>
                    <a:pt x="1072" y="1284"/>
                  </a:lnTo>
                  <a:lnTo>
                    <a:pt x="1072" y="1306"/>
                  </a:lnTo>
                  <a:lnTo>
                    <a:pt x="1071" y="1326"/>
                  </a:lnTo>
                  <a:lnTo>
                    <a:pt x="1064" y="1358"/>
                  </a:lnTo>
                  <a:lnTo>
                    <a:pt x="1058" y="1392"/>
                  </a:lnTo>
                  <a:lnTo>
                    <a:pt x="1073" y="1423"/>
                  </a:lnTo>
                  <a:lnTo>
                    <a:pt x="1103" y="1454"/>
                  </a:lnTo>
                  <a:lnTo>
                    <a:pt x="1163" y="1501"/>
                  </a:lnTo>
                  <a:lnTo>
                    <a:pt x="1307" y="1616"/>
                  </a:lnTo>
                  <a:lnTo>
                    <a:pt x="1563" y="2106"/>
                  </a:lnTo>
                  <a:lnTo>
                    <a:pt x="1571" y="2210"/>
                  </a:lnTo>
                  <a:lnTo>
                    <a:pt x="1564" y="2226"/>
                  </a:lnTo>
                  <a:lnTo>
                    <a:pt x="1563" y="2256"/>
                  </a:lnTo>
                  <a:lnTo>
                    <a:pt x="1563" y="2281"/>
                  </a:lnTo>
                  <a:lnTo>
                    <a:pt x="1563" y="2315"/>
                  </a:lnTo>
                  <a:lnTo>
                    <a:pt x="1574" y="2617"/>
                  </a:lnTo>
                  <a:lnTo>
                    <a:pt x="1577" y="2751"/>
                  </a:lnTo>
                  <a:lnTo>
                    <a:pt x="1577" y="2775"/>
                  </a:lnTo>
                  <a:lnTo>
                    <a:pt x="1576" y="2793"/>
                  </a:lnTo>
                  <a:lnTo>
                    <a:pt x="1570" y="2809"/>
                  </a:lnTo>
                  <a:lnTo>
                    <a:pt x="763" y="2821"/>
                  </a:lnTo>
                  <a:lnTo>
                    <a:pt x="366" y="2816"/>
                  </a:lnTo>
                  <a:lnTo>
                    <a:pt x="31" y="2790"/>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1" name="Freeform 6"/>
            <p:cNvSpPr>
              <a:spLocks/>
            </p:cNvSpPr>
            <p:nvPr/>
          </p:nvSpPr>
          <p:spPr bwMode="auto">
            <a:xfrm>
              <a:off x="3800" y="1869"/>
              <a:ext cx="946" cy="925"/>
            </a:xfrm>
            <a:custGeom>
              <a:avLst/>
              <a:gdLst>
                <a:gd name="T0" fmla="*/ 0 w 1891"/>
                <a:gd name="T1" fmla="*/ 0 h 2775"/>
                <a:gd name="T2" fmla="*/ 1 w 1891"/>
                <a:gd name="T3" fmla="*/ 0 h 2775"/>
                <a:gd name="T4" fmla="*/ 1 w 1891"/>
                <a:gd name="T5" fmla="*/ 0 h 2775"/>
                <a:gd name="T6" fmla="*/ 1 w 1891"/>
                <a:gd name="T7" fmla="*/ 0 h 2775"/>
                <a:gd name="T8" fmla="*/ 1 w 1891"/>
                <a:gd name="T9" fmla="*/ 0 h 2775"/>
                <a:gd name="T10" fmla="*/ 1 w 1891"/>
                <a:gd name="T11" fmla="*/ 0 h 2775"/>
                <a:gd name="T12" fmla="*/ 1 w 1891"/>
                <a:gd name="T13" fmla="*/ 0 h 2775"/>
                <a:gd name="T14" fmla="*/ 1 w 1891"/>
                <a:gd name="T15" fmla="*/ 0 h 2775"/>
                <a:gd name="T16" fmla="*/ 1 w 1891"/>
                <a:gd name="T17" fmla="*/ 0 h 2775"/>
                <a:gd name="T18" fmla="*/ 1 w 1891"/>
                <a:gd name="T19" fmla="*/ 0 h 2775"/>
                <a:gd name="T20" fmla="*/ 1 w 1891"/>
                <a:gd name="T21" fmla="*/ 0 h 2775"/>
                <a:gd name="T22" fmla="*/ 1 w 1891"/>
                <a:gd name="T23" fmla="*/ 0 h 2775"/>
                <a:gd name="T24" fmla="*/ 1 w 1891"/>
                <a:gd name="T25" fmla="*/ 0 h 2775"/>
                <a:gd name="T26" fmla="*/ 1 w 1891"/>
                <a:gd name="T27" fmla="*/ 0 h 2775"/>
                <a:gd name="T28" fmla="*/ 1 w 1891"/>
                <a:gd name="T29" fmla="*/ 0 h 2775"/>
                <a:gd name="T30" fmla="*/ 1 w 1891"/>
                <a:gd name="T31" fmla="*/ 0 h 2775"/>
                <a:gd name="T32" fmla="*/ 1 w 1891"/>
                <a:gd name="T33" fmla="*/ 0 h 2775"/>
                <a:gd name="T34" fmla="*/ 1 w 1891"/>
                <a:gd name="T35" fmla="*/ 0 h 2775"/>
                <a:gd name="T36" fmla="*/ 1 w 1891"/>
                <a:gd name="T37" fmla="*/ 0 h 2775"/>
                <a:gd name="T38" fmla="*/ 1 w 1891"/>
                <a:gd name="T39" fmla="*/ 0 h 2775"/>
                <a:gd name="T40" fmla="*/ 1 w 1891"/>
                <a:gd name="T41" fmla="*/ 0 h 2775"/>
                <a:gd name="T42" fmla="*/ 1 w 1891"/>
                <a:gd name="T43" fmla="*/ 0 h 2775"/>
                <a:gd name="T44" fmla="*/ 1 w 1891"/>
                <a:gd name="T45" fmla="*/ 0 h 2775"/>
                <a:gd name="T46" fmla="*/ 1 w 1891"/>
                <a:gd name="T47" fmla="*/ 0 h 2775"/>
                <a:gd name="T48" fmla="*/ 1 w 1891"/>
                <a:gd name="T49" fmla="*/ 0 h 2775"/>
                <a:gd name="T50" fmla="*/ 1 w 1891"/>
                <a:gd name="T51" fmla="*/ 0 h 2775"/>
                <a:gd name="T52" fmla="*/ 1 w 1891"/>
                <a:gd name="T53" fmla="*/ 0 h 2775"/>
                <a:gd name="T54" fmla="*/ 1 w 1891"/>
                <a:gd name="T55" fmla="*/ 0 h 2775"/>
                <a:gd name="T56" fmla="*/ 1 w 1891"/>
                <a:gd name="T57" fmla="*/ 0 h 2775"/>
                <a:gd name="T58" fmla="*/ 1 w 1891"/>
                <a:gd name="T59" fmla="*/ 0 h 2775"/>
                <a:gd name="T60" fmla="*/ 1 w 1891"/>
                <a:gd name="T61" fmla="*/ 0 h 2775"/>
                <a:gd name="T62" fmla="*/ 1 w 1891"/>
                <a:gd name="T63" fmla="*/ 0 h 2775"/>
                <a:gd name="T64" fmla="*/ 1 w 1891"/>
                <a:gd name="T65" fmla="*/ 0 h 2775"/>
                <a:gd name="T66" fmla="*/ 1 w 1891"/>
                <a:gd name="T67" fmla="*/ 0 h 2775"/>
                <a:gd name="T68" fmla="*/ 1 w 1891"/>
                <a:gd name="T69" fmla="*/ 0 h 2775"/>
                <a:gd name="T70" fmla="*/ 1 w 1891"/>
                <a:gd name="T71" fmla="*/ 0 h 2775"/>
                <a:gd name="T72" fmla="*/ 1 w 1891"/>
                <a:gd name="T73" fmla="*/ 0 h 2775"/>
                <a:gd name="T74" fmla="*/ 0 w 1891"/>
                <a:gd name="T75" fmla="*/ 0 h 277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91"/>
                <a:gd name="T115" fmla="*/ 0 h 2775"/>
                <a:gd name="T116" fmla="*/ 1891 w 1891"/>
                <a:gd name="T117" fmla="*/ 2775 h 277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91" h="2775">
                  <a:moveTo>
                    <a:pt x="0" y="2723"/>
                  </a:moveTo>
                  <a:lnTo>
                    <a:pt x="86" y="1843"/>
                  </a:lnTo>
                  <a:lnTo>
                    <a:pt x="136" y="1713"/>
                  </a:lnTo>
                  <a:lnTo>
                    <a:pt x="212" y="1528"/>
                  </a:lnTo>
                  <a:lnTo>
                    <a:pt x="301" y="1508"/>
                  </a:lnTo>
                  <a:lnTo>
                    <a:pt x="477" y="1473"/>
                  </a:lnTo>
                  <a:lnTo>
                    <a:pt x="562" y="1426"/>
                  </a:lnTo>
                  <a:lnTo>
                    <a:pt x="633" y="1368"/>
                  </a:lnTo>
                  <a:lnTo>
                    <a:pt x="660" y="1209"/>
                  </a:lnTo>
                  <a:lnTo>
                    <a:pt x="575" y="997"/>
                  </a:lnTo>
                  <a:lnTo>
                    <a:pt x="519" y="978"/>
                  </a:lnTo>
                  <a:lnTo>
                    <a:pt x="468" y="748"/>
                  </a:lnTo>
                  <a:lnTo>
                    <a:pt x="503" y="689"/>
                  </a:lnTo>
                  <a:lnTo>
                    <a:pt x="487" y="462"/>
                  </a:lnTo>
                  <a:lnTo>
                    <a:pt x="493" y="249"/>
                  </a:lnTo>
                  <a:lnTo>
                    <a:pt x="554" y="165"/>
                  </a:lnTo>
                  <a:lnTo>
                    <a:pt x="679" y="21"/>
                  </a:lnTo>
                  <a:lnTo>
                    <a:pt x="779" y="0"/>
                  </a:lnTo>
                  <a:lnTo>
                    <a:pt x="910" y="0"/>
                  </a:lnTo>
                  <a:lnTo>
                    <a:pt x="1012" y="58"/>
                  </a:lnTo>
                  <a:lnTo>
                    <a:pt x="1097" y="165"/>
                  </a:lnTo>
                  <a:lnTo>
                    <a:pt x="1154" y="341"/>
                  </a:lnTo>
                  <a:lnTo>
                    <a:pt x="1167" y="496"/>
                  </a:lnTo>
                  <a:lnTo>
                    <a:pt x="1167" y="629"/>
                  </a:lnTo>
                  <a:lnTo>
                    <a:pt x="1220" y="652"/>
                  </a:lnTo>
                  <a:lnTo>
                    <a:pt x="1202" y="865"/>
                  </a:lnTo>
                  <a:lnTo>
                    <a:pt x="1130" y="903"/>
                  </a:lnTo>
                  <a:lnTo>
                    <a:pt x="1112" y="1033"/>
                  </a:lnTo>
                  <a:lnTo>
                    <a:pt x="1086" y="1179"/>
                  </a:lnTo>
                  <a:lnTo>
                    <a:pt x="1104" y="1293"/>
                  </a:lnTo>
                  <a:lnTo>
                    <a:pt x="1197" y="1368"/>
                  </a:lnTo>
                  <a:lnTo>
                    <a:pt x="1321" y="1411"/>
                  </a:lnTo>
                  <a:lnTo>
                    <a:pt x="1497" y="1448"/>
                  </a:lnTo>
                  <a:lnTo>
                    <a:pt x="1620" y="1459"/>
                  </a:lnTo>
                  <a:lnTo>
                    <a:pt x="1687" y="1579"/>
                  </a:lnTo>
                  <a:lnTo>
                    <a:pt x="1738" y="1687"/>
                  </a:lnTo>
                  <a:lnTo>
                    <a:pt x="1891" y="2775"/>
                  </a:lnTo>
                  <a:lnTo>
                    <a:pt x="0" y="2723"/>
                  </a:lnTo>
                  <a:close/>
                </a:path>
              </a:pathLst>
            </a:custGeom>
            <a:solidFill>
              <a:srgbClr val="808080"/>
            </a:solidFill>
            <a:ln w="1588">
              <a:solidFill>
                <a:srgbClr val="919191"/>
              </a:solidFill>
              <a:round/>
              <a:headEnd/>
              <a:tailEnd/>
            </a:ln>
          </p:spPr>
          <p:txBody>
            <a:bodyPr/>
            <a:lstStyle/>
            <a:p>
              <a:endParaRPr lang="en-GB"/>
            </a:p>
          </p:txBody>
        </p:sp>
        <p:sp>
          <p:nvSpPr>
            <p:cNvPr id="19462" name="Freeform 7"/>
            <p:cNvSpPr>
              <a:spLocks/>
            </p:cNvSpPr>
            <p:nvPr/>
          </p:nvSpPr>
          <p:spPr bwMode="auto">
            <a:xfrm>
              <a:off x="1544" y="1762"/>
              <a:ext cx="739" cy="982"/>
            </a:xfrm>
            <a:custGeom>
              <a:avLst/>
              <a:gdLst>
                <a:gd name="T0" fmla="*/ 0 w 1479"/>
                <a:gd name="T1" fmla="*/ 0 h 2946"/>
                <a:gd name="T2" fmla="*/ 0 w 1479"/>
                <a:gd name="T3" fmla="*/ 0 h 2946"/>
                <a:gd name="T4" fmla="*/ 0 w 1479"/>
                <a:gd name="T5" fmla="*/ 0 h 2946"/>
                <a:gd name="T6" fmla="*/ 0 w 1479"/>
                <a:gd name="T7" fmla="*/ 0 h 2946"/>
                <a:gd name="T8" fmla="*/ 0 w 1479"/>
                <a:gd name="T9" fmla="*/ 0 h 2946"/>
                <a:gd name="T10" fmla="*/ 0 w 1479"/>
                <a:gd name="T11" fmla="*/ 0 h 2946"/>
                <a:gd name="T12" fmla="*/ 0 w 1479"/>
                <a:gd name="T13" fmla="*/ 0 h 2946"/>
                <a:gd name="T14" fmla="*/ 0 w 1479"/>
                <a:gd name="T15" fmla="*/ 0 h 2946"/>
                <a:gd name="T16" fmla="*/ 0 w 1479"/>
                <a:gd name="T17" fmla="*/ 0 h 2946"/>
                <a:gd name="T18" fmla="*/ 0 w 1479"/>
                <a:gd name="T19" fmla="*/ 0 h 2946"/>
                <a:gd name="T20" fmla="*/ 0 w 1479"/>
                <a:gd name="T21" fmla="*/ 0 h 2946"/>
                <a:gd name="T22" fmla="*/ 0 w 1479"/>
                <a:gd name="T23" fmla="*/ 0 h 2946"/>
                <a:gd name="T24" fmla="*/ 0 w 1479"/>
                <a:gd name="T25" fmla="*/ 0 h 2946"/>
                <a:gd name="T26" fmla="*/ 0 w 1479"/>
                <a:gd name="T27" fmla="*/ 0 h 2946"/>
                <a:gd name="T28" fmla="*/ 0 w 1479"/>
                <a:gd name="T29" fmla="*/ 0 h 2946"/>
                <a:gd name="T30" fmla="*/ 0 w 1479"/>
                <a:gd name="T31" fmla="*/ 0 h 2946"/>
                <a:gd name="T32" fmla="*/ 0 w 1479"/>
                <a:gd name="T33" fmla="*/ 0 h 2946"/>
                <a:gd name="T34" fmla="*/ 0 w 1479"/>
                <a:gd name="T35" fmla="*/ 0 h 2946"/>
                <a:gd name="T36" fmla="*/ 0 w 1479"/>
                <a:gd name="T37" fmla="*/ 0 h 2946"/>
                <a:gd name="T38" fmla="*/ 0 w 1479"/>
                <a:gd name="T39" fmla="*/ 0 h 2946"/>
                <a:gd name="T40" fmla="*/ 0 w 1479"/>
                <a:gd name="T41" fmla="*/ 0 h 2946"/>
                <a:gd name="T42" fmla="*/ 0 w 1479"/>
                <a:gd name="T43" fmla="*/ 0 h 2946"/>
                <a:gd name="T44" fmla="*/ 0 w 1479"/>
                <a:gd name="T45" fmla="*/ 0 h 2946"/>
                <a:gd name="T46" fmla="*/ 0 w 1479"/>
                <a:gd name="T47" fmla="*/ 0 h 2946"/>
                <a:gd name="T48" fmla="*/ 0 w 1479"/>
                <a:gd name="T49" fmla="*/ 0 h 2946"/>
                <a:gd name="T50" fmla="*/ 0 w 1479"/>
                <a:gd name="T51" fmla="*/ 0 h 2946"/>
                <a:gd name="T52" fmla="*/ 0 w 1479"/>
                <a:gd name="T53" fmla="*/ 0 h 2946"/>
                <a:gd name="T54" fmla="*/ 0 w 1479"/>
                <a:gd name="T55" fmla="*/ 0 h 2946"/>
                <a:gd name="T56" fmla="*/ 0 w 1479"/>
                <a:gd name="T57" fmla="*/ 0 h 2946"/>
                <a:gd name="T58" fmla="*/ 0 w 1479"/>
                <a:gd name="T59" fmla="*/ 0 h 2946"/>
                <a:gd name="T60" fmla="*/ 0 w 1479"/>
                <a:gd name="T61" fmla="*/ 0 h 2946"/>
                <a:gd name="T62" fmla="*/ 0 w 1479"/>
                <a:gd name="T63" fmla="*/ 0 h 2946"/>
                <a:gd name="T64" fmla="*/ 0 w 1479"/>
                <a:gd name="T65" fmla="*/ 0 h 2946"/>
                <a:gd name="T66" fmla="*/ 0 w 1479"/>
                <a:gd name="T67" fmla="*/ 0 h 2946"/>
                <a:gd name="T68" fmla="*/ 0 w 1479"/>
                <a:gd name="T69" fmla="*/ 0 h 2946"/>
                <a:gd name="T70" fmla="*/ 0 w 1479"/>
                <a:gd name="T71" fmla="*/ 0 h 2946"/>
                <a:gd name="T72" fmla="*/ 0 w 1479"/>
                <a:gd name="T73" fmla="*/ 0 h 2946"/>
                <a:gd name="T74" fmla="*/ 0 w 1479"/>
                <a:gd name="T75" fmla="*/ 0 h 2946"/>
                <a:gd name="T76" fmla="*/ 0 w 1479"/>
                <a:gd name="T77" fmla="*/ 0 h 29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79"/>
                <a:gd name="T118" fmla="*/ 0 h 2946"/>
                <a:gd name="T119" fmla="*/ 1479 w 1479"/>
                <a:gd name="T120" fmla="*/ 2946 h 29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79" h="2946">
                  <a:moveTo>
                    <a:pt x="0" y="2946"/>
                  </a:moveTo>
                  <a:lnTo>
                    <a:pt x="20" y="1832"/>
                  </a:lnTo>
                  <a:lnTo>
                    <a:pt x="78" y="1502"/>
                  </a:lnTo>
                  <a:lnTo>
                    <a:pt x="195" y="1349"/>
                  </a:lnTo>
                  <a:lnTo>
                    <a:pt x="344" y="1324"/>
                  </a:lnTo>
                  <a:lnTo>
                    <a:pt x="474" y="1275"/>
                  </a:lnTo>
                  <a:lnTo>
                    <a:pt x="528" y="1167"/>
                  </a:lnTo>
                  <a:lnTo>
                    <a:pt x="532" y="1005"/>
                  </a:lnTo>
                  <a:lnTo>
                    <a:pt x="480" y="917"/>
                  </a:lnTo>
                  <a:lnTo>
                    <a:pt x="480" y="865"/>
                  </a:lnTo>
                  <a:lnTo>
                    <a:pt x="436" y="798"/>
                  </a:lnTo>
                  <a:lnTo>
                    <a:pt x="398" y="660"/>
                  </a:lnTo>
                  <a:lnTo>
                    <a:pt x="405" y="635"/>
                  </a:lnTo>
                  <a:lnTo>
                    <a:pt x="367" y="527"/>
                  </a:lnTo>
                  <a:lnTo>
                    <a:pt x="405" y="309"/>
                  </a:lnTo>
                  <a:lnTo>
                    <a:pt x="488" y="206"/>
                  </a:lnTo>
                  <a:lnTo>
                    <a:pt x="584" y="63"/>
                  </a:lnTo>
                  <a:lnTo>
                    <a:pt x="774" y="0"/>
                  </a:lnTo>
                  <a:lnTo>
                    <a:pt x="919" y="108"/>
                  </a:lnTo>
                  <a:lnTo>
                    <a:pt x="971" y="195"/>
                  </a:lnTo>
                  <a:lnTo>
                    <a:pt x="1054" y="238"/>
                  </a:lnTo>
                  <a:lnTo>
                    <a:pt x="1054" y="336"/>
                  </a:lnTo>
                  <a:lnTo>
                    <a:pt x="1063" y="391"/>
                  </a:lnTo>
                  <a:lnTo>
                    <a:pt x="1124" y="499"/>
                  </a:lnTo>
                  <a:lnTo>
                    <a:pt x="1075" y="651"/>
                  </a:lnTo>
                  <a:lnTo>
                    <a:pt x="1083" y="759"/>
                  </a:lnTo>
                  <a:lnTo>
                    <a:pt x="1038" y="865"/>
                  </a:lnTo>
                  <a:lnTo>
                    <a:pt x="1002" y="897"/>
                  </a:lnTo>
                  <a:lnTo>
                    <a:pt x="1002" y="949"/>
                  </a:lnTo>
                  <a:lnTo>
                    <a:pt x="957" y="1070"/>
                  </a:lnTo>
                  <a:lnTo>
                    <a:pt x="926" y="1167"/>
                  </a:lnTo>
                  <a:lnTo>
                    <a:pt x="1018" y="1275"/>
                  </a:lnTo>
                  <a:lnTo>
                    <a:pt x="1175" y="1380"/>
                  </a:lnTo>
                  <a:lnTo>
                    <a:pt x="1340" y="1489"/>
                  </a:lnTo>
                  <a:lnTo>
                    <a:pt x="1416" y="1617"/>
                  </a:lnTo>
                  <a:lnTo>
                    <a:pt x="1447" y="1789"/>
                  </a:lnTo>
                  <a:lnTo>
                    <a:pt x="1470" y="2052"/>
                  </a:lnTo>
                  <a:lnTo>
                    <a:pt x="1479" y="2817"/>
                  </a:lnTo>
                  <a:lnTo>
                    <a:pt x="0" y="2946"/>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3" name="Freeform 8"/>
            <p:cNvSpPr>
              <a:spLocks/>
            </p:cNvSpPr>
            <p:nvPr/>
          </p:nvSpPr>
          <p:spPr bwMode="auto">
            <a:xfrm>
              <a:off x="2100" y="1704"/>
              <a:ext cx="789" cy="1031"/>
            </a:xfrm>
            <a:custGeom>
              <a:avLst/>
              <a:gdLst>
                <a:gd name="T0" fmla="*/ 1 w 1577"/>
                <a:gd name="T1" fmla="*/ 0 h 3093"/>
                <a:gd name="T2" fmla="*/ 0 w 1577"/>
                <a:gd name="T3" fmla="*/ 0 h 3093"/>
                <a:gd name="T4" fmla="*/ 1 w 1577"/>
                <a:gd name="T5" fmla="*/ 0 h 3093"/>
                <a:gd name="T6" fmla="*/ 1 w 1577"/>
                <a:gd name="T7" fmla="*/ 0 h 3093"/>
                <a:gd name="T8" fmla="*/ 1 w 1577"/>
                <a:gd name="T9" fmla="*/ 0 h 3093"/>
                <a:gd name="T10" fmla="*/ 1 w 1577"/>
                <a:gd name="T11" fmla="*/ 0 h 3093"/>
                <a:gd name="T12" fmla="*/ 1 w 1577"/>
                <a:gd name="T13" fmla="*/ 0 h 3093"/>
                <a:gd name="T14" fmla="*/ 1 w 1577"/>
                <a:gd name="T15" fmla="*/ 0 h 3093"/>
                <a:gd name="T16" fmla="*/ 1 w 1577"/>
                <a:gd name="T17" fmla="*/ 0 h 3093"/>
                <a:gd name="T18" fmla="*/ 1 w 1577"/>
                <a:gd name="T19" fmla="*/ 0 h 3093"/>
                <a:gd name="T20" fmla="*/ 1 w 1577"/>
                <a:gd name="T21" fmla="*/ 0 h 3093"/>
                <a:gd name="T22" fmla="*/ 1 w 1577"/>
                <a:gd name="T23" fmla="*/ 0 h 3093"/>
                <a:gd name="T24" fmla="*/ 1 w 1577"/>
                <a:gd name="T25" fmla="*/ 0 h 3093"/>
                <a:gd name="T26" fmla="*/ 1 w 1577"/>
                <a:gd name="T27" fmla="*/ 0 h 3093"/>
                <a:gd name="T28" fmla="*/ 1 w 1577"/>
                <a:gd name="T29" fmla="*/ 0 h 3093"/>
                <a:gd name="T30" fmla="*/ 1 w 1577"/>
                <a:gd name="T31" fmla="*/ 0 h 3093"/>
                <a:gd name="T32" fmla="*/ 1 w 1577"/>
                <a:gd name="T33" fmla="*/ 0 h 3093"/>
                <a:gd name="T34" fmla="*/ 1 w 1577"/>
                <a:gd name="T35" fmla="*/ 0 h 3093"/>
                <a:gd name="T36" fmla="*/ 1 w 1577"/>
                <a:gd name="T37" fmla="*/ 0 h 3093"/>
                <a:gd name="T38" fmla="*/ 1 w 1577"/>
                <a:gd name="T39" fmla="*/ 0 h 3093"/>
                <a:gd name="T40" fmla="*/ 1 w 1577"/>
                <a:gd name="T41" fmla="*/ 0 h 3093"/>
                <a:gd name="T42" fmla="*/ 1 w 1577"/>
                <a:gd name="T43" fmla="*/ 0 h 3093"/>
                <a:gd name="T44" fmla="*/ 1 w 1577"/>
                <a:gd name="T45" fmla="*/ 0 h 3093"/>
                <a:gd name="T46" fmla="*/ 1 w 1577"/>
                <a:gd name="T47" fmla="*/ 0 h 3093"/>
                <a:gd name="T48" fmla="*/ 1 w 1577"/>
                <a:gd name="T49" fmla="*/ 0 h 3093"/>
                <a:gd name="T50" fmla="*/ 1 w 1577"/>
                <a:gd name="T51" fmla="*/ 0 h 3093"/>
                <a:gd name="T52" fmla="*/ 1 w 1577"/>
                <a:gd name="T53" fmla="*/ 0 h 3093"/>
                <a:gd name="T54" fmla="*/ 1 w 1577"/>
                <a:gd name="T55" fmla="*/ 0 h 3093"/>
                <a:gd name="T56" fmla="*/ 1 w 1577"/>
                <a:gd name="T57" fmla="*/ 0 h 3093"/>
                <a:gd name="T58" fmla="*/ 1 w 1577"/>
                <a:gd name="T59" fmla="*/ 0 h 3093"/>
                <a:gd name="T60" fmla="*/ 1 w 1577"/>
                <a:gd name="T61" fmla="*/ 0 h 3093"/>
                <a:gd name="T62" fmla="*/ 1 w 1577"/>
                <a:gd name="T63" fmla="*/ 0 h 3093"/>
                <a:gd name="T64" fmla="*/ 1 w 1577"/>
                <a:gd name="T65" fmla="*/ 0 h 3093"/>
                <a:gd name="T66" fmla="*/ 1 w 1577"/>
                <a:gd name="T67" fmla="*/ 0 h 30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77"/>
                <a:gd name="T103" fmla="*/ 0 h 3093"/>
                <a:gd name="T104" fmla="*/ 1577 w 1577"/>
                <a:gd name="T105" fmla="*/ 3093 h 30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77" h="3093">
                  <a:moveTo>
                    <a:pt x="31" y="3059"/>
                  </a:moveTo>
                  <a:lnTo>
                    <a:pt x="17" y="3023"/>
                  </a:lnTo>
                  <a:lnTo>
                    <a:pt x="7" y="2927"/>
                  </a:lnTo>
                  <a:lnTo>
                    <a:pt x="0" y="2628"/>
                  </a:lnTo>
                  <a:lnTo>
                    <a:pt x="14" y="2128"/>
                  </a:lnTo>
                  <a:lnTo>
                    <a:pt x="31" y="2008"/>
                  </a:lnTo>
                  <a:lnTo>
                    <a:pt x="60" y="1898"/>
                  </a:lnTo>
                  <a:lnTo>
                    <a:pt x="188" y="1667"/>
                  </a:lnTo>
                  <a:lnTo>
                    <a:pt x="260" y="1627"/>
                  </a:lnTo>
                  <a:lnTo>
                    <a:pt x="300" y="1604"/>
                  </a:lnTo>
                  <a:lnTo>
                    <a:pt x="319" y="1573"/>
                  </a:lnTo>
                  <a:lnTo>
                    <a:pt x="310" y="1541"/>
                  </a:lnTo>
                  <a:lnTo>
                    <a:pt x="291" y="1504"/>
                  </a:lnTo>
                  <a:lnTo>
                    <a:pt x="261" y="1432"/>
                  </a:lnTo>
                  <a:lnTo>
                    <a:pt x="261" y="1401"/>
                  </a:lnTo>
                  <a:lnTo>
                    <a:pt x="268" y="1365"/>
                  </a:lnTo>
                  <a:lnTo>
                    <a:pt x="288" y="1287"/>
                  </a:lnTo>
                  <a:lnTo>
                    <a:pt x="327" y="1143"/>
                  </a:lnTo>
                  <a:lnTo>
                    <a:pt x="331" y="981"/>
                  </a:lnTo>
                  <a:lnTo>
                    <a:pt x="331" y="938"/>
                  </a:lnTo>
                  <a:lnTo>
                    <a:pt x="331" y="916"/>
                  </a:lnTo>
                  <a:lnTo>
                    <a:pt x="330" y="893"/>
                  </a:lnTo>
                  <a:lnTo>
                    <a:pt x="327" y="818"/>
                  </a:lnTo>
                  <a:lnTo>
                    <a:pt x="305" y="672"/>
                  </a:lnTo>
                  <a:lnTo>
                    <a:pt x="294" y="595"/>
                  </a:lnTo>
                  <a:lnTo>
                    <a:pt x="291" y="561"/>
                  </a:lnTo>
                  <a:lnTo>
                    <a:pt x="290" y="529"/>
                  </a:lnTo>
                  <a:lnTo>
                    <a:pt x="319" y="361"/>
                  </a:lnTo>
                  <a:lnTo>
                    <a:pt x="372" y="204"/>
                  </a:lnTo>
                  <a:lnTo>
                    <a:pt x="455" y="83"/>
                  </a:lnTo>
                  <a:lnTo>
                    <a:pt x="508" y="29"/>
                  </a:lnTo>
                  <a:lnTo>
                    <a:pt x="556" y="0"/>
                  </a:lnTo>
                  <a:lnTo>
                    <a:pt x="584" y="10"/>
                  </a:lnTo>
                  <a:lnTo>
                    <a:pt x="614" y="32"/>
                  </a:lnTo>
                  <a:lnTo>
                    <a:pt x="653" y="60"/>
                  </a:lnTo>
                  <a:lnTo>
                    <a:pt x="696" y="83"/>
                  </a:lnTo>
                  <a:lnTo>
                    <a:pt x="726" y="71"/>
                  </a:lnTo>
                  <a:lnTo>
                    <a:pt x="756" y="61"/>
                  </a:lnTo>
                  <a:lnTo>
                    <a:pt x="801" y="96"/>
                  </a:lnTo>
                  <a:lnTo>
                    <a:pt x="852" y="159"/>
                  </a:lnTo>
                  <a:lnTo>
                    <a:pt x="931" y="302"/>
                  </a:lnTo>
                  <a:lnTo>
                    <a:pt x="979" y="463"/>
                  </a:lnTo>
                  <a:lnTo>
                    <a:pt x="1015" y="637"/>
                  </a:lnTo>
                  <a:lnTo>
                    <a:pt x="1058" y="987"/>
                  </a:lnTo>
                  <a:lnTo>
                    <a:pt x="1065" y="1261"/>
                  </a:lnTo>
                  <a:lnTo>
                    <a:pt x="1070" y="1357"/>
                  </a:lnTo>
                  <a:lnTo>
                    <a:pt x="1072" y="1407"/>
                  </a:lnTo>
                  <a:lnTo>
                    <a:pt x="1072" y="1430"/>
                  </a:lnTo>
                  <a:lnTo>
                    <a:pt x="1071" y="1453"/>
                  </a:lnTo>
                  <a:lnTo>
                    <a:pt x="1064" y="1488"/>
                  </a:lnTo>
                  <a:lnTo>
                    <a:pt x="1058" y="1527"/>
                  </a:lnTo>
                  <a:lnTo>
                    <a:pt x="1103" y="1595"/>
                  </a:lnTo>
                  <a:lnTo>
                    <a:pt x="1163" y="1645"/>
                  </a:lnTo>
                  <a:lnTo>
                    <a:pt x="1307" y="1773"/>
                  </a:lnTo>
                  <a:lnTo>
                    <a:pt x="1563" y="2308"/>
                  </a:lnTo>
                  <a:lnTo>
                    <a:pt x="1571" y="2422"/>
                  </a:lnTo>
                  <a:lnTo>
                    <a:pt x="1564" y="2440"/>
                  </a:lnTo>
                  <a:lnTo>
                    <a:pt x="1563" y="2473"/>
                  </a:lnTo>
                  <a:lnTo>
                    <a:pt x="1563" y="2499"/>
                  </a:lnTo>
                  <a:lnTo>
                    <a:pt x="1563" y="2516"/>
                  </a:lnTo>
                  <a:lnTo>
                    <a:pt x="1563" y="2538"/>
                  </a:lnTo>
                  <a:lnTo>
                    <a:pt x="1574" y="2869"/>
                  </a:lnTo>
                  <a:lnTo>
                    <a:pt x="1577" y="3016"/>
                  </a:lnTo>
                  <a:lnTo>
                    <a:pt x="1577" y="3041"/>
                  </a:lnTo>
                  <a:lnTo>
                    <a:pt x="1576" y="3061"/>
                  </a:lnTo>
                  <a:lnTo>
                    <a:pt x="1570" y="3080"/>
                  </a:lnTo>
                  <a:lnTo>
                    <a:pt x="763" y="3093"/>
                  </a:lnTo>
                  <a:lnTo>
                    <a:pt x="366" y="3088"/>
                  </a:lnTo>
                  <a:lnTo>
                    <a:pt x="31" y="3059"/>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4" name="Freeform 9"/>
            <p:cNvSpPr>
              <a:spLocks/>
            </p:cNvSpPr>
            <p:nvPr/>
          </p:nvSpPr>
          <p:spPr bwMode="auto">
            <a:xfrm rot="-2660175">
              <a:off x="2627" y="1712"/>
              <a:ext cx="812" cy="969"/>
            </a:xfrm>
            <a:custGeom>
              <a:avLst/>
              <a:gdLst>
                <a:gd name="T0" fmla="*/ 1 w 1623"/>
                <a:gd name="T1" fmla="*/ 0 h 2907"/>
                <a:gd name="T2" fmla="*/ 1 w 1623"/>
                <a:gd name="T3" fmla="*/ 0 h 2907"/>
                <a:gd name="T4" fmla="*/ 1 w 1623"/>
                <a:gd name="T5" fmla="*/ 0 h 2907"/>
                <a:gd name="T6" fmla="*/ 1 w 1623"/>
                <a:gd name="T7" fmla="*/ 0 h 2907"/>
                <a:gd name="T8" fmla="*/ 1 w 1623"/>
                <a:gd name="T9" fmla="*/ 0 h 2907"/>
                <a:gd name="T10" fmla="*/ 1 w 1623"/>
                <a:gd name="T11" fmla="*/ 0 h 2907"/>
                <a:gd name="T12" fmla="*/ 1 w 1623"/>
                <a:gd name="T13" fmla="*/ 0 h 2907"/>
                <a:gd name="T14" fmla="*/ 1 w 1623"/>
                <a:gd name="T15" fmla="*/ 0 h 2907"/>
                <a:gd name="T16" fmla="*/ 1 w 1623"/>
                <a:gd name="T17" fmla="*/ 0 h 2907"/>
                <a:gd name="T18" fmla="*/ 1 w 1623"/>
                <a:gd name="T19" fmla="*/ 0 h 2907"/>
                <a:gd name="T20" fmla="*/ 1 w 1623"/>
                <a:gd name="T21" fmla="*/ 0 h 2907"/>
                <a:gd name="T22" fmla="*/ 1 w 1623"/>
                <a:gd name="T23" fmla="*/ 0 h 2907"/>
                <a:gd name="T24" fmla="*/ 1 w 1623"/>
                <a:gd name="T25" fmla="*/ 0 h 2907"/>
                <a:gd name="T26" fmla="*/ 1 w 1623"/>
                <a:gd name="T27" fmla="*/ 0 h 2907"/>
                <a:gd name="T28" fmla="*/ 1 w 1623"/>
                <a:gd name="T29" fmla="*/ 0 h 2907"/>
                <a:gd name="T30" fmla="*/ 1 w 1623"/>
                <a:gd name="T31" fmla="*/ 0 h 2907"/>
                <a:gd name="T32" fmla="*/ 1 w 1623"/>
                <a:gd name="T33" fmla="*/ 0 h 2907"/>
                <a:gd name="T34" fmla="*/ 1 w 1623"/>
                <a:gd name="T35" fmla="*/ 0 h 2907"/>
                <a:gd name="T36" fmla="*/ 1 w 1623"/>
                <a:gd name="T37" fmla="*/ 0 h 2907"/>
                <a:gd name="T38" fmla="*/ 1 w 1623"/>
                <a:gd name="T39" fmla="*/ 0 h 2907"/>
                <a:gd name="T40" fmla="*/ 1 w 1623"/>
                <a:gd name="T41" fmla="*/ 0 h 2907"/>
                <a:gd name="T42" fmla="*/ 1 w 1623"/>
                <a:gd name="T43" fmla="*/ 0 h 2907"/>
                <a:gd name="T44" fmla="*/ 1 w 1623"/>
                <a:gd name="T45" fmla="*/ 0 h 2907"/>
                <a:gd name="T46" fmla="*/ 1 w 1623"/>
                <a:gd name="T47" fmla="*/ 0 h 2907"/>
                <a:gd name="T48" fmla="*/ 1 w 1623"/>
                <a:gd name="T49" fmla="*/ 0 h 2907"/>
                <a:gd name="T50" fmla="*/ 1 w 1623"/>
                <a:gd name="T51" fmla="*/ 0 h 2907"/>
                <a:gd name="T52" fmla="*/ 1 w 1623"/>
                <a:gd name="T53" fmla="*/ 0 h 2907"/>
                <a:gd name="T54" fmla="*/ 1 w 1623"/>
                <a:gd name="T55" fmla="*/ 0 h 2907"/>
                <a:gd name="T56" fmla="*/ 1 w 1623"/>
                <a:gd name="T57" fmla="*/ 0 h 2907"/>
                <a:gd name="T58" fmla="*/ 1 w 1623"/>
                <a:gd name="T59" fmla="*/ 0 h 2907"/>
                <a:gd name="T60" fmla="*/ 1 w 1623"/>
                <a:gd name="T61" fmla="*/ 0 h 2907"/>
                <a:gd name="T62" fmla="*/ 1 w 1623"/>
                <a:gd name="T63" fmla="*/ 0 h 2907"/>
                <a:gd name="T64" fmla="*/ 1 w 1623"/>
                <a:gd name="T65" fmla="*/ 0 h 2907"/>
                <a:gd name="T66" fmla="*/ 1 w 1623"/>
                <a:gd name="T67" fmla="*/ 0 h 2907"/>
                <a:gd name="T68" fmla="*/ 1 w 1623"/>
                <a:gd name="T69" fmla="*/ 0 h 2907"/>
                <a:gd name="T70" fmla="*/ 1 w 1623"/>
                <a:gd name="T71" fmla="*/ 0 h 2907"/>
                <a:gd name="T72" fmla="*/ 1 w 1623"/>
                <a:gd name="T73" fmla="*/ 0 h 2907"/>
                <a:gd name="T74" fmla="*/ 1 w 1623"/>
                <a:gd name="T75" fmla="*/ 0 h 2907"/>
                <a:gd name="T76" fmla="*/ 0 w 1623"/>
                <a:gd name="T77" fmla="*/ 0 h 2907"/>
                <a:gd name="T78" fmla="*/ 1 w 1623"/>
                <a:gd name="T79" fmla="*/ 0 h 2907"/>
                <a:gd name="T80" fmla="*/ 1 w 1623"/>
                <a:gd name="T81" fmla="*/ 0 h 2907"/>
                <a:gd name="T82" fmla="*/ 1 w 1623"/>
                <a:gd name="T83" fmla="*/ 0 h 290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23"/>
                <a:gd name="T127" fmla="*/ 0 h 2907"/>
                <a:gd name="T128" fmla="*/ 1623 w 1623"/>
                <a:gd name="T129" fmla="*/ 2907 h 290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23" h="2907">
                  <a:moveTo>
                    <a:pt x="1538" y="2864"/>
                  </a:moveTo>
                  <a:lnTo>
                    <a:pt x="1570" y="2852"/>
                  </a:lnTo>
                  <a:lnTo>
                    <a:pt x="1595" y="2816"/>
                  </a:lnTo>
                  <a:lnTo>
                    <a:pt x="1620" y="2688"/>
                  </a:lnTo>
                  <a:lnTo>
                    <a:pt x="1623" y="2604"/>
                  </a:lnTo>
                  <a:lnTo>
                    <a:pt x="1623" y="2558"/>
                  </a:lnTo>
                  <a:lnTo>
                    <a:pt x="1621" y="2506"/>
                  </a:lnTo>
                  <a:lnTo>
                    <a:pt x="1601" y="2289"/>
                  </a:lnTo>
                  <a:lnTo>
                    <a:pt x="1522" y="1849"/>
                  </a:lnTo>
                  <a:lnTo>
                    <a:pt x="1475" y="1668"/>
                  </a:lnTo>
                  <a:lnTo>
                    <a:pt x="1427" y="1542"/>
                  </a:lnTo>
                  <a:lnTo>
                    <a:pt x="1372" y="1499"/>
                  </a:lnTo>
                  <a:lnTo>
                    <a:pt x="1308" y="1470"/>
                  </a:lnTo>
                  <a:lnTo>
                    <a:pt x="1128" y="1365"/>
                  </a:lnTo>
                  <a:lnTo>
                    <a:pt x="1022" y="1305"/>
                  </a:lnTo>
                  <a:lnTo>
                    <a:pt x="966" y="1266"/>
                  </a:lnTo>
                  <a:lnTo>
                    <a:pt x="927" y="1219"/>
                  </a:lnTo>
                  <a:lnTo>
                    <a:pt x="913" y="1131"/>
                  </a:lnTo>
                  <a:lnTo>
                    <a:pt x="913" y="1109"/>
                  </a:lnTo>
                  <a:lnTo>
                    <a:pt x="913" y="1083"/>
                  </a:lnTo>
                  <a:lnTo>
                    <a:pt x="922" y="1040"/>
                  </a:lnTo>
                  <a:lnTo>
                    <a:pt x="947" y="940"/>
                  </a:lnTo>
                  <a:lnTo>
                    <a:pt x="1012" y="869"/>
                  </a:lnTo>
                  <a:lnTo>
                    <a:pt x="1034" y="758"/>
                  </a:lnTo>
                  <a:lnTo>
                    <a:pt x="1047" y="640"/>
                  </a:lnTo>
                  <a:lnTo>
                    <a:pt x="1043" y="615"/>
                  </a:lnTo>
                  <a:lnTo>
                    <a:pt x="1032" y="596"/>
                  </a:lnTo>
                  <a:lnTo>
                    <a:pt x="1016" y="549"/>
                  </a:lnTo>
                  <a:lnTo>
                    <a:pt x="1016" y="481"/>
                  </a:lnTo>
                  <a:lnTo>
                    <a:pt x="1012" y="393"/>
                  </a:lnTo>
                  <a:lnTo>
                    <a:pt x="984" y="241"/>
                  </a:lnTo>
                  <a:lnTo>
                    <a:pt x="909" y="133"/>
                  </a:lnTo>
                  <a:lnTo>
                    <a:pt x="817" y="52"/>
                  </a:lnTo>
                  <a:lnTo>
                    <a:pt x="725" y="17"/>
                  </a:lnTo>
                  <a:lnTo>
                    <a:pt x="630" y="0"/>
                  </a:lnTo>
                  <a:lnTo>
                    <a:pt x="614" y="1"/>
                  </a:lnTo>
                  <a:lnTo>
                    <a:pt x="595" y="8"/>
                  </a:lnTo>
                  <a:lnTo>
                    <a:pt x="553" y="36"/>
                  </a:lnTo>
                  <a:lnTo>
                    <a:pt x="480" y="99"/>
                  </a:lnTo>
                  <a:lnTo>
                    <a:pt x="446" y="192"/>
                  </a:lnTo>
                  <a:lnTo>
                    <a:pt x="418" y="299"/>
                  </a:lnTo>
                  <a:lnTo>
                    <a:pt x="412" y="352"/>
                  </a:lnTo>
                  <a:lnTo>
                    <a:pt x="416" y="433"/>
                  </a:lnTo>
                  <a:lnTo>
                    <a:pt x="421" y="515"/>
                  </a:lnTo>
                  <a:lnTo>
                    <a:pt x="422" y="549"/>
                  </a:lnTo>
                  <a:lnTo>
                    <a:pt x="422" y="576"/>
                  </a:lnTo>
                  <a:lnTo>
                    <a:pt x="409" y="596"/>
                  </a:lnTo>
                  <a:lnTo>
                    <a:pt x="400" y="602"/>
                  </a:lnTo>
                  <a:lnTo>
                    <a:pt x="395" y="618"/>
                  </a:lnTo>
                  <a:lnTo>
                    <a:pt x="420" y="830"/>
                  </a:lnTo>
                  <a:lnTo>
                    <a:pt x="453" y="887"/>
                  </a:lnTo>
                  <a:lnTo>
                    <a:pt x="488" y="927"/>
                  </a:lnTo>
                  <a:lnTo>
                    <a:pt x="525" y="1015"/>
                  </a:lnTo>
                  <a:lnTo>
                    <a:pt x="535" y="1035"/>
                  </a:lnTo>
                  <a:lnTo>
                    <a:pt x="542" y="1123"/>
                  </a:lnTo>
                  <a:lnTo>
                    <a:pt x="542" y="1203"/>
                  </a:lnTo>
                  <a:lnTo>
                    <a:pt x="507" y="1236"/>
                  </a:lnTo>
                  <a:lnTo>
                    <a:pt x="445" y="1266"/>
                  </a:lnTo>
                  <a:lnTo>
                    <a:pt x="418" y="1274"/>
                  </a:lnTo>
                  <a:lnTo>
                    <a:pt x="398" y="1274"/>
                  </a:lnTo>
                  <a:lnTo>
                    <a:pt x="377" y="1274"/>
                  </a:lnTo>
                  <a:lnTo>
                    <a:pt x="338" y="1272"/>
                  </a:lnTo>
                  <a:lnTo>
                    <a:pt x="322" y="1272"/>
                  </a:lnTo>
                  <a:lnTo>
                    <a:pt x="307" y="1272"/>
                  </a:lnTo>
                  <a:lnTo>
                    <a:pt x="292" y="1272"/>
                  </a:lnTo>
                  <a:lnTo>
                    <a:pt x="270" y="1272"/>
                  </a:lnTo>
                  <a:lnTo>
                    <a:pt x="214" y="1262"/>
                  </a:lnTo>
                  <a:lnTo>
                    <a:pt x="159" y="1255"/>
                  </a:lnTo>
                  <a:lnTo>
                    <a:pt x="137" y="1253"/>
                  </a:lnTo>
                  <a:lnTo>
                    <a:pt x="118" y="1255"/>
                  </a:lnTo>
                  <a:lnTo>
                    <a:pt x="108" y="1284"/>
                  </a:lnTo>
                  <a:lnTo>
                    <a:pt x="103" y="1344"/>
                  </a:lnTo>
                  <a:lnTo>
                    <a:pt x="89" y="1448"/>
                  </a:lnTo>
                  <a:lnTo>
                    <a:pt x="60" y="1532"/>
                  </a:lnTo>
                  <a:lnTo>
                    <a:pt x="42" y="1626"/>
                  </a:lnTo>
                  <a:lnTo>
                    <a:pt x="4" y="2101"/>
                  </a:lnTo>
                  <a:lnTo>
                    <a:pt x="0" y="2553"/>
                  </a:lnTo>
                  <a:lnTo>
                    <a:pt x="0" y="2780"/>
                  </a:lnTo>
                  <a:lnTo>
                    <a:pt x="4" y="2880"/>
                  </a:lnTo>
                  <a:lnTo>
                    <a:pt x="305" y="2903"/>
                  </a:lnTo>
                  <a:lnTo>
                    <a:pt x="477" y="2907"/>
                  </a:lnTo>
                  <a:lnTo>
                    <a:pt x="568" y="2907"/>
                  </a:lnTo>
                  <a:lnTo>
                    <a:pt x="615" y="2907"/>
                  </a:lnTo>
                  <a:lnTo>
                    <a:pt x="664" y="2907"/>
                  </a:lnTo>
                  <a:lnTo>
                    <a:pt x="1538" y="2864"/>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5" name="Freeform 10"/>
            <p:cNvSpPr>
              <a:spLocks/>
            </p:cNvSpPr>
            <p:nvPr/>
          </p:nvSpPr>
          <p:spPr bwMode="auto">
            <a:xfrm>
              <a:off x="1546" y="1992"/>
              <a:ext cx="820" cy="1005"/>
            </a:xfrm>
            <a:custGeom>
              <a:avLst/>
              <a:gdLst>
                <a:gd name="T0" fmla="*/ 1 w 1639"/>
                <a:gd name="T1" fmla="*/ 0 h 3014"/>
                <a:gd name="T2" fmla="*/ 1 w 1639"/>
                <a:gd name="T3" fmla="*/ 0 h 3014"/>
                <a:gd name="T4" fmla="*/ 0 w 1639"/>
                <a:gd name="T5" fmla="*/ 0 h 3014"/>
                <a:gd name="T6" fmla="*/ 1 w 1639"/>
                <a:gd name="T7" fmla="*/ 0 h 3014"/>
                <a:gd name="T8" fmla="*/ 1 w 1639"/>
                <a:gd name="T9" fmla="*/ 0 h 3014"/>
                <a:gd name="T10" fmla="*/ 1 w 1639"/>
                <a:gd name="T11" fmla="*/ 0 h 3014"/>
                <a:gd name="T12" fmla="*/ 1 w 1639"/>
                <a:gd name="T13" fmla="*/ 0 h 3014"/>
                <a:gd name="T14" fmla="*/ 1 w 1639"/>
                <a:gd name="T15" fmla="*/ 0 h 3014"/>
                <a:gd name="T16" fmla="*/ 1 w 1639"/>
                <a:gd name="T17" fmla="*/ 0 h 3014"/>
                <a:gd name="T18" fmla="*/ 1 w 1639"/>
                <a:gd name="T19" fmla="*/ 0 h 3014"/>
                <a:gd name="T20" fmla="*/ 1 w 1639"/>
                <a:gd name="T21" fmla="*/ 0 h 3014"/>
                <a:gd name="T22" fmla="*/ 1 w 1639"/>
                <a:gd name="T23" fmla="*/ 0 h 3014"/>
                <a:gd name="T24" fmla="*/ 1 w 1639"/>
                <a:gd name="T25" fmla="*/ 0 h 3014"/>
                <a:gd name="T26" fmla="*/ 1 w 1639"/>
                <a:gd name="T27" fmla="*/ 0 h 3014"/>
                <a:gd name="T28" fmla="*/ 1 w 1639"/>
                <a:gd name="T29" fmla="*/ 0 h 3014"/>
                <a:gd name="T30" fmla="*/ 1 w 1639"/>
                <a:gd name="T31" fmla="*/ 0 h 3014"/>
                <a:gd name="T32" fmla="*/ 1 w 1639"/>
                <a:gd name="T33" fmla="*/ 0 h 3014"/>
                <a:gd name="T34" fmla="*/ 1 w 1639"/>
                <a:gd name="T35" fmla="*/ 0 h 3014"/>
                <a:gd name="T36" fmla="*/ 1 w 1639"/>
                <a:gd name="T37" fmla="*/ 0 h 3014"/>
                <a:gd name="T38" fmla="*/ 1 w 1639"/>
                <a:gd name="T39" fmla="*/ 0 h 3014"/>
                <a:gd name="T40" fmla="*/ 1 w 1639"/>
                <a:gd name="T41" fmla="*/ 0 h 3014"/>
                <a:gd name="T42" fmla="*/ 1 w 1639"/>
                <a:gd name="T43" fmla="*/ 0 h 3014"/>
                <a:gd name="T44" fmla="*/ 1 w 1639"/>
                <a:gd name="T45" fmla="*/ 0 h 3014"/>
                <a:gd name="T46" fmla="*/ 1 w 1639"/>
                <a:gd name="T47" fmla="*/ 0 h 3014"/>
                <a:gd name="T48" fmla="*/ 1 w 1639"/>
                <a:gd name="T49" fmla="*/ 0 h 3014"/>
                <a:gd name="T50" fmla="*/ 1 w 1639"/>
                <a:gd name="T51" fmla="*/ 0 h 3014"/>
                <a:gd name="T52" fmla="*/ 1 w 1639"/>
                <a:gd name="T53" fmla="*/ 0 h 3014"/>
                <a:gd name="T54" fmla="*/ 1 w 1639"/>
                <a:gd name="T55" fmla="*/ 0 h 3014"/>
                <a:gd name="T56" fmla="*/ 1 w 1639"/>
                <a:gd name="T57" fmla="*/ 0 h 3014"/>
                <a:gd name="T58" fmla="*/ 1 w 1639"/>
                <a:gd name="T59" fmla="*/ 0 h 3014"/>
                <a:gd name="T60" fmla="*/ 1 w 1639"/>
                <a:gd name="T61" fmla="*/ 0 h 3014"/>
                <a:gd name="T62" fmla="*/ 1 w 1639"/>
                <a:gd name="T63" fmla="*/ 0 h 3014"/>
                <a:gd name="T64" fmla="*/ 1 w 1639"/>
                <a:gd name="T65" fmla="*/ 0 h 3014"/>
                <a:gd name="T66" fmla="*/ 1 w 1639"/>
                <a:gd name="T67" fmla="*/ 0 h 30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639"/>
                <a:gd name="T103" fmla="*/ 0 h 3014"/>
                <a:gd name="T104" fmla="*/ 1639 w 1639"/>
                <a:gd name="T105" fmla="*/ 3014 h 301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639" h="3014">
                  <a:moveTo>
                    <a:pt x="156" y="3014"/>
                  </a:moveTo>
                  <a:lnTo>
                    <a:pt x="9" y="2958"/>
                  </a:lnTo>
                  <a:lnTo>
                    <a:pt x="0" y="1901"/>
                  </a:lnTo>
                  <a:lnTo>
                    <a:pt x="118" y="1674"/>
                  </a:lnTo>
                  <a:lnTo>
                    <a:pt x="316" y="1573"/>
                  </a:lnTo>
                  <a:lnTo>
                    <a:pt x="427" y="1488"/>
                  </a:lnTo>
                  <a:lnTo>
                    <a:pt x="551" y="1415"/>
                  </a:lnTo>
                  <a:lnTo>
                    <a:pt x="597" y="1310"/>
                  </a:lnTo>
                  <a:lnTo>
                    <a:pt x="606" y="1251"/>
                  </a:lnTo>
                  <a:lnTo>
                    <a:pt x="590" y="1184"/>
                  </a:lnTo>
                  <a:lnTo>
                    <a:pt x="499" y="1155"/>
                  </a:lnTo>
                  <a:lnTo>
                    <a:pt x="433" y="885"/>
                  </a:lnTo>
                  <a:lnTo>
                    <a:pt x="472" y="514"/>
                  </a:lnTo>
                  <a:lnTo>
                    <a:pt x="506" y="243"/>
                  </a:lnTo>
                  <a:lnTo>
                    <a:pt x="620" y="59"/>
                  </a:lnTo>
                  <a:lnTo>
                    <a:pt x="699" y="0"/>
                  </a:lnTo>
                  <a:lnTo>
                    <a:pt x="769" y="13"/>
                  </a:lnTo>
                  <a:lnTo>
                    <a:pt x="838" y="26"/>
                  </a:lnTo>
                  <a:lnTo>
                    <a:pt x="869" y="0"/>
                  </a:lnTo>
                  <a:lnTo>
                    <a:pt x="1020" y="118"/>
                  </a:lnTo>
                  <a:lnTo>
                    <a:pt x="1136" y="455"/>
                  </a:lnTo>
                  <a:lnTo>
                    <a:pt x="1215" y="750"/>
                  </a:lnTo>
                  <a:lnTo>
                    <a:pt x="1215" y="1013"/>
                  </a:lnTo>
                  <a:lnTo>
                    <a:pt x="1136" y="1189"/>
                  </a:lnTo>
                  <a:lnTo>
                    <a:pt x="1049" y="1262"/>
                  </a:lnTo>
                  <a:lnTo>
                    <a:pt x="1080" y="1333"/>
                  </a:lnTo>
                  <a:lnTo>
                    <a:pt x="1228" y="1465"/>
                  </a:lnTo>
                  <a:lnTo>
                    <a:pt x="1414" y="1488"/>
                  </a:lnTo>
                  <a:lnTo>
                    <a:pt x="1518" y="1561"/>
                  </a:lnTo>
                  <a:lnTo>
                    <a:pt x="1602" y="1631"/>
                  </a:lnTo>
                  <a:lnTo>
                    <a:pt x="1632" y="1801"/>
                  </a:lnTo>
                  <a:lnTo>
                    <a:pt x="1639" y="1940"/>
                  </a:lnTo>
                  <a:lnTo>
                    <a:pt x="1527" y="3013"/>
                  </a:lnTo>
                  <a:lnTo>
                    <a:pt x="156" y="3014"/>
                  </a:lnTo>
                  <a:close/>
                </a:path>
              </a:pathLst>
            </a:custGeom>
            <a:solidFill>
              <a:srgbClr val="808080"/>
            </a:solidFill>
            <a:ln w="1588">
              <a:solidFill>
                <a:srgbClr val="919191"/>
              </a:solidFill>
              <a:round/>
              <a:headEnd/>
              <a:tailEnd/>
            </a:ln>
          </p:spPr>
          <p:txBody>
            <a:bodyPr/>
            <a:lstStyle/>
            <a:p>
              <a:endParaRPr lang="en-GB"/>
            </a:p>
          </p:txBody>
        </p:sp>
        <p:sp>
          <p:nvSpPr>
            <p:cNvPr id="19466" name="Freeform 11"/>
            <p:cNvSpPr>
              <a:spLocks/>
            </p:cNvSpPr>
            <p:nvPr/>
          </p:nvSpPr>
          <p:spPr bwMode="auto">
            <a:xfrm>
              <a:off x="2825" y="1953"/>
              <a:ext cx="882" cy="924"/>
            </a:xfrm>
            <a:custGeom>
              <a:avLst/>
              <a:gdLst>
                <a:gd name="T0" fmla="*/ 0 w 1765"/>
                <a:gd name="T1" fmla="*/ 0 h 2774"/>
                <a:gd name="T2" fmla="*/ 0 w 1765"/>
                <a:gd name="T3" fmla="*/ 0 h 2774"/>
                <a:gd name="T4" fmla="*/ 0 w 1765"/>
                <a:gd name="T5" fmla="*/ 0 h 2774"/>
                <a:gd name="T6" fmla="*/ 0 w 1765"/>
                <a:gd name="T7" fmla="*/ 0 h 2774"/>
                <a:gd name="T8" fmla="*/ 0 w 1765"/>
                <a:gd name="T9" fmla="*/ 0 h 2774"/>
                <a:gd name="T10" fmla="*/ 0 w 1765"/>
                <a:gd name="T11" fmla="*/ 0 h 2774"/>
                <a:gd name="T12" fmla="*/ 0 w 1765"/>
                <a:gd name="T13" fmla="*/ 0 h 2774"/>
                <a:gd name="T14" fmla="*/ 0 w 1765"/>
                <a:gd name="T15" fmla="*/ 0 h 2774"/>
                <a:gd name="T16" fmla="*/ 0 w 1765"/>
                <a:gd name="T17" fmla="*/ 0 h 2774"/>
                <a:gd name="T18" fmla="*/ 0 w 1765"/>
                <a:gd name="T19" fmla="*/ 0 h 2774"/>
                <a:gd name="T20" fmla="*/ 0 w 1765"/>
                <a:gd name="T21" fmla="*/ 0 h 2774"/>
                <a:gd name="T22" fmla="*/ 0 w 1765"/>
                <a:gd name="T23" fmla="*/ 0 h 2774"/>
                <a:gd name="T24" fmla="*/ 0 w 1765"/>
                <a:gd name="T25" fmla="*/ 0 h 2774"/>
                <a:gd name="T26" fmla="*/ 0 w 1765"/>
                <a:gd name="T27" fmla="*/ 0 h 2774"/>
                <a:gd name="T28" fmla="*/ 0 w 1765"/>
                <a:gd name="T29" fmla="*/ 0 h 2774"/>
                <a:gd name="T30" fmla="*/ 0 w 1765"/>
                <a:gd name="T31" fmla="*/ 0 h 2774"/>
                <a:gd name="T32" fmla="*/ 0 w 1765"/>
                <a:gd name="T33" fmla="*/ 0 h 2774"/>
                <a:gd name="T34" fmla="*/ 0 w 1765"/>
                <a:gd name="T35" fmla="*/ 0 h 2774"/>
                <a:gd name="T36" fmla="*/ 0 w 1765"/>
                <a:gd name="T37" fmla="*/ 0 h 2774"/>
                <a:gd name="T38" fmla="*/ 0 w 1765"/>
                <a:gd name="T39" fmla="*/ 0 h 2774"/>
                <a:gd name="T40" fmla="*/ 0 w 1765"/>
                <a:gd name="T41" fmla="*/ 0 h 2774"/>
                <a:gd name="T42" fmla="*/ 0 w 1765"/>
                <a:gd name="T43" fmla="*/ 0 h 2774"/>
                <a:gd name="T44" fmla="*/ 0 w 1765"/>
                <a:gd name="T45" fmla="*/ 0 h 2774"/>
                <a:gd name="T46" fmla="*/ 0 w 1765"/>
                <a:gd name="T47" fmla="*/ 0 h 2774"/>
                <a:gd name="T48" fmla="*/ 0 w 1765"/>
                <a:gd name="T49" fmla="*/ 0 h 2774"/>
                <a:gd name="T50" fmla="*/ 0 w 1765"/>
                <a:gd name="T51" fmla="*/ 0 h 2774"/>
                <a:gd name="T52" fmla="*/ 0 w 1765"/>
                <a:gd name="T53" fmla="*/ 0 h 2774"/>
                <a:gd name="T54" fmla="*/ 0 w 1765"/>
                <a:gd name="T55" fmla="*/ 0 h 2774"/>
                <a:gd name="T56" fmla="*/ 0 w 1765"/>
                <a:gd name="T57" fmla="*/ 0 h 2774"/>
                <a:gd name="T58" fmla="*/ 0 w 1765"/>
                <a:gd name="T59" fmla="*/ 0 h 2774"/>
                <a:gd name="T60" fmla="*/ 0 w 1765"/>
                <a:gd name="T61" fmla="*/ 0 h 2774"/>
                <a:gd name="T62" fmla="*/ 0 w 1765"/>
                <a:gd name="T63" fmla="*/ 0 h 2774"/>
                <a:gd name="T64" fmla="*/ 0 w 1765"/>
                <a:gd name="T65" fmla="*/ 0 h 2774"/>
                <a:gd name="T66" fmla="*/ 0 w 1765"/>
                <a:gd name="T67" fmla="*/ 0 h 2774"/>
                <a:gd name="T68" fmla="*/ 0 w 1765"/>
                <a:gd name="T69" fmla="*/ 0 h 2774"/>
                <a:gd name="T70" fmla="*/ 0 w 1765"/>
                <a:gd name="T71" fmla="*/ 0 h 2774"/>
                <a:gd name="T72" fmla="*/ 0 w 1765"/>
                <a:gd name="T73" fmla="*/ 0 h 2774"/>
                <a:gd name="T74" fmla="*/ 0 w 1765"/>
                <a:gd name="T75" fmla="*/ 0 h 277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65"/>
                <a:gd name="T115" fmla="*/ 0 h 2774"/>
                <a:gd name="T116" fmla="*/ 1765 w 1765"/>
                <a:gd name="T117" fmla="*/ 2774 h 277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65" h="2774">
                  <a:moveTo>
                    <a:pt x="0" y="2722"/>
                  </a:moveTo>
                  <a:lnTo>
                    <a:pt x="81" y="1843"/>
                  </a:lnTo>
                  <a:lnTo>
                    <a:pt x="127" y="1713"/>
                  </a:lnTo>
                  <a:lnTo>
                    <a:pt x="198" y="1528"/>
                  </a:lnTo>
                  <a:lnTo>
                    <a:pt x="282" y="1507"/>
                  </a:lnTo>
                  <a:lnTo>
                    <a:pt x="446" y="1473"/>
                  </a:lnTo>
                  <a:lnTo>
                    <a:pt x="525" y="1425"/>
                  </a:lnTo>
                  <a:lnTo>
                    <a:pt x="591" y="1367"/>
                  </a:lnTo>
                  <a:lnTo>
                    <a:pt x="617" y="1208"/>
                  </a:lnTo>
                  <a:lnTo>
                    <a:pt x="538" y="996"/>
                  </a:lnTo>
                  <a:lnTo>
                    <a:pt x="485" y="977"/>
                  </a:lnTo>
                  <a:lnTo>
                    <a:pt x="438" y="748"/>
                  </a:lnTo>
                  <a:lnTo>
                    <a:pt x="470" y="689"/>
                  </a:lnTo>
                  <a:lnTo>
                    <a:pt x="454" y="462"/>
                  </a:lnTo>
                  <a:lnTo>
                    <a:pt x="460" y="248"/>
                  </a:lnTo>
                  <a:lnTo>
                    <a:pt x="518" y="164"/>
                  </a:lnTo>
                  <a:lnTo>
                    <a:pt x="634" y="20"/>
                  </a:lnTo>
                  <a:lnTo>
                    <a:pt x="727" y="0"/>
                  </a:lnTo>
                  <a:lnTo>
                    <a:pt x="850" y="0"/>
                  </a:lnTo>
                  <a:lnTo>
                    <a:pt x="945" y="57"/>
                  </a:lnTo>
                  <a:lnTo>
                    <a:pt x="1024" y="164"/>
                  </a:lnTo>
                  <a:lnTo>
                    <a:pt x="1078" y="340"/>
                  </a:lnTo>
                  <a:lnTo>
                    <a:pt x="1090" y="495"/>
                  </a:lnTo>
                  <a:lnTo>
                    <a:pt x="1090" y="628"/>
                  </a:lnTo>
                  <a:lnTo>
                    <a:pt x="1138" y="651"/>
                  </a:lnTo>
                  <a:lnTo>
                    <a:pt x="1122" y="865"/>
                  </a:lnTo>
                  <a:lnTo>
                    <a:pt x="1054" y="902"/>
                  </a:lnTo>
                  <a:lnTo>
                    <a:pt x="1038" y="1032"/>
                  </a:lnTo>
                  <a:lnTo>
                    <a:pt x="1013" y="1178"/>
                  </a:lnTo>
                  <a:lnTo>
                    <a:pt x="1031" y="1292"/>
                  </a:lnTo>
                  <a:lnTo>
                    <a:pt x="1118" y="1367"/>
                  </a:lnTo>
                  <a:lnTo>
                    <a:pt x="1233" y="1411"/>
                  </a:lnTo>
                  <a:lnTo>
                    <a:pt x="1397" y="1447"/>
                  </a:lnTo>
                  <a:lnTo>
                    <a:pt x="1512" y="1458"/>
                  </a:lnTo>
                  <a:lnTo>
                    <a:pt x="1575" y="1578"/>
                  </a:lnTo>
                  <a:lnTo>
                    <a:pt x="1622" y="1687"/>
                  </a:lnTo>
                  <a:lnTo>
                    <a:pt x="1765" y="2774"/>
                  </a:lnTo>
                  <a:lnTo>
                    <a:pt x="0" y="2722"/>
                  </a:lnTo>
                  <a:close/>
                </a:path>
              </a:pathLst>
            </a:custGeom>
            <a:solidFill>
              <a:srgbClr val="808080"/>
            </a:solidFill>
            <a:ln w="1588">
              <a:solidFill>
                <a:srgbClr val="919191"/>
              </a:solidFill>
              <a:round/>
              <a:headEnd/>
              <a:tailEnd/>
            </a:ln>
          </p:spPr>
          <p:txBody>
            <a:bodyPr/>
            <a:lstStyle/>
            <a:p>
              <a:endParaRPr lang="en-GB"/>
            </a:p>
          </p:txBody>
        </p:sp>
        <p:sp>
          <p:nvSpPr>
            <p:cNvPr id="19467" name="Freeform 12"/>
            <p:cNvSpPr>
              <a:spLocks/>
            </p:cNvSpPr>
            <p:nvPr/>
          </p:nvSpPr>
          <p:spPr bwMode="auto">
            <a:xfrm>
              <a:off x="2464" y="2105"/>
              <a:ext cx="814" cy="1037"/>
            </a:xfrm>
            <a:custGeom>
              <a:avLst/>
              <a:gdLst>
                <a:gd name="T0" fmla="*/ 1 w 1626"/>
                <a:gd name="T1" fmla="*/ 0 h 3111"/>
                <a:gd name="T2" fmla="*/ 0 w 1626"/>
                <a:gd name="T3" fmla="*/ 0 h 3111"/>
                <a:gd name="T4" fmla="*/ 1 w 1626"/>
                <a:gd name="T5" fmla="*/ 0 h 3111"/>
                <a:gd name="T6" fmla="*/ 1 w 1626"/>
                <a:gd name="T7" fmla="*/ 0 h 3111"/>
                <a:gd name="T8" fmla="*/ 1 w 1626"/>
                <a:gd name="T9" fmla="*/ 0 h 3111"/>
                <a:gd name="T10" fmla="*/ 1 w 1626"/>
                <a:gd name="T11" fmla="*/ 0 h 3111"/>
                <a:gd name="T12" fmla="*/ 1 w 1626"/>
                <a:gd name="T13" fmla="*/ 0 h 3111"/>
                <a:gd name="T14" fmla="*/ 1 w 1626"/>
                <a:gd name="T15" fmla="*/ 0 h 3111"/>
                <a:gd name="T16" fmla="*/ 1 w 1626"/>
                <a:gd name="T17" fmla="*/ 0 h 3111"/>
                <a:gd name="T18" fmla="*/ 1 w 1626"/>
                <a:gd name="T19" fmla="*/ 0 h 3111"/>
                <a:gd name="T20" fmla="*/ 1 w 1626"/>
                <a:gd name="T21" fmla="*/ 0 h 3111"/>
                <a:gd name="T22" fmla="*/ 1 w 1626"/>
                <a:gd name="T23" fmla="*/ 0 h 3111"/>
                <a:gd name="T24" fmla="*/ 1 w 1626"/>
                <a:gd name="T25" fmla="*/ 0 h 3111"/>
                <a:gd name="T26" fmla="*/ 1 w 1626"/>
                <a:gd name="T27" fmla="*/ 0 h 3111"/>
                <a:gd name="T28" fmla="*/ 1 w 1626"/>
                <a:gd name="T29" fmla="*/ 0 h 3111"/>
                <a:gd name="T30" fmla="*/ 1 w 1626"/>
                <a:gd name="T31" fmla="*/ 0 h 3111"/>
                <a:gd name="T32" fmla="*/ 1 w 1626"/>
                <a:gd name="T33" fmla="*/ 0 h 3111"/>
                <a:gd name="T34" fmla="*/ 1 w 1626"/>
                <a:gd name="T35" fmla="*/ 0 h 3111"/>
                <a:gd name="T36" fmla="*/ 1 w 1626"/>
                <a:gd name="T37" fmla="*/ 0 h 3111"/>
                <a:gd name="T38" fmla="*/ 1 w 1626"/>
                <a:gd name="T39" fmla="*/ 0 h 3111"/>
                <a:gd name="T40" fmla="*/ 1 w 1626"/>
                <a:gd name="T41" fmla="*/ 0 h 3111"/>
                <a:gd name="T42" fmla="*/ 1 w 1626"/>
                <a:gd name="T43" fmla="*/ 0 h 3111"/>
                <a:gd name="T44" fmla="*/ 1 w 1626"/>
                <a:gd name="T45" fmla="*/ 0 h 3111"/>
                <a:gd name="T46" fmla="*/ 1 w 1626"/>
                <a:gd name="T47" fmla="*/ 0 h 3111"/>
                <a:gd name="T48" fmla="*/ 1 w 1626"/>
                <a:gd name="T49" fmla="*/ 0 h 3111"/>
                <a:gd name="T50" fmla="*/ 1 w 1626"/>
                <a:gd name="T51" fmla="*/ 0 h 3111"/>
                <a:gd name="T52" fmla="*/ 1 w 1626"/>
                <a:gd name="T53" fmla="*/ 0 h 3111"/>
                <a:gd name="T54" fmla="*/ 1 w 1626"/>
                <a:gd name="T55" fmla="*/ 0 h 3111"/>
                <a:gd name="T56" fmla="*/ 1 w 1626"/>
                <a:gd name="T57" fmla="*/ 0 h 3111"/>
                <a:gd name="T58" fmla="*/ 1 w 1626"/>
                <a:gd name="T59" fmla="*/ 0 h 3111"/>
                <a:gd name="T60" fmla="*/ 1 w 1626"/>
                <a:gd name="T61" fmla="*/ 0 h 3111"/>
                <a:gd name="T62" fmla="*/ 1 w 1626"/>
                <a:gd name="T63" fmla="*/ 0 h 3111"/>
                <a:gd name="T64" fmla="*/ 1 w 1626"/>
                <a:gd name="T65" fmla="*/ 0 h 3111"/>
                <a:gd name="T66" fmla="*/ 1 w 1626"/>
                <a:gd name="T67" fmla="*/ 0 h 3111"/>
                <a:gd name="T68" fmla="*/ 1 w 1626"/>
                <a:gd name="T69" fmla="*/ 0 h 3111"/>
                <a:gd name="T70" fmla="*/ 1 w 1626"/>
                <a:gd name="T71" fmla="*/ 0 h 3111"/>
                <a:gd name="T72" fmla="*/ 1 w 1626"/>
                <a:gd name="T73" fmla="*/ 0 h 31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26"/>
                <a:gd name="T112" fmla="*/ 0 h 3111"/>
                <a:gd name="T113" fmla="*/ 1626 w 1626"/>
                <a:gd name="T114" fmla="*/ 3111 h 31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26" h="3111">
                  <a:moveTo>
                    <a:pt x="31" y="3081"/>
                  </a:moveTo>
                  <a:lnTo>
                    <a:pt x="17" y="3045"/>
                  </a:lnTo>
                  <a:lnTo>
                    <a:pt x="7" y="2945"/>
                  </a:lnTo>
                  <a:lnTo>
                    <a:pt x="0" y="2643"/>
                  </a:lnTo>
                  <a:lnTo>
                    <a:pt x="14" y="2143"/>
                  </a:lnTo>
                  <a:lnTo>
                    <a:pt x="31" y="2023"/>
                  </a:lnTo>
                  <a:lnTo>
                    <a:pt x="59" y="1911"/>
                  </a:lnTo>
                  <a:lnTo>
                    <a:pt x="135" y="1837"/>
                  </a:lnTo>
                  <a:lnTo>
                    <a:pt x="268" y="1733"/>
                  </a:lnTo>
                  <a:lnTo>
                    <a:pt x="403" y="1632"/>
                  </a:lnTo>
                  <a:lnTo>
                    <a:pt x="483" y="1557"/>
                  </a:lnTo>
                  <a:lnTo>
                    <a:pt x="460" y="1521"/>
                  </a:lnTo>
                  <a:lnTo>
                    <a:pt x="383" y="1456"/>
                  </a:lnTo>
                  <a:lnTo>
                    <a:pt x="302" y="1389"/>
                  </a:lnTo>
                  <a:lnTo>
                    <a:pt x="263" y="1337"/>
                  </a:lnTo>
                  <a:lnTo>
                    <a:pt x="269" y="1319"/>
                  </a:lnTo>
                  <a:lnTo>
                    <a:pt x="286" y="1316"/>
                  </a:lnTo>
                  <a:lnTo>
                    <a:pt x="300" y="1313"/>
                  </a:lnTo>
                  <a:lnTo>
                    <a:pt x="306" y="1294"/>
                  </a:lnTo>
                  <a:lnTo>
                    <a:pt x="301" y="1259"/>
                  </a:lnTo>
                  <a:lnTo>
                    <a:pt x="291" y="1251"/>
                  </a:lnTo>
                  <a:lnTo>
                    <a:pt x="284" y="1242"/>
                  </a:lnTo>
                  <a:lnTo>
                    <a:pt x="283" y="1231"/>
                  </a:lnTo>
                  <a:lnTo>
                    <a:pt x="284" y="1207"/>
                  </a:lnTo>
                  <a:lnTo>
                    <a:pt x="313" y="1015"/>
                  </a:lnTo>
                  <a:lnTo>
                    <a:pt x="330" y="907"/>
                  </a:lnTo>
                  <a:lnTo>
                    <a:pt x="334" y="862"/>
                  </a:lnTo>
                  <a:lnTo>
                    <a:pt x="336" y="825"/>
                  </a:lnTo>
                  <a:lnTo>
                    <a:pt x="313" y="679"/>
                  </a:lnTo>
                  <a:lnTo>
                    <a:pt x="301" y="602"/>
                  </a:lnTo>
                  <a:lnTo>
                    <a:pt x="297" y="568"/>
                  </a:lnTo>
                  <a:lnTo>
                    <a:pt x="297" y="537"/>
                  </a:lnTo>
                  <a:lnTo>
                    <a:pt x="328" y="365"/>
                  </a:lnTo>
                  <a:lnTo>
                    <a:pt x="380" y="207"/>
                  </a:lnTo>
                  <a:lnTo>
                    <a:pt x="467" y="82"/>
                  </a:lnTo>
                  <a:lnTo>
                    <a:pt x="521" y="29"/>
                  </a:lnTo>
                  <a:lnTo>
                    <a:pt x="571" y="0"/>
                  </a:lnTo>
                  <a:lnTo>
                    <a:pt x="602" y="13"/>
                  </a:lnTo>
                  <a:lnTo>
                    <a:pt x="632" y="39"/>
                  </a:lnTo>
                  <a:lnTo>
                    <a:pt x="716" y="85"/>
                  </a:lnTo>
                  <a:lnTo>
                    <a:pt x="746" y="74"/>
                  </a:lnTo>
                  <a:lnTo>
                    <a:pt x="778" y="62"/>
                  </a:lnTo>
                  <a:lnTo>
                    <a:pt x="825" y="97"/>
                  </a:lnTo>
                  <a:lnTo>
                    <a:pt x="878" y="160"/>
                  </a:lnTo>
                  <a:lnTo>
                    <a:pt x="961" y="305"/>
                  </a:lnTo>
                  <a:lnTo>
                    <a:pt x="1008" y="468"/>
                  </a:lnTo>
                  <a:lnTo>
                    <a:pt x="1045" y="643"/>
                  </a:lnTo>
                  <a:lnTo>
                    <a:pt x="1089" y="994"/>
                  </a:lnTo>
                  <a:lnTo>
                    <a:pt x="1098" y="1270"/>
                  </a:lnTo>
                  <a:lnTo>
                    <a:pt x="1103" y="1366"/>
                  </a:lnTo>
                  <a:lnTo>
                    <a:pt x="1105" y="1421"/>
                  </a:lnTo>
                  <a:lnTo>
                    <a:pt x="1105" y="1444"/>
                  </a:lnTo>
                  <a:lnTo>
                    <a:pt x="1104" y="1467"/>
                  </a:lnTo>
                  <a:lnTo>
                    <a:pt x="1096" y="1501"/>
                  </a:lnTo>
                  <a:lnTo>
                    <a:pt x="1089" y="1538"/>
                  </a:lnTo>
                  <a:lnTo>
                    <a:pt x="1105" y="1571"/>
                  </a:lnTo>
                  <a:lnTo>
                    <a:pt x="1135" y="1606"/>
                  </a:lnTo>
                  <a:lnTo>
                    <a:pt x="1196" y="1658"/>
                  </a:lnTo>
                  <a:lnTo>
                    <a:pt x="1348" y="1785"/>
                  </a:lnTo>
                  <a:lnTo>
                    <a:pt x="1612" y="2325"/>
                  </a:lnTo>
                  <a:lnTo>
                    <a:pt x="1619" y="2437"/>
                  </a:lnTo>
                  <a:lnTo>
                    <a:pt x="1612" y="2454"/>
                  </a:lnTo>
                  <a:lnTo>
                    <a:pt x="1611" y="2487"/>
                  </a:lnTo>
                  <a:lnTo>
                    <a:pt x="1611" y="2513"/>
                  </a:lnTo>
                  <a:lnTo>
                    <a:pt x="1612" y="2552"/>
                  </a:lnTo>
                  <a:lnTo>
                    <a:pt x="1623" y="2887"/>
                  </a:lnTo>
                  <a:lnTo>
                    <a:pt x="1626" y="3034"/>
                  </a:lnTo>
                  <a:lnTo>
                    <a:pt x="1626" y="3059"/>
                  </a:lnTo>
                  <a:lnTo>
                    <a:pt x="1625" y="3079"/>
                  </a:lnTo>
                  <a:lnTo>
                    <a:pt x="1619" y="3098"/>
                  </a:lnTo>
                  <a:lnTo>
                    <a:pt x="787" y="3111"/>
                  </a:lnTo>
                  <a:lnTo>
                    <a:pt x="577" y="3111"/>
                  </a:lnTo>
                  <a:lnTo>
                    <a:pt x="476" y="3111"/>
                  </a:lnTo>
                  <a:lnTo>
                    <a:pt x="377" y="3108"/>
                  </a:lnTo>
                  <a:lnTo>
                    <a:pt x="31" y="3081"/>
                  </a:lnTo>
                  <a:close/>
                </a:path>
              </a:pathLst>
            </a:cu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8" name="Freeform 13"/>
            <p:cNvSpPr>
              <a:spLocks/>
            </p:cNvSpPr>
            <p:nvPr/>
          </p:nvSpPr>
          <p:spPr bwMode="auto">
            <a:xfrm>
              <a:off x="3226" y="2092"/>
              <a:ext cx="838" cy="1067"/>
            </a:xfrm>
            <a:custGeom>
              <a:avLst/>
              <a:gdLst>
                <a:gd name="T0" fmla="*/ 1 w 1675"/>
                <a:gd name="T1" fmla="*/ 0 h 3203"/>
                <a:gd name="T2" fmla="*/ 1 w 1675"/>
                <a:gd name="T3" fmla="*/ 0 h 3203"/>
                <a:gd name="T4" fmla="*/ 1 w 1675"/>
                <a:gd name="T5" fmla="*/ 0 h 3203"/>
                <a:gd name="T6" fmla="*/ 1 w 1675"/>
                <a:gd name="T7" fmla="*/ 0 h 3203"/>
                <a:gd name="T8" fmla="*/ 1 w 1675"/>
                <a:gd name="T9" fmla="*/ 0 h 3203"/>
                <a:gd name="T10" fmla="*/ 1 w 1675"/>
                <a:gd name="T11" fmla="*/ 0 h 3203"/>
                <a:gd name="T12" fmla="*/ 1 w 1675"/>
                <a:gd name="T13" fmla="*/ 0 h 3203"/>
                <a:gd name="T14" fmla="*/ 1 w 1675"/>
                <a:gd name="T15" fmla="*/ 0 h 3203"/>
                <a:gd name="T16" fmla="*/ 1 w 1675"/>
                <a:gd name="T17" fmla="*/ 0 h 3203"/>
                <a:gd name="T18" fmla="*/ 1 w 1675"/>
                <a:gd name="T19" fmla="*/ 0 h 3203"/>
                <a:gd name="T20" fmla="*/ 1 w 1675"/>
                <a:gd name="T21" fmla="*/ 0 h 3203"/>
                <a:gd name="T22" fmla="*/ 1 w 1675"/>
                <a:gd name="T23" fmla="*/ 0 h 3203"/>
                <a:gd name="T24" fmla="*/ 1 w 1675"/>
                <a:gd name="T25" fmla="*/ 0 h 3203"/>
                <a:gd name="T26" fmla="*/ 1 w 1675"/>
                <a:gd name="T27" fmla="*/ 0 h 3203"/>
                <a:gd name="T28" fmla="*/ 1 w 1675"/>
                <a:gd name="T29" fmla="*/ 0 h 3203"/>
                <a:gd name="T30" fmla="*/ 1 w 1675"/>
                <a:gd name="T31" fmla="*/ 0 h 3203"/>
                <a:gd name="T32" fmla="*/ 1 w 1675"/>
                <a:gd name="T33" fmla="*/ 0 h 3203"/>
                <a:gd name="T34" fmla="*/ 1 w 1675"/>
                <a:gd name="T35" fmla="*/ 0 h 3203"/>
                <a:gd name="T36" fmla="*/ 1 w 1675"/>
                <a:gd name="T37" fmla="*/ 0 h 3203"/>
                <a:gd name="T38" fmla="*/ 1 w 1675"/>
                <a:gd name="T39" fmla="*/ 0 h 3203"/>
                <a:gd name="T40" fmla="*/ 1 w 1675"/>
                <a:gd name="T41" fmla="*/ 0 h 3203"/>
                <a:gd name="T42" fmla="*/ 1 w 1675"/>
                <a:gd name="T43" fmla="*/ 0 h 3203"/>
                <a:gd name="T44" fmla="*/ 1 w 1675"/>
                <a:gd name="T45" fmla="*/ 0 h 3203"/>
                <a:gd name="T46" fmla="*/ 1 w 1675"/>
                <a:gd name="T47" fmla="*/ 0 h 3203"/>
                <a:gd name="T48" fmla="*/ 1 w 1675"/>
                <a:gd name="T49" fmla="*/ 0 h 3203"/>
                <a:gd name="T50" fmla="*/ 1 w 1675"/>
                <a:gd name="T51" fmla="*/ 0 h 3203"/>
                <a:gd name="T52" fmla="*/ 1 w 1675"/>
                <a:gd name="T53" fmla="*/ 0 h 3203"/>
                <a:gd name="T54" fmla="*/ 1 w 1675"/>
                <a:gd name="T55" fmla="*/ 0 h 3203"/>
                <a:gd name="T56" fmla="*/ 1 w 1675"/>
                <a:gd name="T57" fmla="*/ 0 h 3203"/>
                <a:gd name="T58" fmla="*/ 1 w 1675"/>
                <a:gd name="T59" fmla="*/ 0 h 3203"/>
                <a:gd name="T60" fmla="*/ 1 w 1675"/>
                <a:gd name="T61" fmla="*/ 0 h 3203"/>
                <a:gd name="T62" fmla="*/ 1 w 1675"/>
                <a:gd name="T63" fmla="*/ 0 h 3203"/>
                <a:gd name="T64" fmla="*/ 1 w 1675"/>
                <a:gd name="T65" fmla="*/ 0 h 3203"/>
                <a:gd name="T66" fmla="*/ 1 w 1675"/>
                <a:gd name="T67" fmla="*/ 0 h 3203"/>
                <a:gd name="T68" fmla="*/ 1 w 1675"/>
                <a:gd name="T69" fmla="*/ 0 h 3203"/>
                <a:gd name="T70" fmla="*/ 1 w 1675"/>
                <a:gd name="T71" fmla="*/ 0 h 3203"/>
                <a:gd name="T72" fmla="*/ 1 w 1675"/>
                <a:gd name="T73" fmla="*/ 0 h 3203"/>
                <a:gd name="T74" fmla="*/ 1 w 1675"/>
                <a:gd name="T75" fmla="*/ 0 h 3203"/>
                <a:gd name="T76" fmla="*/ 1 w 1675"/>
                <a:gd name="T77" fmla="*/ 0 h 3203"/>
                <a:gd name="T78" fmla="*/ 1 w 1675"/>
                <a:gd name="T79" fmla="*/ 0 h 3203"/>
                <a:gd name="T80" fmla="*/ 1 w 1675"/>
                <a:gd name="T81" fmla="*/ 0 h 3203"/>
                <a:gd name="T82" fmla="*/ 1 w 1675"/>
                <a:gd name="T83" fmla="*/ 0 h 320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675"/>
                <a:gd name="T127" fmla="*/ 0 h 3203"/>
                <a:gd name="T128" fmla="*/ 1675 w 1675"/>
                <a:gd name="T129" fmla="*/ 3203 h 320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675" h="3203">
                  <a:moveTo>
                    <a:pt x="1588" y="3157"/>
                  </a:moveTo>
                  <a:lnTo>
                    <a:pt x="1620" y="3144"/>
                  </a:lnTo>
                  <a:lnTo>
                    <a:pt x="1645" y="3104"/>
                  </a:lnTo>
                  <a:lnTo>
                    <a:pt x="1672" y="2962"/>
                  </a:lnTo>
                  <a:lnTo>
                    <a:pt x="1675" y="2870"/>
                  </a:lnTo>
                  <a:lnTo>
                    <a:pt x="1675" y="2818"/>
                  </a:lnTo>
                  <a:lnTo>
                    <a:pt x="1673" y="2762"/>
                  </a:lnTo>
                  <a:lnTo>
                    <a:pt x="1653" y="2522"/>
                  </a:lnTo>
                  <a:lnTo>
                    <a:pt x="1572" y="2036"/>
                  </a:lnTo>
                  <a:lnTo>
                    <a:pt x="1523" y="1840"/>
                  </a:lnTo>
                  <a:lnTo>
                    <a:pt x="1474" y="1701"/>
                  </a:lnTo>
                  <a:lnTo>
                    <a:pt x="1453" y="1673"/>
                  </a:lnTo>
                  <a:lnTo>
                    <a:pt x="1418" y="1651"/>
                  </a:lnTo>
                  <a:lnTo>
                    <a:pt x="1351" y="1619"/>
                  </a:lnTo>
                  <a:lnTo>
                    <a:pt x="1164" y="1505"/>
                  </a:lnTo>
                  <a:lnTo>
                    <a:pt x="1056" y="1437"/>
                  </a:lnTo>
                  <a:lnTo>
                    <a:pt x="1000" y="1394"/>
                  </a:lnTo>
                  <a:lnTo>
                    <a:pt x="960" y="1342"/>
                  </a:lnTo>
                  <a:lnTo>
                    <a:pt x="941" y="1226"/>
                  </a:lnTo>
                  <a:lnTo>
                    <a:pt x="941" y="1193"/>
                  </a:lnTo>
                  <a:lnTo>
                    <a:pt x="941" y="1158"/>
                  </a:lnTo>
                  <a:lnTo>
                    <a:pt x="951" y="1105"/>
                  </a:lnTo>
                  <a:lnTo>
                    <a:pt x="1024" y="966"/>
                  </a:lnTo>
                  <a:lnTo>
                    <a:pt x="1058" y="836"/>
                  </a:lnTo>
                  <a:lnTo>
                    <a:pt x="1080" y="703"/>
                  </a:lnTo>
                  <a:lnTo>
                    <a:pt x="1077" y="676"/>
                  </a:lnTo>
                  <a:lnTo>
                    <a:pt x="1067" y="656"/>
                  </a:lnTo>
                  <a:lnTo>
                    <a:pt x="1050" y="604"/>
                  </a:lnTo>
                  <a:lnTo>
                    <a:pt x="1050" y="526"/>
                  </a:lnTo>
                  <a:lnTo>
                    <a:pt x="1045" y="429"/>
                  </a:lnTo>
                  <a:lnTo>
                    <a:pt x="1016" y="261"/>
                  </a:lnTo>
                  <a:lnTo>
                    <a:pt x="987" y="205"/>
                  </a:lnTo>
                  <a:lnTo>
                    <a:pt x="940" y="143"/>
                  </a:lnTo>
                  <a:lnTo>
                    <a:pt x="842" y="52"/>
                  </a:lnTo>
                  <a:lnTo>
                    <a:pt x="749" y="17"/>
                  </a:lnTo>
                  <a:lnTo>
                    <a:pt x="650" y="0"/>
                  </a:lnTo>
                  <a:lnTo>
                    <a:pt x="634" y="1"/>
                  </a:lnTo>
                  <a:lnTo>
                    <a:pt x="615" y="10"/>
                  </a:lnTo>
                  <a:lnTo>
                    <a:pt x="573" y="39"/>
                  </a:lnTo>
                  <a:lnTo>
                    <a:pt x="497" y="110"/>
                  </a:lnTo>
                  <a:lnTo>
                    <a:pt x="462" y="195"/>
                  </a:lnTo>
                  <a:lnTo>
                    <a:pt x="429" y="292"/>
                  </a:lnTo>
                  <a:lnTo>
                    <a:pt x="423" y="352"/>
                  </a:lnTo>
                  <a:lnTo>
                    <a:pt x="423" y="393"/>
                  </a:lnTo>
                  <a:lnTo>
                    <a:pt x="423" y="415"/>
                  </a:lnTo>
                  <a:lnTo>
                    <a:pt x="423" y="441"/>
                  </a:lnTo>
                  <a:lnTo>
                    <a:pt x="425" y="532"/>
                  </a:lnTo>
                  <a:lnTo>
                    <a:pt x="425" y="569"/>
                  </a:lnTo>
                  <a:lnTo>
                    <a:pt x="424" y="599"/>
                  </a:lnTo>
                  <a:lnTo>
                    <a:pt x="405" y="644"/>
                  </a:lnTo>
                  <a:lnTo>
                    <a:pt x="386" y="689"/>
                  </a:lnTo>
                  <a:lnTo>
                    <a:pt x="415" y="880"/>
                  </a:lnTo>
                  <a:lnTo>
                    <a:pt x="450" y="963"/>
                  </a:lnTo>
                  <a:lnTo>
                    <a:pt x="486" y="1040"/>
                  </a:lnTo>
                  <a:lnTo>
                    <a:pt x="516" y="1193"/>
                  </a:lnTo>
                  <a:lnTo>
                    <a:pt x="530" y="1232"/>
                  </a:lnTo>
                  <a:lnTo>
                    <a:pt x="575" y="1317"/>
                  </a:lnTo>
                  <a:lnTo>
                    <a:pt x="531" y="1356"/>
                  </a:lnTo>
                  <a:lnTo>
                    <a:pt x="461" y="1397"/>
                  </a:lnTo>
                  <a:lnTo>
                    <a:pt x="431" y="1401"/>
                  </a:lnTo>
                  <a:lnTo>
                    <a:pt x="391" y="1392"/>
                  </a:lnTo>
                  <a:lnTo>
                    <a:pt x="353" y="1381"/>
                  </a:lnTo>
                  <a:lnTo>
                    <a:pt x="321" y="1378"/>
                  </a:lnTo>
                  <a:lnTo>
                    <a:pt x="282" y="1382"/>
                  </a:lnTo>
                  <a:lnTo>
                    <a:pt x="254" y="1382"/>
                  </a:lnTo>
                  <a:lnTo>
                    <a:pt x="239" y="1382"/>
                  </a:lnTo>
                  <a:lnTo>
                    <a:pt x="224" y="1381"/>
                  </a:lnTo>
                  <a:lnTo>
                    <a:pt x="165" y="1379"/>
                  </a:lnTo>
                  <a:lnTo>
                    <a:pt x="142" y="1379"/>
                  </a:lnTo>
                  <a:lnTo>
                    <a:pt x="123" y="1385"/>
                  </a:lnTo>
                  <a:lnTo>
                    <a:pt x="112" y="1417"/>
                  </a:lnTo>
                  <a:lnTo>
                    <a:pt x="107" y="1482"/>
                  </a:lnTo>
                  <a:lnTo>
                    <a:pt x="94" y="1593"/>
                  </a:lnTo>
                  <a:lnTo>
                    <a:pt x="64" y="1686"/>
                  </a:lnTo>
                  <a:lnTo>
                    <a:pt x="46" y="1789"/>
                  </a:lnTo>
                  <a:lnTo>
                    <a:pt x="3" y="2317"/>
                  </a:lnTo>
                  <a:lnTo>
                    <a:pt x="0" y="2815"/>
                  </a:lnTo>
                  <a:lnTo>
                    <a:pt x="3" y="3176"/>
                  </a:lnTo>
                  <a:lnTo>
                    <a:pt x="316" y="3199"/>
                  </a:lnTo>
                  <a:lnTo>
                    <a:pt x="493" y="3203"/>
                  </a:lnTo>
                  <a:lnTo>
                    <a:pt x="587" y="3203"/>
                  </a:lnTo>
                  <a:lnTo>
                    <a:pt x="636" y="3203"/>
                  </a:lnTo>
                  <a:lnTo>
                    <a:pt x="686" y="3203"/>
                  </a:lnTo>
                  <a:lnTo>
                    <a:pt x="1588" y="3157"/>
                  </a:lnTo>
                  <a:close/>
                </a:path>
              </a:pathLst>
            </a:cu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69" name="Freeform 14"/>
            <p:cNvSpPr>
              <a:spLocks/>
            </p:cNvSpPr>
            <p:nvPr/>
          </p:nvSpPr>
          <p:spPr bwMode="auto">
            <a:xfrm>
              <a:off x="1547" y="2214"/>
              <a:ext cx="811" cy="966"/>
            </a:xfrm>
            <a:custGeom>
              <a:avLst/>
              <a:gdLst>
                <a:gd name="T0" fmla="*/ 1 w 1621"/>
                <a:gd name="T1" fmla="*/ 0 h 2897"/>
                <a:gd name="T2" fmla="*/ 1 w 1621"/>
                <a:gd name="T3" fmla="*/ 0 h 2897"/>
                <a:gd name="T4" fmla="*/ 1 w 1621"/>
                <a:gd name="T5" fmla="*/ 0 h 2897"/>
                <a:gd name="T6" fmla="*/ 1 w 1621"/>
                <a:gd name="T7" fmla="*/ 0 h 2897"/>
                <a:gd name="T8" fmla="*/ 1 w 1621"/>
                <a:gd name="T9" fmla="*/ 0 h 2897"/>
                <a:gd name="T10" fmla="*/ 1 w 1621"/>
                <a:gd name="T11" fmla="*/ 0 h 2897"/>
                <a:gd name="T12" fmla="*/ 1 w 1621"/>
                <a:gd name="T13" fmla="*/ 0 h 2897"/>
                <a:gd name="T14" fmla="*/ 1 w 1621"/>
                <a:gd name="T15" fmla="*/ 0 h 2897"/>
                <a:gd name="T16" fmla="*/ 1 w 1621"/>
                <a:gd name="T17" fmla="*/ 0 h 2897"/>
                <a:gd name="T18" fmla="*/ 1 w 1621"/>
                <a:gd name="T19" fmla="*/ 0 h 2897"/>
                <a:gd name="T20" fmla="*/ 1 w 1621"/>
                <a:gd name="T21" fmla="*/ 0 h 2897"/>
                <a:gd name="T22" fmla="*/ 1 w 1621"/>
                <a:gd name="T23" fmla="*/ 0 h 2897"/>
                <a:gd name="T24" fmla="*/ 1 w 1621"/>
                <a:gd name="T25" fmla="*/ 0 h 2897"/>
                <a:gd name="T26" fmla="*/ 1 w 1621"/>
                <a:gd name="T27" fmla="*/ 0 h 2897"/>
                <a:gd name="T28" fmla="*/ 1 w 1621"/>
                <a:gd name="T29" fmla="*/ 0 h 2897"/>
                <a:gd name="T30" fmla="*/ 1 w 1621"/>
                <a:gd name="T31" fmla="*/ 0 h 2897"/>
                <a:gd name="T32" fmla="*/ 1 w 1621"/>
                <a:gd name="T33" fmla="*/ 0 h 2897"/>
                <a:gd name="T34" fmla="*/ 1 w 1621"/>
                <a:gd name="T35" fmla="*/ 0 h 2897"/>
                <a:gd name="T36" fmla="*/ 1 w 1621"/>
                <a:gd name="T37" fmla="*/ 0 h 2897"/>
                <a:gd name="T38" fmla="*/ 1 w 1621"/>
                <a:gd name="T39" fmla="*/ 0 h 2897"/>
                <a:gd name="T40" fmla="*/ 1 w 1621"/>
                <a:gd name="T41" fmla="*/ 0 h 2897"/>
                <a:gd name="T42" fmla="*/ 1 w 1621"/>
                <a:gd name="T43" fmla="*/ 0 h 2897"/>
                <a:gd name="T44" fmla="*/ 1 w 1621"/>
                <a:gd name="T45" fmla="*/ 0 h 2897"/>
                <a:gd name="T46" fmla="*/ 1 w 1621"/>
                <a:gd name="T47" fmla="*/ 0 h 2897"/>
                <a:gd name="T48" fmla="*/ 1 w 1621"/>
                <a:gd name="T49" fmla="*/ 0 h 2897"/>
                <a:gd name="T50" fmla="*/ 1 w 1621"/>
                <a:gd name="T51" fmla="*/ 0 h 2897"/>
                <a:gd name="T52" fmla="*/ 1 w 1621"/>
                <a:gd name="T53" fmla="*/ 0 h 2897"/>
                <a:gd name="T54" fmla="*/ 1 w 1621"/>
                <a:gd name="T55" fmla="*/ 0 h 2897"/>
                <a:gd name="T56" fmla="*/ 1 w 1621"/>
                <a:gd name="T57" fmla="*/ 0 h 2897"/>
                <a:gd name="T58" fmla="*/ 1 w 1621"/>
                <a:gd name="T59" fmla="*/ 0 h 2897"/>
                <a:gd name="T60" fmla="*/ 1 w 1621"/>
                <a:gd name="T61" fmla="*/ 0 h 2897"/>
                <a:gd name="T62" fmla="*/ 0 w 1621"/>
                <a:gd name="T63" fmla="*/ 0 h 2897"/>
                <a:gd name="T64" fmla="*/ 1 w 1621"/>
                <a:gd name="T65" fmla="*/ 0 h 2897"/>
                <a:gd name="T66" fmla="*/ 1 w 1621"/>
                <a:gd name="T67" fmla="*/ 0 h 2897"/>
                <a:gd name="T68" fmla="*/ 1 w 1621"/>
                <a:gd name="T69" fmla="*/ 0 h 2897"/>
                <a:gd name="T70" fmla="*/ 1 w 1621"/>
                <a:gd name="T71" fmla="*/ 0 h 289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621"/>
                <a:gd name="T109" fmla="*/ 0 h 2897"/>
                <a:gd name="T110" fmla="*/ 1621 w 1621"/>
                <a:gd name="T111" fmla="*/ 2897 h 289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621" h="2897">
                  <a:moveTo>
                    <a:pt x="1621" y="2890"/>
                  </a:moveTo>
                  <a:lnTo>
                    <a:pt x="1621" y="2770"/>
                  </a:lnTo>
                  <a:lnTo>
                    <a:pt x="1617" y="2614"/>
                  </a:lnTo>
                  <a:lnTo>
                    <a:pt x="1595" y="2246"/>
                  </a:lnTo>
                  <a:lnTo>
                    <a:pt x="1553" y="1882"/>
                  </a:lnTo>
                  <a:lnTo>
                    <a:pt x="1522" y="1733"/>
                  </a:lnTo>
                  <a:lnTo>
                    <a:pt x="1481" y="1619"/>
                  </a:lnTo>
                  <a:lnTo>
                    <a:pt x="1431" y="1539"/>
                  </a:lnTo>
                  <a:lnTo>
                    <a:pt x="1368" y="1473"/>
                  </a:lnTo>
                  <a:lnTo>
                    <a:pt x="1275" y="1440"/>
                  </a:lnTo>
                  <a:lnTo>
                    <a:pt x="1181" y="1407"/>
                  </a:lnTo>
                  <a:lnTo>
                    <a:pt x="1052" y="1342"/>
                  </a:lnTo>
                  <a:lnTo>
                    <a:pt x="981" y="1300"/>
                  </a:lnTo>
                  <a:lnTo>
                    <a:pt x="937" y="1249"/>
                  </a:lnTo>
                  <a:lnTo>
                    <a:pt x="920" y="1197"/>
                  </a:lnTo>
                  <a:lnTo>
                    <a:pt x="920" y="1171"/>
                  </a:lnTo>
                  <a:lnTo>
                    <a:pt x="929" y="1139"/>
                  </a:lnTo>
                  <a:lnTo>
                    <a:pt x="1021" y="955"/>
                  </a:lnTo>
                  <a:lnTo>
                    <a:pt x="1055" y="851"/>
                  </a:lnTo>
                  <a:lnTo>
                    <a:pt x="1078" y="738"/>
                  </a:lnTo>
                  <a:lnTo>
                    <a:pt x="1078" y="700"/>
                  </a:lnTo>
                  <a:lnTo>
                    <a:pt x="1078" y="676"/>
                  </a:lnTo>
                  <a:lnTo>
                    <a:pt x="1076" y="645"/>
                  </a:lnTo>
                  <a:lnTo>
                    <a:pt x="1067" y="505"/>
                  </a:lnTo>
                  <a:lnTo>
                    <a:pt x="1034" y="279"/>
                  </a:lnTo>
                  <a:lnTo>
                    <a:pt x="939" y="128"/>
                  </a:lnTo>
                  <a:lnTo>
                    <a:pt x="826" y="7"/>
                  </a:lnTo>
                  <a:lnTo>
                    <a:pt x="808" y="3"/>
                  </a:lnTo>
                  <a:lnTo>
                    <a:pt x="787" y="1"/>
                  </a:lnTo>
                  <a:lnTo>
                    <a:pt x="743" y="16"/>
                  </a:lnTo>
                  <a:lnTo>
                    <a:pt x="716" y="37"/>
                  </a:lnTo>
                  <a:lnTo>
                    <a:pt x="723" y="53"/>
                  </a:lnTo>
                  <a:lnTo>
                    <a:pt x="695" y="22"/>
                  </a:lnTo>
                  <a:lnTo>
                    <a:pt x="657" y="3"/>
                  </a:lnTo>
                  <a:lnTo>
                    <a:pt x="638" y="0"/>
                  </a:lnTo>
                  <a:lnTo>
                    <a:pt x="621" y="10"/>
                  </a:lnTo>
                  <a:lnTo>
                    <a:pt x="533" y="108"/>
                  </a:lnTo>
                  <a:lnTo>
                    <a:pt x="451" y="222"/>
                  </a:lnTo>
                  <a:lnTo>
                    <a:pt x="442" y="416"/>
                  </a:lnTo>
                  <a:lnTo>
                    <a:pt x="442" y="540"/>
                  </a:lnTo>
                  <a:lnTo>
                    <a:pt x="439" y="621"/>
                  </a:lnTo>
                  <a:lnTo>
                    <a:pt x="423" y="661"/>
                  </a:lnTo>
                  <a:lnTo>
                    <a:pt x="408" y="703"/>
                  </a:lnTo>
                  <a:lnTo>
                    <a:pt x="408" y="731"/>
                  </a:lnTo>
                  <a:lnTo>
                    <a:pt x="405" y="752"/>
                  </a:lnTo>
                  <a:lnTo>
                    <a:pt x="405" y="773"/>
                  </a:lnTo>
                  <a:lnTo>
                    <a:pt x="406" y="804"/>
                  </a:lnTo>
                  <a:lnTo>
                    <a:pt x="442" y="875"/>
                  </a:lnTo>
                  <a:lnTo>
                    <a:pt x="480" y="947"/>
                  </a:lnTo>
                  <a:lnTo>
                    <a:pt x="528" y="1072"/>
                  </a:lnTo>
                  <a:lnTo>
                    <a:pt x="545" y="1135"/>
                  </a:lnTo>
                  <a:lnTo>
                    <a:pt x="542" y="1164"/>
                  </a:lnTo>
                  <a:lnTo>
                    <a:pt x="544" y="1190"/>
                  </a:lnTo>
                  <a:lnTo>
                    <a:pt x="545" y="1228"/>
                  </a:lnTo>
                  <a:lnTo>
                    <a:pt x="539" y="1265"/>
                  </a:lnTo>
                  <a:lnTo>
                    <a:pt x="521" y="1293"/>
                  </a:lnTo>
                  <a:lnTo>
                    <a:pt x="414" y="1373"/>
                  </a:lnTo>
                  <a:lnTo>
                    <a:pt x="315" y="1379"/>
                  </a:lnTo>
                  <a:lnTo>
                    <a:pt x="198" y="1401"/>
                  </a:lnTo>
                  <a:lnTo>
                    <a:pt x="74" y="1493"/>
                  </a:lnTo>
                  <a:lnTo>
                    <a:pt x="41" y="1626"/>
                  </a:lnTo>
                  <a:lnTo>
                    <a:pt x="20" y="1771"/>
                  </a:lnTo>
                  <a:lnTo>
                    <a:pt x="8" y="2012"/>
                  </a:lnTo>
                  <a:lnTo>
                    <a:pt x="0" y="2260"/>
                  </a:lnTo>
                  <a:lnTo>
                    <a:pt x="10" y="2569"/>
                  </a:lnTo>
                  <a:lnTo>
                    <a:pt x="18" y="2735"/>
                  </a:lnTo>
                  <a:lnTo>
                    <a:pt x="19" y="2812"/>
                  </a:lnTo>
                  <a:lnTo>
                    <a:pt x="19" y="2847"/>
                  </a:lnTo>
                  <a:lnTo>
                    <a:pt x="20" y="2883"/>
                  </a:lnTo>
                  <a:lnTo>
                    <a:pt x="819" y="2897"/>
                  </a:lnTo>
                  <a:lnTo>
                    <a:pt x="1370" y="2897"/>
                  </a:lnTo>
                  <a:lnTo>
                    <a:pt x="1621" y="2890"/>
                  </a:lnTo>
                  <a:close/>
                </a:path>
              </a:pathLst>
            </a:cu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70" name="Freeform 15"/>
            <p:cNvSpPr>
              <a:spLocks/>
            </p:cNvSpPr>
            <p:nvPr/>
          </p:nvSpPr>
          <p:spPr bwMode="auto">
            <a:xfrm>
              <a:off x="2014" y="2446"/>
              <a:ext cx="784" cy="733"/>
            </a:xfrm>
            <a:custGeom>
              <a:avLst/>
              <a:gdLst>
                <a:gd name="T0" fmla="*/ 0 w 1568"/>
                <a:gd name="T1" fmla="*/ 0 h 2197"/>
                <a:gd name="T2" fmla="*/ 1 w 1568"/>
                <a:gd name="T3" fmla="*/ 0 h 2197"/>
                <a:gd name="T4" fmla="*/ 1 w 1568"/>
                <a:gd name="T5" fmla="*/ 0 h 2197"/>
                <a:gd name="T6" fmla="*/ 1 w 1568"/>
                <a:gd name="T7" fmla="*/ 0 h 2197"/>
                <a:gd name="T8" fmla="*/ 1 w 1568"/>
                <a:gd name="T9" fmla="*/ 0 h 2197"/>
                <a:gd name="T10" fmla="*/ 1 w 1568"/>
                <a:gd name="T11" fmla="*/ 0 h 2197"/>
                <a:gd name="T12" fmla="*/ 1 w 1568"/>
                <a:gd name="T13" fmla="*/ 0 h 2197"/>
                <a:gd name="T14" fmla="*/ 1 w 1568"/>
                <a:gd name="T15" fmla="*/ 0 h 2197"/>
                <a:gd name="T16" fmla="*/ 1 w 1568"/>
                <a:gd name="T17" fmla="*/ 0 h 2197"/>
                <a:gd name="T18" fmla="*/ 1 w 1568"/>
                <a:gd name="T19" fmla="*/ 0 h 2197"/>
                <a:gd name="T20" fmla="*/ 1 w 1568"/>
                <a:gd name="T21" fmla="*/ 0 h 2197"/>
                <a:gd name="T22" fmla="*/ 1 w 1568"/>
                <a:gd name="T23" fmla="*/ 0 h 2197"/>
                <a:gd name="T24" fmla="*/ 1 w 1568"/>
                <a:gd name="T25" fmla="*/ 0 h 2197"/>
                <a:gd name="T26" fmla="*/ 1 w 1568"/>
                <a:gd name="T27" fmla="*/ 0 h 2197"/>
                <a:gd name="T28" fmla="*/ 1 w 1568"/>
                <a:gd name="T29" fmla="*/ 0 h 2197"/>
                <a:gd name="T30" fmla="*/ 1 w 1568"/>
                <a:gd name="T31" fmla="*/ 0 h 2197"/>
                <a:gd name="T32" fmla="*/ 1 w 1568"/>
                <a:gd name="T33" fmla="*/ 0 h 2197"/>
                <a:gd name="T34" fmla="*/ 1 w 1568"/>
                <a:gd name="T35" fmla="*/ 0 h 2197"/>
                <a:gd name="T36" fmla="*/ 1 w 1568"/>
                <a:gd name="T37" fmla="*/ 0 h 2197"/>
                <a:gd name="T38" fmla="*/ 1 w 1568"/>
                <a:gd name="T39" fmla="*/ 0 h 2197"/>
                <a:gd name="T40" fmla="*/ 1 w 1568"/>
                <a:gd name="T41" fmla="*/ 0 h 2197"/>
                <a:gd name="T42" fmla="*/ 1 w 1568"/>
                <a:gd name="T43" fmla="*/ 0 h 2197"/>
                <a:gd name="T44" fmla="*/ 1 w 1568"/>
                <a:gd name="T45" fmla="*/ 0 h 2197"/>
                <a:gd name="T46" fmla="*/ 1 w 1568"/>
                <a:gd name="T47" fmla="*/ 0 h 2197"/>
                <a:gd name="T48" fmla="*/ 1 w 1568"/>
                <a:gd name="T49" fmla="*/ 0 h 2197"/>
                <a:gd name="T50" fmla="*/ 1 w 1568"/>
                <a:gd name="T51" fmla="*/ 0 h 2197"/>
                <a:gd name="T52" fmla="*/ 1 w 1568"/>
                <a:gd name="T53" fmla="*/ 0 h 2197"/>
                <a:gd name="T54" fmla="*/ 1 w 1568"/>
                <a:gd name="T55" fmla="*/ 0 h 2197"/>
                <a:gd name="T56" fmla="*/ 1 w 1568"/>
                <a:gd name="T57" fmla="*/ 0 h 2197"/>
                <a:gd name="T58" fmla="*/ 1 w 1568"/>
                <a:gd name="T59" fmla="*/ 0 h 2197"/>
                <a:gd name="T60" fmla="*/ 1 w 1568"/>
                <a:gd name="T61" fmla="*/ 0 h 2197"/>
                <a:gd name="T62" fmla="*/ 1 w 1568"/>
                <a:gd name="T63" fmla="*/ 0 h 2197"/>
                <a:gd name="T64" fmla="*/ 1 w 1568"/>
                <a:gd name="T65" fmla="*/ 0 h 2197"/>
                <a:gd name="T66" fmla="*/ 0 w 1568"/>
                <a:gd name="T67" fmla="*/ 0 h 219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568"/>
                <a:gd name="T103" fmla="*/ 0 h 2197"/>
                <a:gd name="T104" fmla="*/ 1568 w 1568"/>
                <a:gd name="T105" fmla="*/ 2197 h 219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568" h="2197">
                  <a:moveTo>
                    <a:pt x="0" y="2197"/>
                  </a:moveTo>
                  <a:lnTo>
                    <a:pt x="28" y="2024"/>
                  </a:lnTo>
                  <a:lnTo>
                    <a:pt x="42" y="1747"/>
                  </a:lnTo>
                  <a:lnTo>
                    <a:pt x="82" y="1641"/>
                  </a:lnTo>
                  <a:lnTo>
                    <a:pt x="168" y="1569"/>
                  </a:lnTo>
                  <a:lnTo>
                    <a:pt x="277" y="1487"/>
                  </a:lnTo>
                  <a:lnTo>
                    <a:pt x="402" y="1414"/>
                  </a:lnTo>
                  <a:lnTo>
                    <a:pt x="448" y="1306"/>
                  </a:lnTo>
                  <a:lnTo>
                    <a:pt x="454" y="1248"/>
                  </a:lnTo>
                  <a:lnTo>
                    <a:pt x="378" y="1201"/>
                  </a:lnTo>
                  <a:lnTo>
                    <a:pt x="285" y="1092"/>
                  </a:lnTo>
                  <a:lnTo>
                    <a:pt x="285" y="880"/>
                  </a:lnTo>
                  <a:lnTo>
                    <a:pt x="324" y="510"/>
                  </a:lnTo>
                  <a:lnTo>
                    <a:pt x="356" y="240"/>
                  </a:lnTo>
                  <a:lnTo>
                    <a:pt x="472" y="57"/>
                  </a:lnTo>
                  <a:lnTo>
                    <a:pt x="549" y="0"/>
                  </a:lnTo>
                  <a:lnTo>
                    <a:pt x="619" y="11"/>
                  </a:lnTo>
                  <a:lnTo>
                    <a:pt x="688" y="24"/>
                  </a:lnTo>
                  <a:lnTo>
                    <a:pt x="721" y="0"/>
                  </a:lnTo>
                  <a:lnTo>
                    <a:pt x="870" y="115"/>
                  </a:lnTo>
                  <a:lnTo>
                    <a:pt x="985" y="450"/>
                  </a:lnTo>
                  <a:lnTo>
                    <a:pt x="1063" y="747"/>
                  </a:lnTo>
                  <a:lnTo>
                    <a:pt x="1063" y="1010"/>
                  </a:lnTo>
                  <a:lnTo>
                    <a:pt x="985" y="1191"/>
                  </a:lnTo>
                  <a:lnTo>
                    <a:pt x="900" y="1261"/>
                  </a:lnTo>
                  <a:lnTo>
                    <a:pt x="932" y="1329"/>
                  </a:lnTo>
                  <a:lnTo>
                    <a:pt x="1081" y="1462"/>
                  </a:lnTo>
                  <a:lnTo>
                    <a:pt x="1266" y="1487"/>
                  </a:lnTo>
                  <a:lnTo>
                    <a:pt x="1367" y="1560"/>
                  </a:lnTo>
                  <a:lnTo>
                    <a:pt x="1445" y="1638"/>
                  </a:lnTo>
                  <a:lnTo>
                    <a:pt x="1484" y="1794"/>
                  </a:lnTo>
                  <a:lnTo>
                    <a:pt x="1531" y="1959"/>
                  </a:lnTo>
                  <a:lnTo>
                    <a:pt x="1568" y="2194"/>
                  </a:lnTo>
                  <a:lnTo>
                    <a:pt x="0" y="2197"/>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71" name="Freeform 16"/>
            <p:cNvSpPr>
              <a:spLocks/>
            </p:cNvSpPr>
            <p:nvPr/>
          </p:nvSpPr>
          <p:spPr bwMode="auto">
            <a:xfrm>
              <a:off x="2793" y="2383"/>
              <a:ext cx="827" cy="794"/>
            </a:xfrm>
            <a:custGeom>
              <a:avLst/>
              <a:gdLst>
                <a:gd name="T0" fmla="*/ 0 w 1653"/>
                <a:gd name="T1" fmla="*/ 0 h 2380"/>
                <a:gd name="T2" fmla="*/ 1 w 1653"/>
                <a:gd name="T3" fmla="*/ 0 h 2380"/>
                <a:gd name="T4" fmla="*/ 1 w 1653"/>
                <a:gd name="T5" fmla="*/ 0 h 2380"/>
                <a:gd name="T6" fmla="*/ 1 w 1653"/>
                <a:gd name="T7" fmla="*/ 0 h 2380"/>
                <a:gd name="T8" fmla="*/ 1 w 1653"/>
                <a:gd name="T9" fmla="*/ 0 h 2380"/>
                <a:gd name="T10" fmla="*/ 1 w 1653"/>
                <a:gd name="T11" fmla="*/ 0 h 2380"/>
                <a:gd name="T12" fmla="*/ 1 w 1653"/>
                <a:gd name="T13" fmla="*/ 0 h 2380"/>
                <a:gd name="T14" fmla="*/ 1 w 1653"/>
                <a:gd name="T15" fmla="*/ 0 h 2380"/>
                <a:gd name="T16" fmla="*/ 1 w 1653"/>
                <a:gd name="T17" fmla="*/ 0 h 2380"/>
                <a:gd name="T18" fmla="*/ 1 w 1653"/>
                <a:gd name="T19" fmla="*/ 0 h 2380"/>
                <a:gd name="T20" fmla="*/ 1 w 1653"/>
                <a:gd name="T21" fmla="*/ 0 h 2380"/>
                <a:gd name="T22" fmla="*/ 1 w 1653"/>
                <a:gd name="T23" fmla="*/ 0 h 2380"/>
                <a:gd name="T24" fmla="*/ 1 w 1653"/>
                <a:gd name="T25" fmla="*/ 0 h 2380"/>
                <a:gd name="T26" fmla="*/ 1 w 1653"/>
                <a:gd name="T27" fmla="*/ 0 h 2380"/>
                <a:gd name="T28" fmla="*/ 1 w 1653"/>
                <a:gd name="T29" fmla="*/ 0 h 2380"/>
                <a:gd name="T30" fmla="*/ 1 w 1653"/>
                <a:gd name="T31" fmla="*/ 0 h 2380"/>
                <a:gd name="T32" fmla="*/ 1 w 1653"/>
                <a:gd name="T33" fmla="*/ 0 h 2380"/>
                <a:gd name="T34" fmla="*/ 1 w 1653"/>
                <a:gd name="T35" fmla="*/ 0 h 2380"/>
                <a:gd name="T36" fmla="*/ 1 w 1653"/>
                <a:gd name="T37" fmla="*/ 0 h 2380"/>
                <a:gd name="T38" fmla="*/ 1 w 1653"/>
                <a:gd name="T39" fmla="*/ 0 h 2380"/>
                <a:gd name="T40" fmla="*/ 1 w 1653"/>
                <a:gd name="T41" fmla="*/ 0 h 2380"/>
                <a:gd name="T42" fmla="*/ 1 w 1653"/>
                <a:gd name="T43" fmla="*/ 0 h 2380"/>
                <a:gd name="T44" fmla="*/ 1 w 1653"/>
                <a:gd name="T45" fmla="*/ 0 h 2380"/>
                <a:gd name="T46" fmla="*/ 1 w 1653"/>
                <a:gd name="T47" fmla="*/ 0 h 2380"/>
                <a:gd name="T48" fmla="*/ 1 w 1653"/>
                <a:gd name="T49" fmla="*/ 0 h 2380"/>
                <a:gd name="T50" fmla="*/ 1 w 1653"/>
                <a:gd name="T51" fmla="*/ 0 h 2380"/>
                <a:gd name="T52" fmla="*/ 1 w 1653"/>
                <a:gd name="T53" fmla="*/ 0 h 2380"/>
                <a:gd name="T54" fmla="*/ 1 w 1653"/>
                <a:gd name="T55" fmla="*/ 0 h 2380"/>
                <a:gd name="T56" fmla="*/ 1 w 1653"/>
                <a:gd name="T57" fmla="*/ 0 h 2380"/>
                <a:gd name="T58" fmla="*/ 1 w 1653"/>
                <a:gd name="T59" fmla="*/ 0 h 2380"/>
                <a:gd name="T60" fmla="*/ 1 w 1653"/>
                <a:gd name="T61" fmla="*/ 0 h 2380"/>
                <a:gd name="T62" fmla="*/ 1 w 1653"/>
                <a:gd name="T63" fmla="*/ 0 h 2380"/>
                <a:gd name="T64" fmla="*/ 1 w 1653"/>
                <a:gd name="T65" fmla="*/ 0 h 2380"/>
                <a:gd name="T66" fmla="*/ 1 w 1653"/>
                <a:gd name="T67" fmla="*/ 0 h 2380"/>
                <a:gd name="T68" fmla="*/ 1 w 1653"/>
                <a:gd name="T69" fmla="*/ 0 h 2380"/>
                <a:gd name="T70" fmla="*/ 1 w 1653"/>
                <a:gd name="T71" fmla="*/ 0 h 2380"/>
                <a:gd name="T72" fmla="*/ 1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7" y="1427"/>
                  </a:lnTo>
                  <a:lnTo>
                    <a:pt x="548" y="1365"/>
                  </a:lnTo>
                  <a:lnTo>
                    <a:pt x="572"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1" y="345"/>
                  </a:lnTo>
                  <a:lnTo>
                    <a:pt x="1046" y="496"/>
                  </a:lnTo>
                  <a:lnTo>
                    <a:pt x="1047" y="631"/>
                  </a:lnTo>
                  <a:lnTo>
                    <a:pt x="1093" y="653"/>
                  </a:lnTo>
                  <a:lnTo>
                    <a:pt x="1078" y="865"/>
                  </a:lnTo>
                  <a:lnTo>
                    <a:pt x="1012" y="903"/>
                  </a:lnTo>
                  <a:lnTo>
                    <a:pt x="993" y="1030"/>
                  </a:lnTo>
                  <a:lnTo>
                    <a:pt x="968" y="1179"/>
                  </a:lnTo>
                  <a:lnTo>
                    <a:pt x="983" y="1296"/>
                  </a:lnTo>
                  <a:lnTo>
                    <a:pt x="1070" y="1368"/>
                  </a:lnTo>
                  <a:lnTo>
                    <a:pt x="1186" y="1413"/>
                  </a:lnTo>
                  <a:lnTo>
                    <a:pt x="1350" y="1447"/>
                  </a:lnTo>
                  <a:lnTo>
                    <a:pt x="1468" y="1462"/>
                  </a:lnTo>
                  <a:lnTo>
                    <a:pt x="1530" y="1579"/>
                  </a:lnTo>
                  <a:lnTo>
                    <a:pt x="1577" y="1687"/>
                  </a:lnTo>
                  <a:lnTo>
                    <a:pt x="1653" y="2353"/>
                  </a:lnTo>
                  <a:lnTo>
                    <a:pt x="0" y="2380"/>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72" name="Rectangle 17"/>
            <p:cNvSpPr>
              <a:spLocks noChangeArrowheads="1"/>
            </p:cNvSpPr>
            <p:nvPr/>
          </p:nvSpPr>
          <p:spPr bwMode="auto">
            <a:xfrm>
              <a:off x="3272" y="1322"/>
              <a:ext cx="110" cy="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GB">
                  <a:solidFill>
                    <a:srgbClr val="6E6E6E"/>
                  </a:solidFill>
                  <a:latin typeface="Lucida Sans Unicode" charset="0"/>
                </a:rPr>
                <a:t>z</a:t>
              </a:r>
              <a:endParaRPr lang="en-GB">
                <a:latin typeface="Lucida Sans Unicode" charset="0"/>
              </a:endParaRPr>
            </a:p>
          </p:txBody>
        </p:sp>
        <p:sp>
          <p:nvSpPr>
            <p:cNvPr id="19473" name="Rectangle 18"/>
            <p:cNvSpPr>
              <a:spLocks noChangeArrowheads="1"/>
            </p:cNvSpPr>
            <p:nvPr/>
          </p:nvSpPr>
          <p:spPr bwMode="auto">
            <a:xfrm>
              <a:off x="3166" y="1365"/>
              <a:ext cx="96"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2100">
                  <a:solidFill>
                    <a:srgbClr val="6E6E6E"/>
                  </a:solidFill>
                  <a:latin typeface="Lucida Sans Unicode" charset="0"/>
                </a:rPr>
                <a:t>z</a:t>
              </a:r>
              <a:endParaRPr lang="en-US">
                <a:latin typeface="Lucida Sans Unicode" charset="0"/>
              </a:endParaRPr>
            </a:p>
          </p:txBody>
        </p:sp>
        <p:sp>
          <p:nvSpPr>
            <p:cNvPr id="19474" name="Rectangle 19"/>
            <p:cNvSpPr>
              <a:spLocks noChangeArrowheads="1"/>
            </p:cNvSpPr>
            <p:nvPr/>
          </p:nvSpPr>
          <p:spPr bwMode="auto">
            <a:xfrm>
              <a:off x="3079" y="1409"/>
              <a:ext cx="110" cy="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a:solidFill>
                    <a:srgbClr val="6E6E6E"/>
                  </a:solidFill>
                  <a:latin typeface="Lucida Sans Unicode" charset="0"/>
                </a:rPr>
                <a:t>z</a:t>
              </a:r>
              <a:endParaRPr lang="en-US">
                <a:latin typeface="Lucida Sans Unicode" charset="0"/>
              </a:endParaRPr>
            </a:p>
          </p:txBody>
        </p:sp>
        <p:sp>
          <p:nvSpPr>
            <p:cNvPr id="19475" name="Rectangle 20"/>
            <p:cNvSpPr>
              <a:spLocks noChangeArrowheads="1"/>
            </p:cNvSpPr>
            <p:nvPr/>
          </p:nvSpPr>
          <p:spPr bwMode="auto">
            <a:xfrm>
              <a:off x="3017" y="1498"/>
              <a:ext cx="69" cy="1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500">
                  <a:solidFill>
                    <a:srgbClr val="6E6E6E"/>
                  </a:solidFill>
                  <a:latin typeface="Lucida Sans Unicode" charset="0"/>
                </a:rPr>
                <a:t>z</a:t>
              </a:r>
              <a:endParaRPr lang="en-US">
                <a:latin typeface="Lucida Sans Unicode" charset="0"/>
              </a:endParaRPr>
            </a:p>
          </p:txBody>
        </p:sp>
        <p:sp>
          <p:nvSpPr>
            <p:cNvPr id="19476" name="Rectangle 21"/>
            <p:cNvSpPr>
              <a:spLocks noChangeArrowheads="1"/>
            </p:cNvSpPr>
            <p:nvPr/>
          </p:nvSpPr>
          <p:spPr bwMode="auto">
            <a:xfrm>
              <a:off x="2961" y="1587"/>
              <a:ext cx="60" cy="1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300">
                  <a:solidFill>
                    <a:srgbClr val="6E6E6E"/>
                  </a:solidFill>
                  <a:latin typeface="Lucida Sans Unicode" charset="0"/>
                </a:rPr>
                <a:t>z</a:t>
              </a:r>
              <a:endParaRPr lang="en-US">
                <a:latin typeface="Lucida Sans Unicode" charset="0"/>
              </a:endParaRPr>
            </a:p>
          </p:txBody>
        </p:sp>
        <p:sp>
          <p:nvSpPr>
            <p:cNvPr id="19477" name="Rectangle 22"/>
            <p:cNvSpPr>
              <a:spLocks noChangeArrowheads="1"/>
            </p:cNvSpPr>
            <p:nvPr/>
          </p:nvSpPr>
          <p:spPr bwMode="auto">
            <a:xfrm>
              <a:off x="2920" y="1680"/>
              <a:ext cx="50" cy="1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1100">
                  <a:solidFill>
                    <a:srgbClr val="6E6E6E"/>
                  </a:solidFill>
                  <a:latin typeface="Lucida Sans Unicode" charset="0"/>
                </a:rPr>
                <a:t>z</a:t>
              </a:r>
              <a:endParaRPr lang="en-US">
                <a:latin typeface="Lucida Sans Unicode" charset="0"/>
              </a:endParaRPr>
            </a:p>
          </p:txBody>
        </p:sp>
        <p:sp>
          <p:nvSpPr>
            <p:cNvPr id="19478" name="Rectangle 23"/>
            <p:cNvSpPr>
              <a:spLocks noChangeArrowheads="1"/>
            </p:cNvSpPr>
            <p:nvPr/>
          </p:nvSpPr>
          <p:spPr bwMode="auto">
            <a:xfrm>
              <a:off x="2895" y="1749"/>
              <a:ext cx="41" cy="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r>
                <a:rPr lang="en-US" sz="900">
                  <a:solidFill>
                    <a:srgbClr val="6E6E6E"/>
                  </a:solidFill>
                  <a:latin typeface="Lucida Sans Unicode" charset="0"/>
                </a:rPr>
                <a:t>z</a:t>
              </a:r>
              <a:endParaRPr lang="en-US">
                <a:latin typeface="Lucida Sans Unicode" charset="0"/>
              </a:endParaRPr>
            </a:p>
          </p:txBody>
        </p:sp>
        <p:sp>
          <p:nvSpPr>
            <p:cNvPr id="19479" name="Freeform 24"/>
            <p:cNvSpPr>
              <a:spLocks/>
            </p:cNvSpPr>
            <p:nvPr/>
          </p:nvSpPr>
          <p:spPr bwMode="auto">
            <a:xfrm>
              <a:off x="950" y="1735"/>
              <a:ext cx="777" cy="965"/>
            </a:xfrm>
            <a:custGeom>
              <a:avLst/>
              <a:gdLst>
                <a:gd name="T0" fmla="*/ 1 w 1554"/>
                <a:gd name="T1" fmla="*/ 0 h 2895"/>
                <a:gd name="T2" fmla="*/ 1 w 1554"/>
                <a:gd name="T3" fmla="*/ 0 h 2895"/>
                <a:gd name="T4" fmla="*/ 1 w 1554"/>
                <a:gd name="T5" fmla="*/ 0 h 2895"/>
                <a:gd name="T6" fmla="*/ 1 w 1554"/>
                <a:gd name="T7" fmla="*/ 0 h 2895"/>
                <a:gd name="T8" fmla="*/ 1 w 1554"/>
                <a:gd name="T9" fmla="*/ 0 h 2895"/>
                <a:gd name="T10" fmla="*/ 1 w 1554"/>
                <a:gd name="T11" fmla="*/ 0 h 2895"/>
                <a:gd name="T12" fmla="*/ 1 w 1554"/>
                <a:gd name="T13" fmla="*/ 0 h 2895"/>
                <a:gd name="T14" fmla="*/ 1 w 1554"/>
                <a:gd name="T15" fmla="*/ 0 h 2895"/>
                <a:gd name="T16" fmla="*/ 1 w 1554"/>
                <a:gd name="T17" fmla="*/ 0 h 2895"/>
                <a:gd name="T18" fmla="*/ 1 w 1554"/>
                <a:gd name="T19" fmla="*/ 0 h 2895"/>
                <a:gd name="T20" fmla="*/ 1 w 1554"/>
                <a:gd name="T21" fmla="*/ 0 h 2895"/>
                <a:gd name="T22" fmla="*/ 1 w 1554"/>
                <a:gd name="T23" fmla="*/ 0 h 2895"/>
                <a:gd name="T24" fmla="*/ 1 w 1554"/>
                <a:gd name="T25" fmla="*/ 0 h 2895"/>
                <a:gd name="T26" fmla="*/ 1 w 1554"/>
                <a:gd name="T27" fmla="*/ 0 h 2895"/>
                <a:gd name="T28" fmla="*/ 1 w 1554"/>
                <a:gd name="T29" fmla="*/ 0 h 2895"/>
                <a:gd name="T30" fmla="*/ 1 w 1554"/>
                <a:gd name="T31" fmla="*/ 0 h 2895"/>
                <a:gd name="T32" fmla="*/ 1 w 1554"/>
                <a:gd name="T33" fmla="*/ 0 h 2895"/>
                <a:gd name="T34" fmla="*/ 1 w 1554"/>
                <a:gd name="T35" fmla="*/ 0 h 2895"/>
                <a:gd name="T36" fmla="*/ 1 w 1554"/>
                <a:gd name="T37" fmla="*/ 0 h 2895"/>
                <a:gd name="T38" fmla="*/ 1 w 1554"/>
                <a:gd name="T39" fmla="*/ 0 h 2895"/>
                <a:gd name="T40" fmla="*/ 1 w 1554"/>
                <a:gd name="T41" fmla="*/ 0 h 2895"/>
                <a:gd name="T42" fmla="*/ 1 w 1554"/>
                <a:gd name="T43" fmla="*/ 0 h 2895"/>
                <a:gd name="T44" fmla="*/ 1 w 1554"/>
                <a:gd name="T45" fmla="*/ 0 h 2895"/>
                <a:gd name="T46" fmla="*/ 1 w 1554"/>
                <a:gd name="T47" fmla="*/ 0 h 2895"/>
                <a:gd name="T48" fmla="*/ 1 w 1554"/>
                <a:gd name="T49" fmla="*/ 0 h 2895"/>
                <a:gd name="T50" fmla="*/ 1 w 1554"/>
                <a:gd name="T51" fmla="*/ 0 h 2895"/>
                <a:gd name="T52" fmla="*/ 1 w 1554"/>
                <a:gd name="T53" fmla="*/ 0 h 2895"/>
                <a:gd name="T54" fmla="*/ 1 w 1554"/>
                <a:gd name="T55" fmla="*/ 0 h 2895"/>
                <a:gd name="T56" fmla="*/ 1 w 1554"/>
                <a:gd name="T57" fmla="*/ 0 h 2895"/>
                <a:gd name="T58" fmla="*/ 1 w 1554"/>
                <a:gd name="T59" fmla="*/ 0 h 2895"/>
                <a:gd name="T60" fmla="*/ 1 w 1554"/>
                <a:gd name="T61" fmla="*/ 0 h 2895"/>
                <a:gd name="T62" fmla="*/ 1 w 1554"/>
                <a:gd name="T63" fmla="*/ 0 h 2895"/>
                <a:gd name="T64" fmla="*/ 1 w 1554"/>
                <a:gd name="T65" fmla="*/ 0 h 2895"/>
                <a:gd name="T66" fmla="*/ 0 w 1554"/>
                <a:gd name="T67" fmla="*/ 0 h 2895"/>
                <a:gd name="T68" fmla="*/ 1 w 1554"/>
                <a:gd name="T69" fmla="*/ 0 h 2895"/>
                <a:gd name="T70" fmla="*/ 1 w 1554"/>
                <a:gd name="T71" fmla="*/ 0 h 289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54"/>
                <a:gd name="T109" fmla="*/ 0 h 2895"/>
                <a:gd name="T110" fmla="*/ 1554 w 1554"/>
                <a:gd name="T111" fmla="*/ 2895 h 289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54" h="2895">
                  <a:moveTo>
                    <a:pt x="1487" y="2887"/>
                  </a:moveTo>
                  <a:lnTo>
                    <a:pt x="1516" y="2876"/>
                  </a:lnTo>
                  <a:lnTo>
                    <a:pt x="1536" y="2838"/>
                  </a:lnTo>
                  <a:lnTo>
                    <a:pt x="1554" y="2707"/>
                  </a:lnTo>
                  <a:lnTo>
                    <a:pt x="1554" y="2665"/>
                  </a:lnTo>
                  <a:lnTo>
                    <a:pt x="1553" y="2619"/>
                  </a:lnTo>
                  <a:lnTo>
                    <a:pt x="1547" y="2519"/>
                  </a:lnTo>
                  <a:lnTo>
                    <a:pt x="1518" y="2295"/>
                  </a:lnTo>
                  <a:lnTo>
                    <a:pt x="1425" y="1842"/>
                  </a:lnTo>
                  <a:lnTo>
                    <a:pt x="1323" y="1530"/>
                  </a:lnTo>
                  <a:lnTo>
                    <a:pt x="1284" y="1492"/>
                  </a:lnTo>
                  <a:lnTo>
                    <a:pt x="1237" y="1468"/>
                  </a:lnTo>
                  <a:lnTo>
                    <a:pt x="1029" y="1374"/>
                  </a:lnTo>
                  <a:lnTo>
                    <a:pt x="977" y="1323"/>
                  </a:lnTo>
                  <a:lnTo>
                    <a:pt x="940" y="1245"/>
                  </a:lnTo>
                  <a:lnTo>
                    <a:pt x="924" y="1193"/>
                  </a:lnTo>
                  <a:lnTo>
                    <a:pt x="925" y="1170"/>
                  </a:lnTo>
                  <a:lnTo>
                    <a:pt x="934" y="1137"/>
                  </a:lnTo>
                  <a:lnTo>
                    <a:pt x="1021" y="953"/>
                  </a:lnTo>
                  <a:lnTo>
                    <a:pt x="1055" y="848"/>
                  </a:lnTo>
                  <a:lnTo>
                    <a:pt x="1072" y="786"/>
                  </a:lnTo>
                  <a:lnTo>
                    <a:pt x="1078" y="740"/>
                  </a:lnTo>
                  <a:lnTo>
                    <a:pt x="1078" y="702"/>
                  </a:lnTo>
                  <a:lnTo>
                    <a:pt x="1078" y="678"/>
                  </a:lnTo>
                  <a:lnTo>
                    <a:pt x="1077" y="647"/>
                  </a:lnTo>
                  <a:lnTo>
                    <a:pt x="1068" y="507"/>
                  </a:lnTo>
                  <a:lnTo>
                    <a:pt x="1036" y="280"/>
                  </a:lnTo>
                  <a:lnTo>
                    <a:pt x="942" y="129"/>
                  </a:lnTo>
                  <a:lnTo>
                    <a:pt x="831" y="5"/>
                  </a:lnTo>
                  <a:lnTo>
                    <a:pt x="814" y="0"/>
                  </a:lnTo>
                  <a:lnTo>
                    <a:pt x="793" y="0"/>
                  </a:lnTo>
                  <a:lnTo>
                    <a:pt x="750" y="16"/>
                  </a:lnTo>
                  <a:lnTo>
                    <a:pt x="723" y="39"/>
                  </a:lnTo>
                  <a:lnTo>
                    <a:pt x="720" y="48"/>
                  </a:lnTo>
                  <a:lnTo>
                    <a:pt x="729" y="58"/>
                  </a:lnTo>
                  <a:lnTo>
                    <a:pt x="701" y="23"/>
                  </a:lnTo>
                  <a:lnTo>
                    <a:pt x="665" y="6"/>
                  </a:lnTo>
                  <a:lnTo>
                    <a:pt x="647" y="3"/>
                  </a:lnTo>
                  <a:lnTo>
                    <a:pt x="630" y="13"/>
                  </a:lnTo>
                  <a:lnTo>
                    <a:pt x="543" y="110"/>
                  </a:lnTo>
                  <a:lnTo>
                    <a:pt x="463" y="224"/>
                  </a:lnTo>
                  <a:lnTo>
                    <a:pt x="452" y="418"/>
                  </a:lnTo>
                  <a:lnTo>
                    <a:pt x="452" y="540"/>
                  </a:lnTo>
                  <a:lnTo>
                    <a:pt x="448" y="621"/>
                  </a:lnTo>
                  <a:lnTo>
                    <a:pt x="433" y="660"/>
                  </a:lnTo>
                  <a:lnTo>
                    <a:pt x="419" y="704"/>
                  </a:lnTo>
                  <a:lnTo>
                    <a:pt x="419" y="728"/>
                  </a:lnTo>
                  <a:lnTo>
                    <a:pt x="417" y="750"/>
                  </a:lnTo>
                  <a:lnTo>
                    <a:pt x="417" y="773"/>
                  </a:lnTo>
                  <a:lnTo>
                    <a:pt x="417" y="806"/>
                  </a:lnTo>
                  <a:lnTo>
                    <a:pt x="452" y="875"/>
                  </a:lnTo>
                  <a:lnTo>
                    <a:pt x="489" y="946"/>
                  </a:lnTo>
                  <a:lnTo>
                    <a:pt x="538" y="1069"/>
                  </a:lnTo>
                  <a:lnTo>
                    <a:pt x="554" y="1133"/>
                  </a:lnTo>
                  <a:lnTo>
                    <a:pt x="550" y="1163"/>
                  </a:lnTo>
                  <a:lnTo>
                    <a:pt x="553" y="1187"/>
                  </a:lnTo>
                  <a:lnTo>
                    <a:pt x="554" y="1225"/>
                  </a:lnTo>
                  <a:lnTo>
                    <a:pt x="547" y="1260"/>
                  </a:lnTo>
                  <a:lnTo>
                    <a:pt x="531" y="1286"/>
                  </a:lnTo>
                  <a:lnTo>
                    <a:pt x="479" y="1330"/>
                  </a:lnTo>
                  <a:lnTo>
                    <a:pt x="424" y="1372"/>
                  </a:lnTo>
                  <a:lnTo>
                    <a:pt x="328" y="1375"/>
                  </a:lnTo>
                  <a:lnTo>
                    <a:pt x="212" y="1398"/>
                  </a:lnTo>
                  <a:lnTo>
                    <a:pt x="90" y="1491"/>
                  </a:lnTo>
                  <a:lnTo>
                    <a:pt x="57" y="1622"/>
                  </a:lnTo>
                  <a:lnTo>
                    <a:pt x="33" y="1764"/>
                  </a:lnTo>
                  <a:lnTo>
                    <a:pt x="5" y="2369"/>
                  </a:lnTo>
                  <a:lnTo>
                    <a:pt x="0" y="2853"/>
                  </a:lnTo>
                  <a:lnTo>
                    <a:pt x="472" y="2886"/>
                  </a:lnTo>
                  <a:lnTo>
                    <a:pt x="948" y="2895"/>
                  </a:lnTo>
                  <a:lnTo>
                    <a:pt x="1214" y="2895"/>
                  </a:lnTo>
                  <a:lnTo>
                    <a:pt x="1487" y="2887"/>
                  </a:lnTo>
                  <a:close/>
                </a:path>
              </a:pathLst>
            </a:custGeom>
            <a:solidFill>
              <a:srgbClr val="6E6E6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0" name="Freeform 25"/>
            <p:cNvSpPr>
              <a:spLocks/>
            </p:cNvSpPr>
            <p:nvPr/>
          </p:nvSpPr>
          <p:spPr bwMode="auto">
            <a:xfrm>
              <a:off x="845" y="1993"/>
              <a:ext cx="774" cy="977"/>
            </a:xfrm>
            <a:custGeom>
              <a:avLst/>
              <a:gdLst>
                <a:gd name="T0" fmla="*/ 0 w 1549"/>
                <a:gd name="T1" fmla="*/ 0 h 2933"/>
                <a:gd name="T2" fmla="*/ 0 w 1549"/>
                <a:gd name="T3" fmla="*/ 0 h 2933"/>
                <a:gd name="T4" fmla="*/ 0 w 1549"/>
                <a:gd name="T5" fmla="*/ 0 h 2933"/>
                <a:gd name="T6" fmla="*/ 0 w 1549"/>
                <a:gd name="T7" fmla="*/ 0 h 2933"/>
                <a:gd name="T8" fmla="*/ 0 w 1549"/>
                <a:gd name="T9" fmla="*/ 0 h 2933"/>
                <a:gd name="T10" fmla="*/ 0 w 1549"/>
                <a:gd name="T11" fmla="*/ 0 h 2933"/>
                <a:gd name="T12" fmla="*/ 0 w 1549"/>
                <a:gd name="T13" fmla="*/ 0 h 2933"/>
                <a:gd name="T14" fmla="*/ 0 w 1549"/>
                <a:gd name="T15" fmla="*/ 0 h 2933"/>
                <a:gd name="T16" fmla="*/ 0 w 1549"/>
                <a:gd name="T17" fmla="*/ 0 h 2933"/>
                <a:gd name="T18" fmla="*/ 0 w 1549"/>
                <a:gd name="T19" fmla="*/ 0 h 2933"/>
                <a:gd name="T20" fmla="*/ 0 w 1549"/>
                <a:gd name="T21" fmla="*/ 0 h 2933"/>
                <a:gd name="T22" fmla="*/ 0 w 1549"/>
                <a:gd name="T23" fmla="*/ 0 h 2933"/>
                <a:gd name="T24" fmla="*/ 0 w 1549"/>
                <a:gd name="T25" fmla="*/ 0 h 2933"/>
                <a:gd name="T26" fmla="*/ 0 w 1549"/>
                <a:gd name="T27" fmla="*/ 0 h 2933"/>
                <a:gd name="T28" fmla="*/ 0 w 1549"/>
                <a:gd name="T29" fmla="*/ 0 h 2933"/>
                <a:gd name="T30" fmla="*/ 0 w 1549"/>
                <a:gd name="T31" fmla="*/ 0 h 2933"/>
                <a:gd name="T32" fmla="*/ 0 w 1549"/>
                <a:gd name="T33" fmla="*/ 0 h 2933"/>
                <a:gd name="T34" fmla="*/ 0 w 1549"/>
                <a:gd name="T35" fmla="*/ 0 h 2933"/>
                <a:gd name="T36" fmla="*/ 0 w 1549"/>
                <a:gd name="T37" fmla="*/ 0 h 2933"/>
                <a:gd name="T38" fmla="*/ 0 w 1549"/>
                <a:gd name="T39" fmla="*/ 0 h 2933"/>
                <a:gd name="T40" fmla="*/ 0 w 1549"/>
                <a:gd name="T41" fmla="*/ 0 h 2933"/>
                <a:gd name="T42" fmla="*/ 0 w 1549"/>
                <a:gd name="T43" fmla="*/ 0 h 2933"/>
                <a:gd name="T44" fmla="*/ 0 w 1549"/>
                <a:gd name="T45" fmla="*/ 0 h 2933"/>
                <a:gd name="T46" fmla="*/ 0 w 1549"/>
                <a:gd name="T47" fmla="*/ 0 h 2933"/>
                <a:gd name="T48" fmla="*/ 0 w 1549"/>
                <a:gd name="T49" fmla="*/ 0 h 2933"/>
                <a:gd name="T50" fmla="*/ 0 w 1549"/>
                <a:gd name="T51" fmla="*/ 0 h 2933"/>
                <a:gd name="T52" fmla="*/ 0 w 1549"/>
                <a:gd name="T53" fmla="*/ 0 h 2933"/>
                <a:gd name="T54" fmla="*/ 0 w 1549"/>
                <a:gd name="T55" fmla="*/ 0 h 2933"/>
                <a:gd name="T56" fmla="*/ 0 w 1549"/>
                <a:gd name="T57" fmla="*/ 0 h 2933"/>
                <a:gd name="T58" fmla="*/ 0 w 1549"/>
                <a:gd name="T59" fmla="*/ 0 h 2933"/>
                <a:gd name="T60" fmla="*/ 0 w 1549"/>
                <a:gd name="T61" fmla="*/ 0 h 2933"/>
                <a:gd name="T62" fmla="*/ 0 w 1549"/>
                <a:gd name="T63" fmla="*/ 0 h 2933"/>
                <a:gd name="T64" fmla="*/ 0 w 1549"/>
                <a:gd name="T65" fmla="*/ 0 h 2933"/>
                <a:gd name="T66" fmla="*/ 0 w 1549"/>
                <a:gd name="T67" fmla="*/ 0 h 2933"/>
                <a:gd name="T68" fmla="*/ 0 w 1549"/>
                <a:gd name="T69" fmla="*/ 0 h 2933"/>
                <a:gd name="T70" fmla="*/ 0 w 1549"/>
                <a:gd name="T71" fmla="*/ 0 h 2933"/>
                <a:gd name="T72" fmla="*/ 0 w 1549"/>
                <a:gd name="T73" fmla="*/ 0 h 2933"/>
                <a:gd name="T74" fmla="*/ 0 w 1549"/>
                <a:gd name="T75" fmla="*/ 0 h 2933"/>
                <a:gd name="T76" fmla="*/ 0 w 1549"/>
                <a:gd name="T77" fmla="*/ 0 h 293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49"/>
                <a:gd name="T118" fmla="*/ 0 h 2933"/>
                <a:gd name="T119" fmla="*/ 1549 w 1549"/>
                <a:gd name="T120" fmla="*/ 2933 h 293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49" h="2933">
                  <a:moveTo>
                    <a:pt x="0" y="2641"/>
                  </a:moveTo>
                  <a:lnTo>
                    <a:pt x="38" y="1868"/>
                  </a:lnTo>
                  <a:lnTo>
                    <a:pt x="101" y="1594"/>
                  </a:lnTo>
                  <a:lnTo>
                    <a:pt x="264" y="1486"/>
                  </a:lnTo>
                  <a:lnTo>
                    <a:pt x="419" y="1464"/>
                  </a:lnTo>
                  <a:lnTo>
                    <a:pt x="552" y="1403"/>
                  </a:lnTo>
                  <a:lnTo>
                    <a:pt x="607" y="1286"/>
                  </a:lnTo>
                  <a:lnTo>
                    <a:pt x="615" y="1109"/>
                  </a:lnTo>
                  <a:lnTo>
                    <a:pt x="560" y="1011"/>
                  </a:lnTo>
                  <a:lnTo>
                    <a:pt x="560" y="954"/>
                  </a:lnTo>
                  <a:lnTo>
                    <a:pt x="513" y="882"/>
                  </a:lnTo>
                  <a:lnTo>
                    <a:pt x="475" y="725"/>
                  </a:lnTo>
                  <a:lnTo>
                    <a:pt x="481" y="701"/>
                  </a:lnTo>
                  <a:lnTo>
                    <a:pt x="443" y="583"/>
                  </a:lnTo>
                  <a:lnTo>
                    <a:pt x="481" y="340"/>
                  </a:lnTo>
                  <a:lnTo>
                    <a:pt x="570" y="226"/>
                  </a:lnTo>
                  <a:lnTo>
                    <a:pt x="667" y="69"/>
                  </a:lnTo>
                  <a:lnTo>
                    <a:pt x="864" y="0"/>
                  </a:lnTo>
                  <a:lnTo>
                    <a:pt x="1011" y="121"/>
                  </a:lnTo>
                  <a:lnTo>
                    <a:pt x="1068" y="216"/>
                  </a:lnTo>
                  <a:lnTo>
                    <a:pt x="1151" y="265"/>
                  </a:lnTo>
                  <a:lnTo>
                    <a:pt x="1151" y="371"/>
                  </a:lnTo>
                  <a:lnTo>
                    <a:pt x="1160" y="430"/>
                  </a:lnTo>
                  <a:lnTo>
                    <a:pt x="1222" y="550"/>
                  </a:lnTo>
                  <a:lnTo>
                    <a:pt x="1173" y="714"/>
                  </a:lnTo>
                  <a:lnTo>
                    <a:pt x="1183" y="836"/>
                  </a:lnTo>
                  <a:lnTo>
                    <a:pt x="1135" y="954"/>
                  </a:lnTo>
                  <a:lnTo>
                    <a:pt x="1096" y="990"/>
                  </a:lnTo>
                  <a:lnTo>
                    <a:pt x="1096" y="1048"/>
                  </a:lnTo>
                  <a:lnTo>
                    <a:pt x="1051" y="1179"/>
                  </a:lnTo>
                  <a:lnTo>
                    <a:pt x="1019" y="1286"/>
                  </a:lnTo>
                  <a:lnTo>
                    <a:pt x="1112" y="1403"/>
                  </a:lnTo>
                  <a:lnTo>
                    <a:pt x="1276" y="1523"/>
                  </a:lnTo>
                  <a:lnTo>
                    <a:pt x="1447" y="1640"/>
                  </a:lnTo>
                  <a:lnTo>
                    <a:pt x="1525" y="1786"/>
                  </a:lnTo>
                  <a:lnTo>
                    <a:pt x="1549" y="1975"/>
                  </a:lnTo>
                  <a:lnTo>
                    <a:pt x="1546" y="2250"/>
                  </a:lnTo>
                  <a:lnTo>
                    <a:pt x="1543" y="2933"/>
                  </a:lnTo>
                  <a:lnTo>
                    <a:pt x="0" y="2641"/>
                  </a:lnTo>
                  <a:close/>
                </a:path>
              </a:pathLst>
            </a:custGeom>
            <a:solidFill>
              <a:srgbClr val="808080"/>
            </a:solidFill>
            <a:ln w="1588">
              <a:solidFill>
                <a:srgbClr val="808080"/>
              </a:solidFill>
              <a:round/>
              <a:headEnd/>
              <a:tailEnd/>
            </a:ln>
          </p:spPr>
          <p:txBody>
            <a:bodyPr/>
            <a:lstStyle/>
            <a:p>
              <a:endParaRPr lang="en-GB"/>
            </a:p>
          </p:txBody>
        </p:sp>
        <p:sp>
          <p:nvSpPr>
            <p:cNvPr id="19481" name="Freeform 26"/>
            <p:cNvSpPr>
              <a:spLocks/>
            </p:cNvSpPr>
            <p:nvPr/>
          </p:nvSpPr>
          <p:spPr bwMode="auto">
            <a:xfrm>
              <a:off x="1270" y="2379"/>
              <a:ext cx="753" cy="791"/>
            </a:xfrm>
            <a:custGeom>
              <a:avLst/>
              <a:gdLst>
                <a:gd name="T0" fmla="*/ 0 w 1507"/>
                <a:gd name="T1" fmla="*/ 0 h 2372"/>
                <a:gd name="T2" fmla="*/ 0 w 1507"/>
                <a:gd name="T3" fmla="*/ 0 h 2372"/>
                <a:gd name="T4" fmla="*/ 0 w 1507"/>
                <a:gd name="T5" fmla="*/ 0 h 2372"/>
                <a:gd name="T6" fmla="*/ 0 w 1507"/>
                <a:gd name="T7" fmla="*/ 0 h 2372"/>
                <a:gd name="T8" fmla="*/ 0 w 1507"/>
                <a:gd name="T9" fmla="*/ 0 h 2372"/>
                <a:gd name="T10" fmla="*/ 0 w 1507"/>
                <a:gd name="T11" fmla="*/ 0 h 2372"/>
                <a:gd name="T12" fmla="*/ 0 w 1507"/>
                <a:gd name="T13" fmla="*/ 0 h 2372"/>
                <a:gd name="T14" fmla="*/ 0 w 1507"/>
                <a:gd name="T15" fmla="*/ 0 h 2372"/>
                <a:gd name="T16" fmla="*/ 0 w 1507"/>
                <a:gd name="T17" fmla="*/ 0 h 2372"/>
                <a:gd name="T18" fmla="*/ 0 w 1507"/>
                <a:gd name="T19" fmla="*/ 0 h 2372"/>
                <a:gd name="T20" fmla="*/ 0 w 1507"/>
                <a:gd name="T21" fmla="*/ 0 h 2372"/>
                <a:gd name="T22" fmla="*/ 0 w 1507"/>
                <a:gd name="T23" fmla="*/ 0 h 2372"/>
                <a:gd name="T24" fmla="*/ 0 w 1507"/>
                <a:gd name="T25" fmla="*/ 0 h 2372"/>
                <a:gd name="T26" fmla="*/ 0 w 1507"/>
                <a:gd name="T27" fmla="*/ 0 h 2372"/>
                <a:gd name="T28" fmla="*/ 0 w 1507"/>
                <a:gd name="T29" fmla="*/ 0 h 2372"/>
                <a:gd name="T30" fmla="*/ 0 w 1507"/>
                <a:gd name="T31" fmla="*/ 0 h 2372"/>
                <a:gd name="T32" fmla="*/ 0 w 1507"/>
                <a:gd name="T33" fmla="*/ 0 h 2372"/>
                <a:gd name="T34" fmla="*/ 0 w 1507"/>
                <a:gd name="T35" fmla="*/ 0 h 2372"/>
                <a:gd name="T36" fmla="*/ 0 w 1507"/>
                <a:gd name="T37" fmla="*/ 0 h 2372"/>
                <a:gd name="T38" fmla="*/ 0 w 1507"/>
                <a:gd name="T39" fmla="*/ 0 h 2372"/>
                <a:gd name="T40" fmla="*/ 0 w 1507"/>
                <a:gd name="T41" fmla="*/ 0 h 2372"/>
                <a:gd name="T42" fmla="*/ 0 w 1507"/>
                <a:gd name="T43" fmla="*/ 0 h 2372"/>
                <a:gd name="T44" fmla="*/ 0 w 1507"/>
                <a:gd name="T45" fmla="*/ 0 h 2372"/>
                <a:gd name="T46" fmla="*/ 0 w 1507"/>
                <a:gd name="T47" fmla="*/ 0 h 2372"/>
                <a:gd name="T48" fmla="*/ 0 w 1507"/>
                <a:gd name="T49" fmla="*/ 0 h 2372"/>
                <a:gd name="T50" fmla="*/ 0 w 1507"/>
                <a:gd name="T51" fmla="*/ 0 h 2372"/>
                <a:gd name="T52" fmla="*/ 0 w 1507"/>
                <a:gd name="T53" fmla="*/ 0 h 2372"/>
                <a:gd name="T54" fmla="*/ 0 w 1507"/>
                <a:gd name="T55" fmla="*/ 0 h 2372"/>
                <a:gd name="T56" fmla="*/ 0 w 1507"/>
                <a:gd name="T57" fmla="*/ 0 h 2372"/>
                <a:gd name="T58" fmla="*/ 0 w 1507"/>
                <a:gd name="T59" fmla="*/ 0 h 2372"/>
                <a:gd name="T60" fmla="*/ 0 w 1507"/>
                <a:gd name="T61" fmla="*/ 0 h 2372"/>
                <a:gd name="T62" fmla="*/ 0 w 1507"/>
                <a:gd name="T63" fmla="*/ 0 h 2372"/>
                <a:gd name="T64" fmla="*/ 0 w 1507"/>
                <a:gd name="T65" fmla="*/ 0 h 2372"/>
                <a:gd name="T66" fmla="*/ 0 w 1507"/>
                <a:gd name="T67" fmla="*/ 0 h 2372"/>
                <a:gd name="T68" fmla="*/ 0 w 1507"/>
                <a:gd name="T69" fmla="*/ 0 h 2372"/>
                <a:gd name="T70" fmla="*/ 0 w 1507"/>
                <a:gd name="T71" fmla="*/ 0 h 2372"/>
                <a:gd name="T72" fmla="*/ 0 w 1507"/>
                <a:gd name="T73" fmla="*/ 0 h 2372"/>
                <a:gd name="T74" fmla="*/ 0 w 1507"/>
                <a:gd name="T75" fmla="*/ 0 h 2372"/>
                <a:gd name="T76" fmla="*/ 0 w 1507"/>
                <a:gd name="T77" fmla="*/ 0 h 23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507"/>
                <a:gd name="T118" fmla="*/ 0 h 2372"/>
                <a:gd name="T119" fmla="*/ 1507 w 1507"/>
                <a:gd name="T120" fmla="*/ 2372 h 23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507" h="2372">
                  <a:moveTo>
                    <a:pt x="0" y="2366"/>
                  </a:moveTo>
                  <a:lnTo>
                    <a:pt x="40" y="1865"/>
                  </a:lnTo>
                  <a:lnTo>
                    <a:pt x="97" y="1629"/>
                  </a:lnTo>
                  <a:lnTo>
                    <a:pt x="260" y="1501"/>
                  </a:lnTo>
                  <a:lnTo>
                    <a:pt x="421" y="1460"/>
                  </a:lnTo>
                  <a:lnTo>
                    <a:pt x="555" y="1401"/>
                  </a:lnTo>
                  <a:lnTo>
                    <a:pt x="609" y="1284"/>
                  </a:lnTo>
                  <a:lnTo>
                    <a:pt x="615" y="1105"/>
                  </a:lnTo>
                  <a:lnTo>
                    <a:pt x="559" y="1046"/>
                  </a:lnTo>
                  <a:lnTo>
                    <a:pt x="513" y="968"/>
                  </a:lnTo>
                  <a:lnTo>
                    <a:pt x="501" y="919"/>
                  </a:lnTo>
                  <a:lnTo>
                    <a:pt x="475" y="724"/>
                  </a:lnTo>
                  <a:lnTo>
                    <a:pt x="479" y="725"/>
                  </a:lnTo>
                  <a:lnTo>
                    <a:pt x="443" y="579"/>
                  </a:lnTo>
                  <a:lnTo>
                    <a:pt x="484" y="340"/>
                  </a:lnTo>
                  <a:lnTo>
                    <a:pt x="569" y="224"/>
                  </a:lnTo>
                  <a:lnTo>
                    <a:pt x="668" y="70"/>
                  </a:lnTo>
                  <a:lnTo>
                    <a:pt x="864" y="0"/>
                  </a:lnTo>
                  <a:lnTo>
                    <a:pt x="1019" y="87"/>
                  </a:lnTo>
                  <a:lnTo>
                    <a:pt x="1093" y="189"/>
                  </a:lnTo>
                  <a:lnTo>
                    <a:pt x="1154" y="259"/>
                  </a:lnTo>
                  <a:lnTo>
                    <a:pt x="1166" y="358"/>
                  </a:lnTo>
                  <a:lnTo>
                    <a:pt x="1211" y="431"/>
                  </a:lnTo>
                  <a:lnTo>
                    <a:pt x="1222" y="548"/>
                  </a:lnTo>
                  <a:lnTo>
                    <a:pt x="1176" y="712"/>
                  </a:lnTo>
                  <a:lnTo>
                    <a:pt x="1184" y="832"/>
                  </a:lnTo>
                  <a:lnTo>
                    <a:pt x="1138" y="951"/>
                  </a:lnTo>
                  <a:lnTo>
                    <a:pt x="1099" y="987"/>
                  </a:lnTo>
                  <a:lnTo>
                    <a:pt x="1099" y="1043"/>
                  </a:lnTo>
                  <a:lnTo>
                    <a:pt x="1009" y="1159"/>
                  </a:lnTo>
                  <a:lnTo>
                    <a:pt x="1032" y="1372"/>
                  </a:lnTo>
                  <a:lnTo>
                    <a:pt x="1128" y="1514"/>
                  </a:lnTo>
                  <a:lnTo>
                    <a:pt x="1278" y="1582"/>
                  </a:lnTo>
                  <a:lnTo>
                    <a:pt x="1444" y="1664"/>
                  </a:lnTo>
                  <a:lnTo>
                    <a:pt x="1493" y="1784"/>
                  </a:lnTo>
                  <a:lnTo>
                    <a:pt x="1502" y="2027"/>
                  </a:lnTo>
                  <a:lnTo>
                    <a:pt x="1507" y="2206"/>
                  </a:lnTo>
                  <a:lnTo>
                    <a:pt x="1502" y="2372"/>
                  </a:lnTo>
                  <a:lnTo>
                    <a:pt x="0" y="2366"/>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2" name="Freeform 27"/>
            <p:cNvSpPr>
              <a:spLocks/>
            </p:cNvSpPr>
            <p:nvPr/>
          </p:nvSpPr>
          <p:spPr bwMode="auto">
            <a:xfrm>
              <a:off x="576" y="2383"/>
              <a:ext cx="826" cy="794"/>
            </a:xfrm>
            <a:custGeom>
              <a:avLst/>
              <a:gdLst>
                <a:gd name="T0" fmla="*/ 0 w 1653"/>
                <a:gd name="T1" fmla="*/ 0 h 2380"/>
                <a:gd name="T2" fmla="*/ 0 w 1653"/>
                <a:gd name="T3" fmla="*/ 0 h 2380"/>
                <a:gd name="T4" fmla="*/ 0 w 1653"/>
                <a:gd name="T5" fmla="*/ 0 h 2380"/>
                <a:gd name="T6" fmla="*/ 0 w 1653"/>
                <a:gd name="T7" fmla="*/ 0 h 2380"/>
                <a:gd name="T8" fmla="*/ 0 w 1653"/>
                <a:gd name="T9" fmla="*/ 0 h 2380"/>
                <a:gd name="T10" fmla="*/ 0 w 1653"/>
                <a:gd name="T11" fmla="*/ 0 h 2380"/>
                <a:gd name="T12" fmla="*/ 0 w 1653"/>
                <a:gd name="T13" fmla="*/ 0 h 2380"/>
                <a:gd name="T14" fmla="*/ 0 w 1653"/>
                <a:gd name="T15" fmla="*/ 0 h 2380"/>
                <a:gd name="T16" fmla="*/ 0 w 1653"/>
                <a:gd name="T17" fmla="*/ 0 h 2380"/>
                <a:gd name="T18" fmla="*/ 0 w 1653"/>
                <a:gd name="T19" fmla="*/ 0 h 2380"/>
                <a:gd name="T20" fmla="*/ 0 w 1653"/>
                <a:gd name="T21" fmla="*/ 0 h 2380"/>
                <a:gd name="T22" fmla="*/ 0 w 1653"/>
                <a:gd name="T23" fmla="*/ 0 h 2380"/>
                <a:gd name="T24" fmla="*/ 0 w 1653"/>
                <a:gd name="T25" fmla="*/ 0 h 2380"/>
                <a:gd name="T26" fmla="*/ 0 w 1653"/>
                <a:gd name="T27" fmla="*/ 0 h 2380"/>
                <a:gd name="T28" fmla="*/ 0 w 1653"/>
                <a:gd name="T29" fmla="*/ 0 h 2380"/>
                <a:gd name="T30" fmla="*/ 0 w 1653"/>
                <a:gd name="T31" fmla="*/ 0 h 2380"/>
                <a:gd name="T32" fmla="*/ 0 w 1653"/>
                <a:gd name="T33" fmla="*/ 0 h 2380"/>
                <a:gd name="T34" fmla="*/ 0 w 1653"/>
                <a:gd name="T35" fmla="*/ 0 h 2380"/>
                <a:gd name="T36" fmla="*/ 0 w 1653"/>
                <a:gd name="T37" fmla="*/ 0 h 2380"/>
                <a:gd name="T38" fmla="*/ 0 w 1653"/>
                <a:gd name="T39" fmla="*/ 0 h 2380"/>
                <a:gd name="T40" fmla="*/ 0 w 1653"/>
                <a:gd name="T41" fmla="*/ 0 h 2380"/>
                <a:gd name="T42" fmla="*/ 0 w 1653"/>
                <a:gd name="T43" fmla="*/ 0 h 2380"/>
                <a:gd name="T44" fmla="*/ 0 w 1653"/>
                <a:gd name="T45" fmla="*/ 0 h 2380"/>
                <a:gd name="T46" fmla="*/ 0 w 1653"/>
                <a:gd name="T47" fmla="*/ 0 h 2380"/>
                <a:gd name="T48" fmla="*/ 0 w 1653"/>
                <a:gd name="T49" fmla="*/ 0 h 2380"/>
                <a:gd name="T50" fmla="*/ 0 w 1653"/>
                <a:gd name="T51" fmla="*/ 0 h 2380"/>
                <a:gd name="T52" fmla="*/ 0 w 1653"/>
                <a:gd name="T53" fmla="*/ 0 h 2380"/>
                <a:gd name="T54" fmla="*/ 0 w 1653"/>
                <a:gd name="T55" fmla="*/ 0 h 2380"/>
                <a:gd name="T56" fmla="*/ 0 w 1653"/>
                <a:gd name="T57" fmla="*/ 0 h 2380"/>
                <a:gd name="T58" fmla="*/ 0 w 1653"/>
                <a:gd name="T59" fmla="*/ 0 h 2380"/>
                <a:gd name="T60" fmla="*/ 0 w 1653"/>
                <a:gd name="T61" fmla="*/ 0 h 2380"/>
                <a:gd name="T62" fmla="*/ 0 w 1653"/>
                <a:gd name="T63" fmla="*/ 0 h 2380"/>
                <a:gd name="T64" fmla="*/ 0 w 1653"/>
                <a:gd name="T65" fmla="*/ 0 h 2380"/>
                <a:gd name="T66" fmla="*/ 0 w 1653"/>
                <a:gd name="T67" fmla="*/ 0 h 2380"/>
                <a:gd name="T68" fmla="*/ 0 w 1653"/>
                <a:gd name="T69" fmla="*/ 0 h 2380"/>
                <a:gd name="T70" fmla="*/ 0 w 1653"/>
                <a:gd name="T71" fmla="*/ 0 h 2380"/>
                <a:gd name="T72" fmla="*/ 0 w 1653"/>
                <a:gd name="T73" fmla="*/ 0 h 2380"/>
                <a:gd name="T74" fmla="*/ 0 w 1653"/>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3"/>
                <a:gd name="T115" fmla="*/ 0 h 2380"/>
                <a:gd name="T116" fmla="*/ 1653 w 1653"/>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3" h="2380">
                  <a:moveTo>
                    <a:pt x="0" y="2380"/>
                  </a:moveTo>
                  <a:lnTo>
                    <a:pt x="34" y="1839"/>
                  </a:lnTo>
                  <a:lnTo>
                    <a:pt x="82" y="1712"/>
                  </a:lnTo>
                  <a:lnTo>
                    <a:pt x="153" y="1528"/>
                  </a:lnTo>
                  <a:lnTo>
                    <a:pt x="237" y="1508"/>
                  </a:lnTo>
                  <a:lnTo>
                    <a:pt x="400" y="1473"/>
                  </a:lnTo>
                  <a:lnTo>
                    <a:pt x="478" y="1427"/>
                  </a:lnTo>
                  <a:lnTo>
                    <a:pt x="548" y="1365"/>
                  </a:lnTo>
                  <a:lnTo>
                    <a:pt x="573" y="1208"/>
                  </a:lnTo>
                  <a:lnTo>
                    <a:pt x="495" y="997"/>
                  </a:lnTo>
                  <a:lnTo>
                    <a:pt x="440" y="975"/>
                  </a:lnTo>
                  <a:lnTo>
                    <a:pt x="393" y="747"/>
                  </a:lnTo>
                  <a:lnTo>
                    <a:pt x="425" y="686"/>
                  </a:lnTo>
                  <a:lnTo>
                    <a:pt x="409" y="464"/>
                  </a:lnTo>
                  <a:lnTo>
                    <a:pt x="418" y="246"/>
                  </a:lnTo>
                  <a:lnTo>
                    <a:pt x="472" y="163"/>
                  </a:lnTo>
                  <a:lnTo>
                    <a:pt x="588" y="19"/>
                  </a:lnTo>
                  <a:lnTo>
                    <a:pt x="681" y="0"/>
                  </a:lnTo>
                  <a:lnTo>
                    <a:pt x="806" y="0"/>
                  </a:lnTo>
                  <a:lnTo>
                    <a:pt x="899" y="57"/>
                  </a:lnTo>
                  <a:lnTo>
                    <a:pt x="977" y="163"/>
                  </a:lnTo>
                  <a:lnTo>
                    <a:pt x="1032" y="345"/>
                  </a:lnTo>
                  <a:lnTo>
                    <a:pt x="1046" y="496"/>
                  </a:lnTo>
                  <a:lnTo>
                    <a:pt x="1047" y="631"/>
                  </a:lnTo>
                  <a:lnTo>
                    <a:pt x="1093" y="653"/>
                  </a:lnTo>
                  <a:lnTo>
                    <a:pt x="1079" y="865"/>
                  </a:lnTo>
                  <a:lnTo>
                    <a:pt x="1012" y="903"/>
                  </a:lnTo>
                  <a:lnTo>
                    <a:pt x="993" y="1030"/>
                  </a:lnTo>
                  <a:lnTo>
                    <a:pt x="968" y="1179"/>
                  </a:lnTo>
                  <a:lnTo>
                    <a:pt x="984" y="1296"/>
                  </a:lnTo>
                  <a:lnTo>
                    <a:pt x="1070" y="1368"/>
                  </a:lnTo>
                  <a:lnTo>
                    <a:pt x="1186" y="1413"/>
                  </a:lnTo>
                  <a:lnTo>
                    <a:pt x="1351" y="1447"/>
                  </a:lnTo>
                  <a:lnTo>
                    <a:pt x="1468" y="1462"/>
                  </a:lnTo>
                  <a:lnTo>
                    <a:pt x="1531" y="1579"/>
                  </a:lnTo>
                  <a:lnTo>
                    <a:pt x="1578" y="1687"/>
                  </a:lnTo>
                  <a:lnTo>
                    <a:pt x="1653" y="2353"/>
                  </a:lnTo>
                  <a:lnTo>
                    <a:pt x="0" y="2380"/>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3" name="Freeform 28"/>
            <p:cNvSpPr>
              <a:spLocks/>
            </p:cNvSpPr>
            <p:nvPr/>
          </p:nvSpPr>
          <p:spPr bwMode="auto">
            <a:xfrm>
              <a:off x="4013" y="2188"/>
              <a:ext cx="781" cy="992"/>
            </a:xfrm>
            <a:custGeom>
              <a:avLst/>
              <a:gdLst>
                <a:gd name="T0" fmla="*/ 1 w 1562"/>
                <a:gd name="T1" fmla="*/ 0 h 2975"/>
                <a:gd name="T2" fmla="*/ 0 w 1562"/>
                <a:gd name="T3" fmla="*/ 0 h 2975"/>
                <a:gd name="T4" fmla="*/ 1 w 1562"/>
                <a:gd name="T5" fmla="*/ 0 h 2975"/>
                <a:gd name="T6" fmla="*/ 1 w 1562"/>
                <a:gd name="T7" fmla="*/ 0 h 2975"/>
                <a:gd name="T8" fmla="*/ 1 w 1562"/>
                <a:gd name="T9" fmla="*/ 0 h 2975"/>
                <a:gd name="T10" fmla="*/ 1 w 1562"/>
                <a:gd name="T11" fmla="*/ 0 h 2975"/>
                <a:gd name="T12" fmla="*/ 1 w 1562"/>
                <a:gd name="T13" fmla="*/ 0 h 2975"/>
                <a:gd name="T14" fmla="*/ 1 w 1562"/>
                <a:gd name="T15" fmla="*/ 0 h 2975"/>
                <a:gd name="T16" fmla="*/ 1 w 1562"/>
                <a:gd name="T17" fmla="*/ 0 h 2975"/>
                <a:gd name="T18" fmla="*/ 1 w 1562"/>
                <a:gd name="T19" fmla="*/ 0 h 2975"/>
                <a:gd name="T20" fmla="*/ 1 w 1562"/>
                <a:gd name="T21" fmla="*/ 0 h 2975"/>
                <a:gd name="T22" fmla="*/ 1 w 1562"/>
                <a:gd name="T23" fmla="*/ 0 h 2975"/>
                <a:gd name="T24" fmla="*/ 1 w 1562"/>
                <a:gd name="T25" fmla="*/ 0 h 2975"/>
                <a:gd name="T26" fmla="*/ 1 w 1562"/>
                <a:gd name="T27" fmla="*/ 0 h 2975"/>
                <a:gd name="T28" fmla="*/ 1 w 1562"/>
                <a:gd name="T29" fmla="*/ 0 h 2975"/>
                <a:gd name="T30" fmla="*/ 1 w 1562"/>
                <a:gd name="T31" fmla="*/ 0 h 2975"/>
                <a:gd name="T32" fmla="*/ 1 w 1562"/>
                <a:gd name="T33" fmla="*/ 0 h 2975"/>
                <a:gd name="T34" fmla="*/ 1 w 1562"/>
                <a:gd name="T35" fmla="*/ 0 h 2975"/>
                <a:gd name="T36" fmla="*/ 1 w 1562"/>
                <a:gd name="T37" fmla="*/ 0 h 2975"/>
                <a:gd name="T38" fmla="*/ 1 w 1562"/>
                <a:gd name="T39" fmla="*/ 0 h 2975"/>
                <a:gd name="T40" fmla="*/ 1 w 1562"/>
                <a:gd name="T41" fmla="*/ 0 h 2975"/>
                <a:gd name="T42" fmla="*/ 1 w 1562"/>
                <a:gd name="T43" fmla="*/ 0 h 2975"/>
                <a:gd name="T44" fmla="*/ 1 w 1562"/>
                <a:gd name="T45" fmla="*/ 0 h 2975"/>
                <a:gd name="T46" fmla="*/ 1 w 1562"/>
                <a:gd name="T47" fmla="*/ 0 h 2975"/>
                <a:gd name="T48" fmla="*/ 1 w 1562"/>
                <a:gd name="T49" fmla="*/ 0 h 2975"/>
                <a:gd name="T50" fmla="*/ 1 w 1562"/>
                <a:gd name="T51" fmla="*/ 0 h 2975"/>
                <a:gd name="T52" fmla="*/ 1 w 1562"/>
                <a:gd name="T53" fmla="*/ 0 h 2975"/>
                <a:gd name="T54" fmla="*/ 1 w 1562"/>
                <a:gd name="T55" fmla="*/ 0 h 2975"/>
                <a:gd name="T56" fmla="*/ 1 w 1562"/>
                <a:gd name="T57" fmla="*/ 0 h 2975"/>
                <a:gd name="T58" fmla="*/ 1 w 1562"/>
                <a:gd name="T59" fmla="*/ 0 h 2975"/>
                <a:gd name="T60" fmla="*/ 1 w 1562"/>
                <a:gd name="T61" fmla="*/ 0 h 2975"/>
                <a:gd name="T62" fmla="*/ 1 w 1562"/>
                <a:gd name="T63" fmla="*/ 0 h 2975"/>
                <a:gd name="T64" fmla="*/ 1 w 1562"/>
                <a:gd name="T65" fmla="*/ 0 h 2975"/>
                <a:gd name="T66" fmla="*/ 1 w 1562"/>
                <a:gd name="T67" fmla="*/ 0 h 2975"/>
                <a:gd name="T68" fmla="*/ 1 w 1562"/>
                <a:gd name="T69" fmla="*/ 0 h 2975"/>
                <a:gd name="T70" fmla="*/ 1 w 1562"/>
                <a:gd name="T71" fmla="*/ 0 h 29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62"/>
                <a:gd name="T109" fmla="*/ 0 h 2975"/>
                <a:gd name="T110" fmla="*/ 1562 w 1562"/>
                <a:gd name="T111" fmla="*/ 2975 h 29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62" h="2975">
                  <a:moveTo>
                    <a:pt x="30" y="2946"/>
                  </a:moveTo>
                  <a:lnTo>
                    <a:pt x="17" y="2910"/>
                  </a:lnTo>
                  <a:lnTo>
                    <a:pt x="7" y="2816"/>
                  </a:lnTo>
                  <a:lnTo>
                    <a:pt x="0" y="2527"/>
                  </a:lnTo>
                  <a:lnTo>
                    <a:pt x="13" y="2049"/>
                  </a:lnTo>
                  <a:lnTo>
                    <a:pt x="30" y="1934"/>
                  </a:lnTo>
                  <a:lnTo>
                    <a:pt x="56" y="1827"/>
                  </a:lnTo>
                  <a:lnTo>
                    <a:pt x="129" y="1758"/>
                  </a:lnTo>
                  <a:lnTo>
                    <a:pt x="258" y="1658"/>
                  </a:lnTo>
                  <a:lnTo>
                    <a:pt x="464" y="1489"/>
                  </a:lnTo>
                  <a:lnTo>
                    <a:pt x="441" y="1454"/>
                  </a:lnTo>
                  <a:lnTo>
                    <a:pt x="367" y="1394"/>
                  </a:lnTo>
                  <a:lnTo>
                    <a:pt x="290" y="1329"/>
                  </a:lnTo>
                  <a:lnTo>
                    <a:pt x="253" y="1280"/>
                  </a:lnTo>
                  <a:lnTo>
                    <a:pt x="259" y="1262"/>
                  </a:lnTo>
                  <a:lnTo>
                    <a:pt x="274" y="1258"/>
                  </a:lnTo>
                  <a:lnTo>
                    <a:pt x="288" y="1255"/>
                  </a:lnTo>
                  <a:lnTo>
                    <a:pt x="294" y="1238"/>
                  </a:lnTo>
                  <a:lnTo>
                    <a:pt x="293" y="1217"/>
                  </a:lnTo>
                  <a:lnTo>
                    <a:pt x="290" y="1204"/>
                  </a:lnTo>
                  <a:lnTo>
                    <a:pt x="279" y="1196"/>
                  </a:lnTo>
                  <a:lnTo>
                    <a:pt x="273" y="1190"/>
                  </a:lnTo>
                  <a:lnTo>
                    <a:pt x="272" y="1178"/>
                  </a:lnTo>
                  <a:lnTo>
                    <a:pt x="273" y="1155"/>
                  </a:lnTo>
                  <a:lnTo>
                    <a:pt x="302" y="970"/>
                  </a:lnTo>
                  <a:lnTo>
                    <a:pt x="317" y="866"/>
                  </a:lnTo>
                  <a:lnTo>
                    <a:pt x="321" y="823"/>
                  </a:lnTo>
                  <a:lnTo>
                    <a:pt x="323" y="788"/>
                  </a:lnTo>
                  <a:lnTo>
                    <a:pt x="302" y="650"/>
                  </a:lnTo>
                  <a:lnTo>
                    <a:pt x="290" y="576"/>
                  </a:lnTo>
                  <a:lnTo>
                    <a:pt x="286" y="544"/>
                  </a:lnTo>
                  <a:lnTo>
                    <a:pt x="285" y="514"/>
                  </a:lnTo>
                  <a:lnTo>
                    <a:pt x="315" y="351"/>
                  </a:lnTo>
                  <a:lnTo>
                    <a:pt x="365" y="198"/>
                  </a:lnTo>
                  <a:lnTo>
                    <a:pt x="448" y="79"/>
                  </a:lnTo>
                  <a:lnTo>
                    <a:pt x="500" y="27"/>
                  </a:lnTo>
                  <a:lnTo>
                    <a:pt x="548" y="0"/>
                  </a:lnTo>
                  <a:lnTo>
                    <a:pt x="577" y="13"/>
                  </a:lnTo>
                  <a:lnTo>
                    <a:pt x="607" y="37"/>
                  </a:lnTo>
                  <a:lnTo>
                    <a:pt x="688" y="82"/>
                  </a:lnTo>
                  <a:lnTo>
                    <a:pt x="718" y="71"/>
                  </a:lnTo>
                  <a:lnTo>
                    <a:pt x="746" y="61"/>
                  </a:lnTo>
                  <a:lnTo>
                    <a:pt x="791" y="92"/>
                  </a:lnTo>
                  <a:lnTo>
                    <a:pt x="843" y="154"/>
                  </a:lnTo>
                  <a:lnTo>
                    <a:pt x="923" y="292"/>
                  </a:lnTo>
                  <a:lnTo>
                    <a:pt x="969" y="448"/>
                  </a:lnTo>
                  <a:lnTo>
                    <a:pt x="1004" y="615"/>
                  </a:lnTo>
                  <a:lnTo>
                    <a:pt x="1047" y="950"/>
                  </a:lnTo>
                  <a:lnTo>
                    <a:pt x="1055" y="1215"/>
                  </a:lnTo>
                  <a:lnTo>
                    <a:pt x="1059" y="1307"/>
                  </a:lnTo>
                  <a:lnTo>
                    <a:pt x="1061" y="1358"/>
                  </a:lnTo>
                  <a:lnTo>
                    <a:pt x="1061" y="1381"/>
                  </a:lnTo>
                  <a:lnTo>
                    <a:pt x="1060" y="1404"/>
                  </a:lnTo>
                  <a:lnTo>
                    <a:pt x="1053" y="1434"/>
                  </a:lnTo>
                  <a:lnTo>
                    <a:pt x="1047" y="1472"/>
                  </a:lnTo>
                  <a:lnTo>
                    <a:pt x="1091" y="1537"/>
                  </a:lnTo>
                  <a:lnTo>
                    <a:pt x="1149" y="1586"/>
                  </a:lnTo>
                  <a:lnTo>
                    <a:pt x="1295" y="1707"/>
                  </a:lnTo>
                  <a:lnTo>
                    <a:pt x="1549" y="2224"/>
                  </a:lnTo>
                  <a:lnTo>
                    <a:pt x="1556" y="2331"/>
                  </a:lnTo>
                  <a:lnTo>
                    <a:pt x="1550" y="2347"/>
                  </a:lnTo>
                  <a:lnTo>
                    <a:pt x="1549" y="2379"/>
                  </a:lnTo>
                  <a:lnTo>
                    <a:pt x="1549" y="2405"/>
                  </a:lnTo>
                  <a:lnTo>
                    <a:pt x="1549" y="2441"/>
                  </a:lnTo>
                  <a:lnTo>
                    <a:pt x="1559" y="2761"/>
                  </a:lnTo>
                  <a:lnTo>
                    <a:pt x="1562" y="2901"/>
                  </a:lnTo>
                  <a:lnTo>
                    <a:pt x="1562" y="2926"/>
                  </a:lnTo>
                  <a:lnTo>
                    <a:pt x="1561" y="2945"/>
                  </a:lnTo>
                  <a:lnTo>
                    <a:pt x="1555" y="2962"/>
                  </a:lnTo>
                  <a:lnTo>
                    <a:pt x="756" y="2975"/>
                  </a:lnTo>
                  <a:lnTo>
                    <a:pt x="362" y="2971"/>
                  </a:lnTo>
                  <a:lnTo>
                    <a:pt x="30" y="2946"/>
                  </a:lnTo>
                  <a:close/>
                </a:path>
              </a:pathLst>
            </a:custGeom>
            <a:solidFill>
              <a:srgbClr val="C0C0C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4" name="Freeform 29"/>
            <p:cNvSpPr>
              <a:spLocks/>
            </p:cNvSpPr>
            <p:nvPr/>
          </p:nvSpPr>
          <p:spPr bwMode="auto">
            <a:xfrm>
              <a:off x="4455" y="2384"/>
              <a:ext cx="826" cy="793"/>
            </a:xfrm>
            <a:custGeom>
              <a:avLst/>
              <a:gdLst>
                <a:gd name="T0" fmla="*/ 0 w 1654"/>
                <a:gd name="T1" fmla="*/ 0 h 2380"/>
                <a:gd name="T2" fmla="*/ 0 w 1654"/>
                <a:gd name="T3" fmla="*/ 0 h 2380"/>
                <a:gd name="T4" fmla="*/ 0 w 1654"/>
                <a:gd name="T5" fmla="*/ 0 h 2380"/>
                <a:gd name="T6" fmla="*/ 0 w 1654"/>
                <a:gd name="T7" fmla="*/ 0 h 2380"/>
                <a:gd name="T8" fmla="*/ 0 w 1654"/>
                <a:gd name="T9" fmla="*/ 0 h 2380"/>
                <a:gd name="T10" fmla="*/ 0 w 1654"/>
                <a:gd name="T11" fmla="*/ 0 h 2380"/>
                <a:gd name="T12" fmla="*/ 0 w 1654"/>
                <a:gd name="T13" fmla="*/ 0 h 2380"/>
                <a:gd name="T14" fmla="*/ 0 w 1654"/>
                <a:gd name="T15" fmla="*/ 0 h 2380"/>
                <a:gd name="T16" fmla="*/ 0 w 1654"/>
                <a:gd name="T17" fmla="*/ 0 h 2380"/>
                <a:gd name="T18" fmla="*/ 0 w 1654"/>
                <a:gd name="T19" fmla="*/ 0 h 2380"/>
                <a:gd name="T20" fmla="*/ 0 w 1654"/>
                <a:gd name="T21" fmla="*/ 0 h 2380"/>
                <a:gd name="T22" fmla="*/ 0 w 1654"/>
                <a:gd name="T23" fmla="*/ 0 h 2380"/>
                <a:gd name="T24" fmla="*/ 0 w 1654"/>
                <a:gd name="T25" fmla="*/ 0 h 2380"/>
                <a:gd name="T26" fmla="*/ 0 w 1654"/>
                <a:gd name="T27" fmla="*/ 0 h 2380"/>
                <a:gd name="T28" fmla="*/ 0 w 1654"/>
                <a:gd name="T29" fmla="*/ 0 h 2380"/>
                <a:gd name="T30" fmla="*/ 0 w 1654"/>
                <a:gd name="T31" fmla="*/ 0 h 2380"/>
                <a:gd name="T32" fmla="*/ 0 w 1654"/>
                <a:gd name="T33" fmla="*/ 0 h 2380"/>
                <a:gd name="T34" fmla="*/ 0 w 1654"/>
                <a:gd name="T35" fmla="*/ 0 h 2380"/>
                <a:gd name="T36" fmla="*/ 0 w 1654"/>
                <a:gd name="T37" fmla="*/ 0 h 2380"/>
                <a:gd name="T38" fmla="*/ 0 w 1654"/>
                <a:gd name="T39" fmla="*/ 0 h 2380"/>
                <a:gd name="T40" fmla="*/ 0 w 1654"/>
                <a:gd name="T41" fmla="*/ 0 h 2380"/>
                <a:gd name="T42" fmla="*/ 0 w 1654"/>
                <a:gd name="T43" fmla="*/ 0 h 2380"/>
                <a:gd name="T44" fmla="*/ 0 w 1654"/>
                <a:gd name="T45" fmla="*/ 0 h 2380"/>
                <a:gd name="T46" fmla="*/ 0 w 1654"/>
                <a:gd name="T47" fmla="*/ 0 h 2380"/>
                <a:gd name="T48" fmla="*/ 0 w 1654"/>
                <a:gd name="T49" fmla="*/ 0 h 2380"/>
                <a:gd name="T50" fmla="*/ 0 w 1654"/>
                <a:gd name="T51" fmla="*/ 0 h 2380"/>
                <a:gd name="T52" fmla="*/ 0 w 1654"/>
                <a:gd name="T53" fmla="*/ 0 h 2380"/>
                <a:gd name="T54" fmla="*/ 0 w 1654"/>
                <a:gd name="T55" fmla="*/ 0 h 2380"/>
                <a:gd name="T56" fmla="*/ 0 w 1654"/>
                <a:gd name="T57" fmla="*/ 0 h 2380"/>
                <a:gd name="T58" fmla="*/ 0 w 1654"/>
                <a:gd name="T59" fmla="*/ 0 h 2380"/>
                <a:gd name="T60" fmla="*/ 0 w 1654"/>
                <a:gd name="T61" fmla="*/ 0 h 2380"/>
                <a:gd name="T62" fmla="*/ 0 w 1654"/>
                <a:gd name="T63" fmla="*/ 0 h 2380"/>
                <a:gd name="T64" fmla="*/ 0 w 1654"/>
                <a:gd name="T65" fmla="*/ 0 h 2380"/>
                <a:gd name="T66" fmla="*/ 0 w 1654"/>
                <a:gd name="T67" fmla="*/ 0 h 2380"/>
                <a:gd name="T68" fmla="*/ 0 w 1654"/>
                <a:gd name="T69" fmla="*/ 0 h 2380"/>
                <a:gd name="T70" fmla="*/ 0 w 1654"/>
                <a:gd name="T71" fmla="*/ 0 h 2380"/>
                <a:gd name="T72" fmla="*/ 0 w 1654"/>
                <a:gd name="T73" fmla="*/ 0 h 2380"/>
                <a:gd name="T74" fmla="*/ 0 w 1654"/>
                <a:gd name="T75" fmla="*/ 0 h 23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54"/>
                <a:gd name="T115" fmla="*/ 0 h 2380"/>
                <a:gd name="T116" fmla="*/ 1654 w 1654"/>
                <a:gd name="T117" fmla="*/ 2380 h 23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54" h="2380">
                  <a:moveTo>
                    <a:pt x="0" y="2380"/>
                  </a:moveTo>
                  <a:lnTo>
                    <a:pt x="34" y="1838"/>
                  </a:lnTo>
                  <a:lnTo>
                    <a:pt x="82" y="1711"/>
                  </a:lnTo>
                  <a:lnTo>
                    <a:pt x="154" y="1528"/>
                  </a:lnTo>
                  <a:lnTo>
                    <a:pt x="238" y="1508"/>
                  </a:lnTo>
                  <a:lnTo>
                    <a:pt x="400" y="1473"/>
                  </a:lnTo>
                  <a:lnTo>
                    <a:pt x="478" y="1427"/>
                  </a:lnTo>
                  <a:lnTo>
                    <a:pt x="548" y="1365"/>
                  </a:lnTo>
                  <a:lnTo>
                    <a:pt x="573" y="1207"/>
                  </a:lnTo>
                  <a:lnTo>
                    <a:pt x="495" y="996"/>
                  </a:lnTo>
                  <a:lnTo>
                    <a:pt x="440" y="975"/>
                  </a:lnTo>
                  <a:lnTo>
                    <a:pt x="393" y="746"/>
                  </a:lnTo>
                  <a:lnTo>
                    <a:pt x="426" y="686"/>
                  </a:lnTo>
                  <a:lnTo>
                    <a:pt x="409" y="463"/>
                  </a:lnTo>
                  <a:lnTo>
                    <a:pt x="419" y="245"/>
                  </a:lnTo>
                  <a:lnTo>
                    <a:pt x="473" y="163"/>
                  </a:lnTo>
                  <a:lnTo>
                    <a:pt x="588" y="18"/>
                  </a:lnTo>
                  <a:lnTo>
                    <a:pt x="681" y="0"/>
                  </a:lnTo>
                  <a:lnTo>
                    <a:pt x="806" y="0"/>
                  </a:lnTo>
                  <a:lnTo>
                    <a:pt x="899" y="56"/>
                  </a:lnTo>
                  <a:lnTo>
                    <a:pt x="978" y="163"/>
                  </a:lnTo>
                  <a:lnTo>
                    <a:pt x="1032" y="345"/>
                  </a:lnTo>
                  <a:lnTo>
                    <a:pt x="1046" y="495"/>
                  </a:lnTo>
                  <a:lnTo>
                    <a:pt x="1047" y="631"/>
                  </a:lnTo>
                  <a:lnTo>
                    <a:pt x="1093" y="653"/>
                  </a:lnTo>
                  <a:lnTo>
                    <a:pt x="1079" y="865"/>
                  </a:lnTo>
                  <a:lnTo>
                    <a:pt x="1013" y="902"/>
                  </a:lnTo>
                  <a:lnTo>
                    <a:pt x="993" y="1029"/>
                  </a:lnTo>
                  <a:lnTo>
                    <a:pt x="969" y="1178"/>
                  </a:lnTo>
                  <a:lnTo>
                    <a:pt x="984" y="1295"/>
                  </a:lnTo>
                  <a:lnTo>
                    <a:pt x="1071" y="1367"/>
                  </a:lnTo>
                  <a:lnTo>
                    <a:pt x="1186" y="1412"/>
                  </a:lnTo>
                  <a:lnTo>
                    <a:pt x="1351" y="1447"/>
                  </a:lnTo>
                  <a:lnTo>
                    <a:pt x="1469" y="1461"/>
                  </a:lnTo>
                  <a:lnTo>
                    <a:pt x="1531" y="1578"/>
                  </a:lnTo>
                  <a:lnTo>
                    <a:pt x="1578" y="1687"/>
                  </a:lnTo>
                  <a:lnTo>
                    <a:pt x="1654" y="2352"/>
                  </a:lnTo>
                  <a:lnTo>
                    <a:pt x="0" y="2380"/>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5" name="Freeform 30"/>
            <p:cNvSpPr>
              <a:spLocks/>
            </p:cNvSpPr>
            <p:nvPr/>
          </p:nvSpPr>
          <p:spPr bwMode="auto">
            <a:xfrm>
              <a:off x="3609" y="2463"/>
              <a:ext cx="849" cy="708"/>
            </a:xfrm>
            <a:custGeom>
              <a:avLst/>
              <a:gdLst>
                <a:gd name="T0" fmla="*/ 0 w 1697"/>
                <a:gd name="T1" fmla="*/ 0 h 2123"/>
                <a:gd name="T2" fmla="*/ 1 w 1697"/>
                <a:gd name="T3" fmla="*/ 0 h 2123"/>
                <a:gd name="T4" fmla="*/ 1 w 1697"/>
                <a:gd name="T5" fmla="*/ 0 h 2123"/>
                <a:gd name="T6" fmla="*/ 1 w 1697"/>
                <a:gd name="T7" fmla="*/ 0 h 2123"/>
                <a:gd name="T8" fmla="*/ 1 w 1697"/>
                <a:gd name="T9" fmla="*/ 0 h 2123"/>
                <a:gd name="T10" fmla="*/ 1 w 1697"/>
                <a:gd name="T11" fmla="*/ 0 h 2123"/>
                <a:gd name="T12" fmla="*/ 1 w 1697"/>
                <a:gd name="T13" fmla="*/ 0 h 2123"/>
                <a:gd name="T14" fmla="*/ 1 w 1697"/>
                <a:gd name="T15" fmla="*/ 0 h 2123"/>
                <a:gd name="T16" fmla="*/ 1 w 1697"/>
                <a:gd name="T17" fmla="*/ 0 h 2123"/>
                <a:gd name="T18" fmla="*/ 1 w 1697"/>
                <a:gd name="T19" fmla="*/ 0 h 2123"/>
                <a:gd name="T20" fmla="*/ 1 w 1697"/>
                <a:gd name="T21" fmla="*/ 0 h 2123"/>
                <a:gd name="T22" fmla="*/ 1 w 1697"/>
                <a:gd name="T23" fmla="*/ 0 h 2123"/>
                <a:gd name="T24" fmla="*/ 1 w 1697"/>
                <a:gd name="T25" fmla="*/ 0 h 2123"/>
                <a:gd name="T26" fmla="*/ 1 w 1697"/>
                <a:gd name="T27" fmla="*/ 0 h 2123"/>
                <a:gd name="T28" fmla="*/ 1 w 1697"/>
                <a:gd name="T29" fmla="*/ 0 h 2123"/>
                <a:gd name="T30" fmla="*/ 1 w 1697"/>
                <a:gd name="T31" fmla="*/ 0 h 2123"/>
                <a:gd name="T32" fmla="*/ 1 w 1697"/>
                <a:gd name="T33" fmla="*/ 0 h 2123"/>
                <a:gd name="T34" fmla="*/ 1 w 1697"/>
                <a:gd name="T35" fmla="*/ 0 h 2123"/>
                <a:gd name="T36" fmla="*/ 1 w 1697"/>
                <a:gd name="T37" fmla="*/ 0 h 2123"/>
                <a:gd name="T38" fmla="*/ 1 w 1697"/>
                <a:gd name="T39" fmla="*/ 0 h 2123"/>
                <a:gd name="T40" fmla="*/ 1 w 1697"/>
                <a:gd name="T41" fmla="*/ 0 h 2123"/>
                <a:gd name="T42" fmla="*/ 1 w 1697"/>
                <a:gd name="T43" fmla="*/ 0 h 2123"/>
                <a:gd name="T44" fmla="*/ 1 w 1697"/>
                <a:gd name="T45" fmla="*/ 0 h 2123"/>
                <a:gd name="T46" fmla="*/ 1 w 1697"/>
                <a:gd name="T47" fmla="*/ 0 h 2123"/>
                <a:gd name="T48" fmla="*/ 1 w 1697"/>
                <a:gd name="T49" fmla="*/ 0 h 2123"/>
                <a:gd name="T50" fmla="*/ 1 w 1697"/>
                <a:gd name="T51" fmla="*/ 0 h 2123"/>
                <a:gd name="T52" fmla="*/ 1 w 1697"/>
                <a:gd name="T53" fmla="*/ 0 h 2123"/>
                <a:gd name="T54" fmla="*/ 1 w 1697"/>
                <a:gd name="T55" fmla="*/ 0 h 2123"/>
                <a:gd name="T56" fmla="*/ 1 w 1697"/>
                <a:gd name="T57" fmla="*/ 0 h 2123"/>
                <a:gd name="T58" fmla="*/ 1 w 1697"/>
                <a:gd name="T59" fmla="*/ 0 h 2123"/>
                <a:gd name="T60" fmla="*/ 1 w 1697"/>
                <a:gd name="T61" fmla="*/ 0 h 2123"/>
                <a:gd name="T62" fmla="*/ 1 w 1697"/>
                <a:gd name="T63" fmla="*/ 0 h 2123"/>
                <a:gd name="T64" fmla="*/ 1 w 1697"/>
                <a:gd name="T65" fmla="*/ 0 h 2123"/>
                <a:gd name="T66" fmla="*/ 1 w 1697"/>
                <a:gd name="T67" fmla="*/ 0 h 2123"/>
                <a:gd name="T68" fmla="*/ 1 w 1697"/>
                <a:gd name="T69" fmla="*/ 0 h 2123"/>
                <a:gd name="T70" fmla="*/ 1 w 1697"/>
                <a:gd name="T71" fmla="*/ 0 h 2123"/>
                <a:gd name="T72" fmla="*/ 1 w 1697"/>
                <a:gd name="T73" fmla="*/ 0 h 2123"/>
                <a:gd name="T74" fmla="*/ 1 w 1697"/>
                <a:gd name="T75" fmla="*/ 0 h 2123"/>
                <a:gd name="T76" fmla="*/ 0 w 1697"/>
                <a:gd name="T77" fmla="*/ 0 h 212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697"/>
                <a:gd name="T118" fmla="*/ 0 h 2123"/>
                <a:gd name="T119" fmla="*/ 1697 w 1697"/>
                <a:gd name="T120" fmla="*/ 2123 h 212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697" h="2123">
                  <a:moveTo>
                    <a:pt x="0" y="2119"/>
                  </a:moveTo>
                  <a:lnTo>
                    <a:pt x="45" y="1670"/>
                  </a:lnTo>
                  <a:lnTo>
                    <a:pt x="108" y="1459"/>
                  </a:lnTo>
                  <a:lnTo>
                    <a:pt x="292" y="1343"/>
                  </a:lnTo>
                  <a:lnTo>
                    <a:pt x="473" y="1307"/>
                  </a:lnTo>
                  <a:lnTo>
                    <a:pt x="624" y="1255"/>
                  </a:lnTo>
                  <a:lnTo>
                    <a:pt x="685" y="1150"/>
                  </a:lnTo>
                  <a:lnTo>
                    <a:pt x="692" y="989"/>
                  </a:lnTo>
                  <a:lnTo>
                    <a:pt x="628" y="936"/>
                  </a:lnTo>
                  <a:lnTo>
                    <a:pt x="577" y="867"/>
                  </a:lnTo>
                  <a:lnTo>
                    <a:pt x="564" y="823"/>
                  </a:lnTo>
                  <a:lnTo>
                    <a:pt x="534" y="649"/>
                  </a:lnTo>
                  <a:lnTo>
                    <a:pt x="538" y="650"/>
                  </a:lnTo>
                  <a:lnTo>
                    <a:pt x="498" y="519"/>
                  </a:lnTo>
                  <a:lnTo>
                    <a:pt x="544" y="305"/>
                  </a:lnTo>
                  <a:lnTo>
                    <a:pt x="640" y="201"/>
                  </a:lnTo>
                  <a:lnTo>
                    <a:pt x="752" y="62"/>
                  </a:lnTo>
                  <a:lnTo>
                    <a:pt x="973" y="0"/>
                  </a:lnTo>
                  <a:lnTo>
                    <a:pt x="1147" y="78"/>
                  </a:lnTo>
                  <a:lnTo>
                    <a:pt x="1230" y="169"/>
                  </a:lnTo>
                  <a:lnTo>
                    <a:pt x="1299" y="231"/>
                  </a:lnTo>
                  <a:lnTo>
                    <a:pt x="1312" y="321"/>
                  </a:lnTo>
                  <a:lnTo>
                    <a:pt x="1363" y="386"/>
                  </a:lnTo>
                  <a:lnTo>
                    <a:pt x="1376" y="490"/>
                  </a:lnTo>
                  <a:lnTo>
                    <a:pt x="1323" y="638"/>
                  </a:lnTo>
                  <a:lnTo>
                    <a:pt x="1333" y="745"/>
                  </a:lnTo>
                  <a:lnTo>
                    <a:pt x="1282" y="851"/>
                  </a:lnTo>
                  <a:lnTo>
                    <a:pt x="1238" y="884"/>
                  </a:lnTo>
                  <a:lnTo>
                    <a:pt x="1238" y="934"/>
                  </a:lnTo>
                  <a:lnTo>
                    <a:pt x="1136" y="1037"/>
                  </a:lnTo>
                  <a:lnTo>
                    <a:pt x="1162" y="1229"/>
                  </a:lnTo>
                  <a:lnTo>
                    <a:pt x="1269" y="1355"/>
                  </a:lnTo>
                  <a:lnTo>
                    <a:pt x="1439" y="1415"/>
                  </a:lnTo>
                  <a:lnTo>
                    <a:pt x="1625" y="1491"/>
                  </a:lnTo>
                  <a:lnTo>
                    <a:pt x="1680" y="1597"/>
                  </a:lnTo>
                  <a:lnTo>
                    <a:pt x="1692" y="1814"/>
                  </a:lnTo>
                  <a:lnTo>
                    <a:pt x="1697" y="1974"/>
                  </a:lnTo>
                  <a:lnTo>
                    <a:pt x="1692" y="2123"/>
                  </a:lnTo>
                  <a:lnTo>
                    <a:pt x="0" y="2119"/>
                  </a:lnTo>
                  <a:close/>
                </a:path>
              </a:pathLst>
            </a:custGeom>
            <a:solidFill>
              <a:srgbClr val="DCDCD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GB"/>
            </a:p>
          </p:txBody>
        </p:sp>
        <p:sp>
          <p:nvSpPr>
            <p:cNvPr id="19486" name="Text Box 31"/>
            <p:cNvSpPr txBox="1">
              <a:spLocks noChangeArrowheads="1"/>
            </p:cNvSpPr>
            <p:nvPr/>
          </p:nvSpPr>
          <p:spPr bwMode="auto">
            <a:xfrm>
              <a:off x="573" y="3013"/>
              <a:ext cx="4699" cy="377"/>
            </a:xfrm>
            <a:prstGeom prst="rect">
              <a:avLst/>
            </a:prstGeom>
            <a:solidFill>
              <a:srgbClr val="DADCE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spcBef>
                  <a:spcPct val="50000"/>
                </a:spcBef>
                <a:buClr>
                  <a:schemeClr val="accent1"/>
                </a:buClr>
                <a:buFont typeface="Wingdings" charset="0"/>
                <a:buNone/>
              </a:pPr>
              <a:r>
                <a:rPr lang="en-US" sz="2800" dirty="0">
                  <a:solidFill>
                    <a:srgbClr val="000000"/>
                  </a:solidFill>
                  <a:latin typeface="Amaze" charset="0"/>
                </a:rPr>
                <a:t>Questions?</a:t>
              </a:r>
            </a:p>
          </p:txBody>
        </p:sp>
      </p:grpSp>
      <p:sp>
        <p:nvSpPr>
          <p:cNvPr id="2" name="Title 1">
            <a:extLst>
              <a:ext uri="{FF2B5EF4-FFF2-40B4-BE49-F238E27FC236}">
                <a16:creationId xmlns:a16="http://schemas.microsoft.com/office/drawing/2014/main" id="{219D6B32-8FF4-9440-B360-46E85F008C49}"/>
              </a:ext>
            </a:extLst>
          </p:cNvPr>
          <p:cNvSpPr>
            <a:spLocks noGrp="1"/>
          </p:cNvSpPr>
          <p:nvPr>
            <p:ph type="title"/>
          </p:nvPr>
        </p:nvSpPr>
        <p:spPr/>
        <p:txBody>
          <a:bodyPr/>
          <a:lstStyle/>
          <a:p>
            <a:r>
              <a:rPr lang="en-US" dirty="0"/>
              <a:t>Open forum</a:t>
            </a:r>
          </a:p>
        </p:txBody>
      </p:sp>
    </p:spTree>
    <p:extLst>
      <p:ext uri="{BB962C8B-B14F-4D97-AF65-F5344CB8AC3E}">
        <p14:creationId xmlns:p14="http://schemas.microsoft.com/office/powerpoint/2010/main" val="298965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t>Links</a:t>
            </a:r>
            <a:endParaRPr lang="en-GB" dirty="0"/>
          </a:p>
        </p:txBody>
      </p:sp>
      <p:sp>
        <p:nvSpPr>
          <p:cNvPr id="4" name="Text Placeholder 3"/>
          <p:cNvSpPr>
            <a:spLocks noGrp="1"/>
          </p:cNvSpPr>
          <p:nvPr>
            <p:ph idx="1"/>
          </p:nvPr>
        </p:nvSpPr>
        <p:spPr>
          <a:xfrm>
            <a:off x="359200" y="853372"/>
            <a:ext cx="8473100" cy="3715503"/>
          </a:xfrm>
        </p:spPr>
        <p:txBody>
          <a:bodyPr/>
          <a:lstStyle/>
          <a:p>
            <a:pPr>
              <a:spcAft>
                <a:spcPts val="1400"/>
              </a:spcAft>
            </a:pPr>
            <a:r>
              <a:rPr lang="en-GB" dirty="0"/>
              <a:t>Press Releases and Podcast</a:t>
            </a:r>
          </a:p>
          <a:p>
            <a:pPr>
              <a:spcAft>
                <a:spcPts val="1400"/>
              </a:spcAft>
            </a:pPr>
            <a:endParaRPr lang="en-GB" dirty="0"/>
          </a:p>
          <a:p>
            <a:pPr>
              <a:spcAft>
                <a:spcPts val="1400"/>
              </a:spcAft>
            </a:pPr>
            <a:endParaRPr lang="en-GB" dirty="0"/>
          </a:p>
          <a:p>
            <a:pPr>
              <a:spcAft>
                <a:spcPts val="1400"/>
              </a:spcAft>
            </a:pPr>
            <a:endParaRPr lang="en-GB" dirty="0"/>
          </a:p>
          <a:p>
            <a:pPr>
              <a:spcAft>
                <a:spcPts val="1400"/>
              </a:spcAft>
            </a:pPr>
            <a:endParaRPr lang="en-GB" dirty="0"/>
          </a:p>
          <a:p>
            <a:r>
              <a:rPr lang="en-GB" dirty="0"/>
              <a:t>Open source repositories</a:t>
            </a:r>
          </a:p>
        </p:txBody>
      </p:sp>
      <p:sp>
        <p:nvSpPr>
          <p:cNvPr id="3" name="Slide Number Placeholder 2"/>
          <p:cNvSpPr>
            <a:spLocks noGrp="1"/>
          </p:cNvSpPr>
          <p:nvPr>
            <p:ph type="sldNum" idx="12"/>
          </p:nvPr>
        </p:nvSpPr>
        <p:spPr>
          <a:xfrm>
            <a:off x="8556782" y="5447513"/>
            <a:ext cx="548699" cy="180170"/>
          </a:xfrm>
        </p:spPr>
        <p:txBody>
          <a:bodyPr/>
          <a:lstStyle/>
          <a:p>
            <a:pPr lvl="0"/>
            <a:fld id="{00000000-1234-1234-1234-123412341234}" type="slidenum">
              <a:rPr lang="en-US" smtClean="0">
                <a:sym typeface="Arial"/>
              </a:rPr>
              <a:pPr lvl="0"/>
              <a:t>22</a:t>
            </a:fld>
            <a:endParaRPr lang="en-US" dirty="0">
              <a:sym typeface="Arial"/>
            </a:endParaRPr>
          </a:p>
        </p:txBody>
      </p:sp>
      <p:sp>
        <p:nvSpPr>
          <p:cNvPr id="5" name="Rectangle 4"/>
          <p:cNvSpPr/>
          <p:nvPr/>
        </p:nvSpPr>
        <p:spPr>
          <a:xfrm>
            <a:off x="508404" y="3741969"/>
            <a:ext cx="5968131" cy="523220"/>
          </a:xfrm>
          <a:prstGeom prst="rect">
            <a:avLst/>
          </a:prstGeom>
        </p:spPr>
        <p:txBody>
          <a:bodyPr wrap="square">
            <a:spAutoFit/>
          </a:bodyPr>
          <a:lstStyle/>
          <a:p>
            <a:pPr marL="742950" lvl="1" indent="-285750">
              <a:buClr>
                <a:schemeClr val="accent1"/>
              </a:buClr>
              <a:buFont typeface="Arial"/>
              <a:buChar char="•"/>
            </a:pPr>
            <a:r>
              <a:rPr lang="en-GB" dirty="0">
                <a:hlinkClick r:id="rId2"/>
              </a:rPr>
              <a:t>https://github.com/odpi/data-governance</a:t>
            </a:r>
            <a:endParaRPr lang="en-GB" dirty="0"/>
          </a:p>
          <a:p>
            <a:pPr marL="742950" lvl="1" indent="-285750">
              <a:buClr>
                <a:schemeClr val="accent1"/>
              </a:buClr>
              <a:buFont typeface="Arial"/>
              <a:buChar char="•"/>
            </a:pPr>
            <a:r>
              <a:rPr lang="en-GB" dirty="0">
                <a:hlinkClick r:id="rId3"/>
              </a:rPr>
              <a:t>https://github.com/odpi/egeria</a:t>
            </a:r>
            <a:endParaRPr lang="en-GB" dirty="0"/>
          </a:p>
        </p:txBody>
      </p:sp>
      <p:sp>
        <p:nvSpPr>
          <p:cNvPr id="8" name="Rectangle 7">
            <a:extLst>
              <a:ext uri="{FF2B5EF4-FFF2-40B4-BE49-F238E27FC236}">
                <a16:creationId xmlns:a16="http://schemas.microsoft.com/office/drawing/2014/main" id="{45FB58CA-501D-7C49-AE88-850CBDA8B4BA}"/>
              </a:ext>
            </a:extLst>
          </p:cNvPr>
          <p:cNvSpPr/>
          <p:nvPr/>
        </p:nvSpPr>
        <p:spPr>
          <a:xfrm>
            <a:off x="508404" y="1302517"/>
            <a:ext cx="8395654" cy="2462213"/>
          </a:xfrm>
          <a:prstGeom prst="rect">
            <a:avLst/>
          </a:prstGeom>
        </p:spPr>
        <p:txBody>
          <a:bodyPr wrap="square">
            <a:spAutoFit/>
          </a:bodyPr>
          <a:lstStyle/>
          <a:p>
            <a:pPr marL="742950" lvl="1" indent="-285750">
              <a:buClr>
                <a:schemeClr val="accent1"/>
              </a:buClr>
              <a:buFont typeface="Arial"/>
              <a:buChar char="•"/>
            </a:pPr>
            <a:r>
              <a:rPr lang="en-GB" dirty="0">
                <a:hlinkClick r:id="rId4"/>
              </a:rPr>
              <a:t>https://www.linuxfoundation.org/press-release/2018/08/odpi-announces-egeria-for-open-sharing-exchange-and-governance-of-metadata/</a:t>
            </a:r>
          </a:p>
          <a:p>
            <a:pPr marL="742950" lvl="1" indent="-285750">
              <a:buClr>
                <a:schemeClr val="accent1"/>
              </a:buClr>
              <a:buFont typeface="Arial"/>
              <a:buChar char="•"/>
            </a:pPr>
            <a:r>
              <a:rPr lang="en-GB" dirty="0">
                <a:hlinkClick r:id="rId4"/>
              </a:rPr>
              <a:t>https://www.linuxfoundation.org/press-release/2019/02/odpi-announces-new-egeria-conformance-program-to-advance-open-metadata-exchange-between-vendor-tools/</a:t>
            </a:r>
          </a:p>
          <a:p>
            <a:pPr marL="742950" lvl="1" indent="-285750">
              <a:buClr>
                <a:schemeClr val="accent1"/>
              </a:buClr>
              <a:buFont typeface="Arial"/>
              <a:buChar char="•"/>
            </a:pPr>
            <a:r>
              <a:rPr lang="en-GB" dirty="0">
                <a:hlinkClick r:id="rId5"/>
              </a:rPr>
              <a:t>https://roaringelephant.org/2018/09/25/episode-107-open-metadata-and-governance-masterclass-with-mandy-chessell-part-1/</a:t>
            </a:r>
            <a:endParaRPr lang="en-GB" dirty="0"/>
          </a:p>
          <a:p>
            <a:pPr marL="742950" lvl="1" indent="-285750">
              <a:buClr>
                <a:schemeClr val="accent1"/>
              </a:buClr>
              <a:buFont typeface="Arial"/>
              <a:buChar char="•"/>
            </a:pPr>
            <a:r>
              <a:rPr lang="en-GB" dirty="0">
                <a:hlinkClick r:id="" action="ppaction://noaction"/>
              </a:rPr>
              <a:t>https://roaringelephant.org/2018/10/09/episode-109-open-metadata-and-governance-</a:t>
            </a:r>
          </a:p>
          <a:p>
            <a:pPr marL="742950" lvl="1" indent="-285750">
              <a:buClr>
                <a:schemeClr val="accent1"/>
              </a:buClr>
              <a:buFont typeface="Arial"/>
              <a:buChar char="•"/>
            </a:pPr>
            <a:r>
              <a:rPr lang="en-GB" dirty="0">
                <a:hlinkClick r:id="" action="ppaction://noaction"/>
              </a:rPr>
              <a:t>masterclass-with-mandy-chessell-part-2/</a:t>
            </a:r>
            <a:endParaRPr lang="en-GB" dirty="0"/>
          </a:p>
          <a:p>
            <a:pPr marL="742950" lvl="1" indent="-285750">
              <a:buClr>
                <a:schemeClr val="accent1"/>
              </a:buClr>
              <a:buFont typeface="Arial"/>
              <a:buChar char="•"/>
            </a:pPr>
            <a:r>
              <a:rPr lang="en-GB" dirty="0">
                <a:hlinkClick r:id="rId6"/>
              </a:rPr>
              <a:t>https://youtu.be/ryd3KFWT1mc</a:t>
            </a:r>
            <a:endParaRPr lang="en-GB" dirty="0"/>
          </a:p>
          <a:p>
            <a:pPr marL="742950" lvl="1" indent="-285750">
              <a:buClr>
                <a:schemeClr val="accent1"/>
              </a:buClr>
              <a:buFont typeface="Arial"/>
              <a:buChar char="•"/>
            </a:pPr>
            <a:endParaRPr lang="en-GB" dirty="0"/>
          </a:p>
          <a:p>
            <a:pPr marL="742950" lvl="1" indent="-285750">
              <a:buClr>
                <a:schemeClr val="accent1"/>
              </a:buClr>
              <a:buFont typeface="Arial"/>
              <a:buChar char="•"/>
            </a:pPr>
            <a:endParaRPr lang="en-GB" dirty="0"/>
          </a:p>
        </p:txBody>
      </p:sp>
      <p:sp>
        <p:nvSpPr>
          <p:cNvPr id="9" name="Slide Number Placeholder 3">
            <a:extLst>
              <a:ext uri="{FF2B5EF4-FFF2-40B4-BE49-F238E27FC236}">
                <a16:creationId xmlns:a16="http://schemas.microsoft.com/office/drawing/2014/main" id="{FE968A6B-30EB-774A-95A1-1C75FE2CD488}"/>
              </a:ext>
            </a:extLst>
          </p:cNvPr>
          <p:cNvSpPr txBox="1">
            <a:spLocks/>
          </p:cNvSpPr>
          <p:nvPr/>
        </p:nvSpPr>
        <p:spPr>
          <a:xfrm>
            <a:off x="8556782" y="4956626"/>
            <a:ext cx="548699" cy="18017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accent6">
                    <a:lumMod val="50000"/>
                  </a:schemeClr>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22</a:t>
            </a:fld>
            <a:endParaRPr lang="en-US" sz="1000"/>
          </a:p>
        </p:txBody>
      </p:sp>
    </p:spTree>
    <p:extLst>
      <p:ext uri="{BB962C8B-B14F-4D97-AF65-F5344CB8AC3E}">
        <p14:creationId xmlns:p14="http://schemas.microsoft.com/office/powerpoint/2010/main" val="1292925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6AB6F7-4F4E-3349-9988-EC4D9604FF63}"/>
              </a:ext>
            </a:extLst>
          </p:cNvPr>
          <p:cNvSpPr>
            <a:spLocks noGrp="1"/>
          </p:cNvSpPr>
          <p:nvPr>
            <p:ph type="title"/>
          </p:nvPr>
        </p:nvSpPr>
        <p:spPr/>
        <p:txBody>
          <a:bodyPr/>
          <a:lstStyle/>
          <a:p>
            <a:r>
              <a:rPr lang="en-US" dirty="0"/>
              <a:t>Thank You</a:t>
            </a:r>
          </a:p>
        </p:txBody>
      </p:sp>
      <p:sp>
        <p:nvSpPr>
          <p:cNvPr id="4" name="Slide Number Placeholder 3">
            <a:extLst>
              <a:ext uri="{FF2B5EF4-FFF2-40B4-BE49-F238E27FC236}">
                <a16:creationId xmlns:a16="http://schemas.microsoft.com/office/drawing/2014/main" id="{DADDC611-0341-E74E-B04D-F710FD96A333}"/>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23</a:t>
            </a:fld>
            <a:endParaRPr lang="en-US" sz="1000"/>
          </a:p>
        </p:txBody>
      </p:sp>
      <p:sp>
        <p:nvSpPr>
          <p:cNvPr id="6" name="TextBox 5">
            <a:extLst>
              <a:ext uri="{FF2B5EF4-FFF2-40B4-BE49-F238E27FC236}">
                <a16:creationId xmlns:a16="http://schemas.microsoft.com/office/drawing/2014/main" id="{82D05605-226B-7F46-AF9B-0D5CCEC0173E}"/>
              </a:ext>
            </a:extLst>
          </p:cNvPr>
          <p:cNvSpPr txBox="1"/>
          <p:nvPr/>
        </p:nvSpPr>
        <p:spPr>
          <a:xfrm>
            <a:off x="1347019" y="3805084"/>
            <a:ext cx="4687502" cy="307777"/>
          </a:xfrm>
          <a:prstGeom prst="rect">
            <a:avLst/>
          </a:prstGeom>
          <a:noFill/>
        </p:spPr>
        <p:txBody>
          <a:bodyPr wrap="none" rtlCol="0">
            <a:spAutoFit/>
          </a:bodyPr>
          <a:lstStyle/>
          <a:p>
            <a:r>
              <a:rPr lang="en-US" dirty="0">
                <a:solidFill>
                  <a:schemeClr val="bg1"/>
                </a:solidFill>
              </a:rPr>
              <a:t>More information can be found at: https://</a:t>
            </a:r>
            <a:r>
              <a:rPr lang="en-US" dirty="0" err="1">
                <a:solidFill>
                  <a:schemeClr val="bg1"/>
                </a:solidFill>
              </a:rPr>
              <a:t>egeria.odpi.org</a:t>
            </a:r>
            <a:r>
              <a:rPr lang="en-US" dirty="0">
                <a:solidFill>
                  <a:schemeClr val="bg1"/>
                </a:solidFill>
              </a:rPr>
              <a:t> </a:t>
            </a:r>
          </a:p>
        </p:txBody>
      </p:sp>
    </p:spTree>
    <p:extLst>
      <p:ext uri="{BB962C8B-B14F-4D97-AF65-F5344CB8AC3E}">
        <p14:creationId xmlns:p14="http://schemas.microsoft.com/office/powerpoint/2010/main" val="1746814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3A30-E3E7-4A44-AB78-75FEA77AF253}"/>
              </a:ext>
            </a:extLst>
          </p:cNvPr>
          <p:cNvSpPr>
            <a:spLocks noGrp="1"/>
          </p:cNvSpPr>
          <p:nvPr>
            <p:ph type="title"/>
          </p:nvPr>
        </p:nvSpPr>
        <p:spPr/>
        <p:txBody>
          <a:bodyPr>
            <a:normAutofit/>
          </a:bodyPr>
          <a:lstStyle/>
          <a:p>
            <a:r>
              <a:rPr lang="en-GB" dirty="0"/>
              <a:t>Backup</a:t>
            </a:r>
          </a:p>
        </p:txBody>
      </p:sp>
      <p:sp>
        <p:nvSpPr>
          <p:cNvPr id="3" name="Slide Number Placeholder 2">
            <a:extLst>
              <a:ext uri="{FF2B5EF4-FFF2-40B4-BE49-F238E27FC236}">
                <a16:creationId xmlns:a16="http://schemas.microsoft.com/office/drawing/2014/main" id="{00861036-A1A8-EB42-B740-1DBEC50D9D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24</a:t>
            </a:fld>
            <a:endParaRPr lang="en-US" sz="1000"/>
          </a:p>
        </p:txBody>
      </p:sp>
      <p:sp>
        <p:nvSpPr>
          <p:cNvPr id="4" name="TextBox 3">
            <a:extLst>
              <a:ext uri="{FF2B5EF4-FFF2-40B4-BE49-F238E27FC236}">
                <a16:creationId xmlns:a16="http://schemas.microsoft.com/office/drawing/2014/main" id="{354C2169-99CC-5944-B2D7-78D5DB7D13E0}"/>
              </a:ext>
            </a:extLst>
          </p:cNvPr>
          <p:cNvSpPr txBox="1"/>
          <p:nvPr/>
        </p:nvSpPr>
        <p:spPr>
          <a:xfrm>
            <a:off x="445169" y="3582669"/>
            <a:ext cx="4952741" cy="307777"/>
          </a:xfrm>
          <a:prstGeom prst="rect">
            <a:avLst/>
          </a:prstGeom>
          <a:noFill/>
        </p:spPr>
        <p:txBody>
          <a:bodyPr wrap="square" rtlCol="0">
            <a:spAutoFit/>
          </a:bodyPr>
          <a:lstStyle/>
          <a:p>
            <a:r>
              <a:rPr lang="en-US" dirty="0">
                <a:solidFill>
                  <a:schemeClr val="accent5">
                    <a:lumMod val="40000"/>
                    <a:lumOff val="60000"/>
                  </a:schemeClr>
                </a:solidFill>
              </a:rPr>
              <a:t>Mandy Chessell, ODPi Egeria Project Leader</a:t>
            </a:r>
          </a:p>
        </p:txBody>
      </p:sp>
    </p:spTree>
    <p:extLst>
      <p:ext uri="{BB962C8B-B14F-4D97-AF65-F5344CB8AC3E}">
        <p14:creationId xmlns:p14="http://schemas.microsoft.com/office/powerpoint/2010/main" val="1195791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325859" y="215849"/>
            <a:ext cx="8520599" cy="430887"/>
          </a:xfrm>
          <a:noFill/>
          <a:ln w="9525">
            <a:noFill/>
            <a:miter lim="800000"/>
            <a:headEnd/>
            <a:tailEnd/>
          </a:ln>
          <a:effectLst/>
        </p:spPr>
        <p:txBody>
          <a:bodyPr vert="horz" wrap="square" lIns="0" tIns="0" rIns="0" bIns="0" numCol="1" rtlCol="0" anchor="t" anchorCtr="0" compatLnSpc="1">
            <a:prstTxWarp prst="textNoShape">
              <a:avLst/>
            </a:prstTxWarp>
            <a:spAutoFit/>
          </a:bodyPr>
          <a:lstStyle/>
          <a:p>
            <a:r>
              <a:rPr lang="en-GB" dirty="0">
                <a:latin typeface="Arial" charset="0"/>
                <a:ea typeface="MS PGothic" charset="0"/>
              </a:rPr>
              <a:t>Open metadata ecosystem</a:t>
            </a:r>
          </a:p>
        </p:txBody>
      </p:sp>
      <p:sp>
        <p:nvSpPr>
          <p:cNvPr id="46" name="Cloud 45"/>
          <p:cNvSpPr/>
          <p:nvPr/>
        </p:nvSpPr>
        <p:spPr bwMode="auto">
          <a:xfrm>
            <a:off x="5074677" y="1335475"/>
            <a:ext cx="1610916" cy="817067"/>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7" name="Cloud 46"/>
          <p:cNvSpPr/>
          <p:nvPr/>
        </p:nvSpPr>
        <p:spPr bwMode="auto">
          <a:xfrm>
            <a:off x="1632581" y="1529249"/>
            <a:ext cx="2502694" cy="1268909"/>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49" name="Cloud 48"/>
          <p:cNvSpPr/>
          <p:nvPr/>
        </p:nvSpPr>
        <p:spPr bwMode="auto">
          <a:xfrm>
            <a:off x="3680456" y="2315954"/>
            <a:ext cx="3915965" cy="1985070"/>
          </a:xfrm>
          <a:prstGeom prst="cloud">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0" name="Rounded Rectangle 49"/>
          <p:cNvSpPr/>
          <p:nvPr/>
        </p:nvSpPr>
        <p:spPr bwMode="auto">
          <a:xfrm>
            <a:off x="5650939" y="2592774"/>
            <a:ext cx="1453754" cy="709018"/>
          </a:xfrm>
          <a:prstGeom prst="roundRect">
            <a:avLst/>
          </a:prstGeom>
          <a:solidFill>
            <a:srgbClr val="1F497D"/>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GB" sz="1050" dirty="0">
                <a:solidFill>
                  <a:srgbClr val="ECECEC"/>
                </a:solidFill>
                <a:latin typeface="Calibri"/>
                <a:cs typeface="Calibri"/>
              </a:rPr>
              <a:t>Data Lake</a:t>
            </a:r>
          </a:p>
        </p:txBody>
      </p:sp>
      <p:cxnSp>
        <p:nvCxnSpPr>
          <p:cNvPr id="51" name="Straight Connector 50"/>
          <p:cNvCxnSpPr>
            <a:endCxn id="55" idx="3"/>
          </p:cNvCxnSpPr>
          <p:nvPr/>
        </p:nvCxnSpPr>
        <p:spPr bwMode="auto">
          <a:xfrm flipH="1">
            <a:off x="6170052" y="1371640"/>
            <a:ext cx="1071563" cy="154037"/>
          </a:xfrm>
          <a:prstGeom prst="line">
            <a:avLst/>
          </a:prstGeom>
          <a:ln>
            <a:solidFill>
              <a:srgbClr val="144989"/>
            </a:solidFill>
          </a:ln>
        </p:spPr>
        <p:style>
          <a:lnRef idx="2">
            <a:schemeClr val="accent1"/>
          </a:lnRef>
          <a:fillRef idx="0">
            <a:schemeClr val="accent1"/>
          </a:fillRef>
          <a:effectRef idx="1">
            <a:schemeClr val="accent1"/>
          </a:effectRef>
          <a:fontRef idx="minor">
            <a:schemeClr val="tx1"/>
          </a:fontRef>
        </p:style>
      </p:cxnSp>
      <p:sp>
        <p:nvSpPr>
          <p:cNvPr id="52" name="Can 51"/>
          <p:cNvSpPr/>
          <p:nvPr/>
        </p:nvSpPr>
        <p:spPr bwMode="auto">
          <a:xfrm>
            <a:off x="5786671" y="2657962"/>
            <a:ext cx="373856" cy="168771"/>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3" name="Can 52"/>
          <p:cNvSpPr/>
          <p:nvPr/>
        </p:nvSpPr>
        <p:spPr bwMode="auto">
          <a:xfrm>
            <a:off x="5333044" y="1597115"/>
            <a:ext cx="373856" cy="168771"/>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55" name="Rectangle 54"/>
          <p:cNvSpPr/>
          <p:nvPr/>
        </p:nvSpPr>
        <p:spPr bwMode="auto">
          <a:xfrm>
            <a:off x="5868825" y="1463169"/>
            <a:ext cx="301228"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1" name="Rectangle 60"/>
          <p:cNvSpPr/>
          <p:nvPr/>
        </p:nvSpPr>
        <p:spPr bwMode="auto">
          <a:xfrm>
            <a:off x="5872396" y="1670338"/>
            <a:ext cx="301229" cy="12501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62" name="TextBox 24"/>
          <p:cNvSpPr txBox="1">
            <a:spLocks noChangeArrowheads="1"/>
          </p:cNvSpPr>
          <p:nvPr/>
        </p:nvSpPr>
        <p:spPr bwMode="auto">
          <a:xfrm>
            <a:off x="6170520" y="1507090"/>
            <a:ext cx="664019" cy="415498"/>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Mobile Apps</a:t>
            </a:r>
          </a:p>
        </p:txBody>
      </p:sp>
      <p:cxnSp>
        <p:nvCxnSpPr>
          <p:cNvPr id="63" name="Straight Arrow Connector 62"/>
          <p:cNvCxnSpPr>
            <a:stCxn id="55" idx="1"/>
            <a:endCxn id="53" idx="4"/>
          </p:cNvCxnSpPr>
          <p:nvPr/>
        </p:nvCxnSpPr>
        <p:spPr bwMode="auto">
          <a:xfrm flipH="1">
            <a:off x="5706899" y="1525678"/>
            <a:ext cx="161925" cy="156269"/>
          </a:xfrm>
          <a:prstGeom prst="straightConnector1">
            <a:avLst/>
          </a:prstGeom>
          <a:solidFill>
            <a:srgbClr val="CC99FF"/>
          </a:solidFill>
          <a:ln w="19050" cap="flat" cmpd="sng" algn="ctr">
            <a:solidFill>
              <a:srgbClr val="144989"/>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4" name="Straight Arrow Connector 63"/>
          <p:cNvCxnSpPr>
            <a:stCxn id="61" idx="1"/>
            <a:endCxn id="53" idx="4"/>
          </p:cNvCxnSpPr>
          <p:nvPr/>
        </p:nvCxnSpPr>
        <p:spPr bwMode="auto">
          <a:xfrm flipH="1" flipV="1">
            <a:off x="5706899" y="1681946"/>
            <a:ext cx="165497" cy="50900"/>
          </a:xfrm>
          <a:prstGeom prst="straightConnector1">
            <a:avLst/>
          </a:prstGeom>
          <a:solidFill>
            <a:srgbClr val="CC99FF"/>
          </a:solidFill>
          <a:ln w="19050" cap="flat" cmpd="sng" algn="ctr">
            <a:solidFill>
              <a:srgbClr val="144989"/>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5" name="Straight Connector 64"/>
          <p:cNvCxnSpPr>
            <a:stCxn id="53" idx="3"/>
            <a:endCxn id="52" idx="1"/>
          </p:cNvCxnSpPr>
          <p:nvPr/>
        </p:nvCxnSpPr>
        <p:spPr bwMode="auto">
          <a:xfrm>
            <a:off x="5519971" y="1765886"/>
            <a:ext cx="453629" cy="892076"/>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66" name="Can 65"/>
          <p:cNvSpPr/>
          <p:nvPr/>
        </p:nvSpPr>
        <p:spPr bwMode="auto">
          <a:xfrm>
            <a:off x="2729146" y="1864112"/>
            <a:ext cx="373856" cy="167878"/>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grpSp>
        <p:nvGrpSpPr>
          <p:cNvPr id="67" name="Group 21"/>
          <p:cNvGrpSpPr>
            <a:grpSpLocks/>
          </p:cNvGrpSpPr>
          <p:nvPr/>
        </p:nvGrpSpPr>
        <p:grpSpPr bwMode="auto">
          <a:xfrm>
            <a:off x="4420613" y="3150314"/>
            <a:ext cx="718954" cy="418573"/>
            <a:chOff x="431539" y="5104202"/>
            <a:chExt cx="1023363" cy="843225"/>
          </a:xfrm>
        </p:grpSpPr>
        <p:sp>
          <p:nvSpPr>
            <p:cNvPr id="68" name="Can 67"/>
            <p:cNvSpPr/>
            <p:nvPr/>
          </p:nvSpPr>
          <p:spPr>
            <a:xfrm>
              <a:off x="432125" y="5103544"/>
              <a:ext cx="813476" cy="661997"/>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69" name="Can 68"/>
            <p:cNvSpPr/>
            <p:nvPr/>
          </p:nvSpPr>
          <p:spPr>
            <a:xfrm>
              <a:off x="1167643" y="5305021"/>
              <a:ext cx="288106" cy="5270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0" name="Can 69"/>
            <p:cNvSpPr/>
            <p:nvPr/>
          </p:nvSpPr>
          <p:spPr>
            <a:xfrm>
              <a:off x="532114" y="5421951"/>
              <a:ext cx="710098" cy="525280"/>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Databases</a:t>
              </a:r>
            </a:p>
          </p:txBody>
        </p:sp>
      </p:grpSp>
      <p:grpSp>
        <p:nvGrpSpPr>
          <p:cNvPr id="71" name="Group 19"/>
          <p:cNvGrpSpPr>
            <a:grpSpLocks/>
          </p:cNvGrpSpPr>
          <p:nvPr/>
        </p:nvGrpSpPr>
        <p:grpSpPr bwMode="auto">
          <a:xfrm>
            <a:off x="5043558" y="3394680"/>
            <a:ext cx="841756" cy="402808"/>
            <a:chOff x="2266224" y="5215162"/>
            <a:chExt cx="1198428" cy="810289"/>
          </a:xfrm>
        </p:grpSpPr>
        <p:sp>
          <p:nvSpPr>
            <p:cNvPr id="72" name="Rectangle 71"/>
            <p:cNvSpPr/>
            <p:nvPr/>
          </p:nvSpPr>
          <p:spPr>
            <a:xfrm>
              <a:off x="2558018" y="5342661"/>
              <a:ext cx="906891" cy="538890"/>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3" name="Rectangle 72"/>
            <p:cNvSpPr/>
            <p:nvPr/>
          </p:nvSpPr>
          <p:spPr>
            <a:xfrm>
              <a:off x="2266457" y="5215124"/>
              <a:ext cx="644146" cy="657446"/>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endParaRPr lang="en-US" sz="825" dirty="0">
                <a:solidFill>
                  <a:srgbClr val="1F497D"/>
                </a:solidFill>
                <a:latin typeface="Calibri"/>
                <a:cs typeface="Calibri"/>
              </a:endParaRPr>
            </a:p>
          </p:txBody>
        </p:sp>
        <p:sp>
          <p:nvSpPr>
            <p:cNvPr id="74" name="Rectangle 73"/>
            <p:cNvSpPr/>
            <p:nvPr/>
          </p:nvSpPr>
          <p:spPr>
            <a:xfrm>
              <a:off x="2419018" y="5488161"/>
              <a:ext cx="905195" cy="537094"/>
            </a:xfrm>
            <a:prstGeom prst="rec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Applications</a:t>
              </a:r>
            </a:p>
          </p:txBody>
        </p:sp>
      </p:grpSp>
      <p:sp>
        <p:nvSpPr>
          <p:cNvPr id="75" name="Multidocument 74"/>
          <p:cNvSpPr/>
          <p:nvPr/>
        </p:nvSpPr>
        <p:spPr bwMode="auto">
          <a:xfrm>
            <a:off x="4221000" y="3535750"/>
            <a:ext cx="506015" cy="233065"/>
          </a:xfrm>
          <a:prstGeom prst="flowChartMultidocument">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wrap="none" anchor="ctr"/>
          <a:lstStyle/>
          <a:p>
            <a:pPr algn="ctr">
              <a:defRPr/>
            </a:pPr>
            <a:r>
              <a:rPr lang="en-US" sz="825" dirty="0">
                <a:solidFill>
                  <a:srgbClr val="1F497D"/>
                </a:solidFill>
                <a:latin typeface="Calibri"/>
                <a:cs typeface="Calibri"/>
              </a:rPr>
              <a:t>Files</a:t>
            </a:r>
          </a:p>
        </p:txBody>
      </p:sp>
      <p:sp>
        <p:nvSpPr>
          <p:cNvPr id="76" name="Can 75"/>
          <p:cNvSpPr/>
          <p:nvPr/>
        </p:nvSpPr>
        <p:spPr bwMode="auto">
          <a:xfrm>
            <a:off x="5021100" y="2843699"/>
            <a:ext cx="373856" cy="168771"/>
          </a:xfrm>
          <a:prstGeom prst="can">
            <a:avLst/>
          </a:prstGeom>
          <a:solidFill>
            <a:srgbClr val="FF6600"/>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77" name="Straight Connector 76"/>
          <p:cNvCxnSpPr>
            <a:stCxn id="53" idx="3"/>
            <a:endCxn id="76" idx="1"/>
          </p:cNvCxnSpPr>
          <p:nvPr/>
        </p:nvCxnSpPr>
        <p:spPr bwMode="auto">
          <a:xfrm flipH="1">
            <a:off x="5208027" y="1765886"/>
            <a:ext cx="311944" cy="1077814"/>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8" name="Straight Connector 77"/>
          <p:cNvCxnSpPr>
            <a:stCxn id="52" idx="2"/>
            <a:endCxn id="76" idx="4"/>
          </p:cNvCxnSpPr>
          <p:nvPr/>
        </p:nvCxnSpPr>
        <p:spPr bwMode="auto">
          <a:xfrm flipH="1">
            <a:off x="5394956" y="2742793"/>
            <a:ext cx="391715" cy="185738"/>
          </a:xfrm>
          <a:prstGeom prst="line">
            <a:avLst/>
          </a:prstGeom>
          <a:solidFill>
            <a:srgbClr val="CC99FF"/>
          </a:solidFill>
          <a:ln w="57150" cap="flat" cmpd="sng" algn="ctr">
            <a:solidFill>
              <a:srgbClr val="FF6600"/>
            </a:solidFill>
            <a:prstDash val="sysDash"/>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79" name="Right Arrow 78"/>
          <p:cNvSpPr/>
          <p:nvPr/>
        </p:nvSpPr>
        <p:spPr bwMode="auto">
          <a:xfrm rot="18691608">
            <a:off x="5070361" y="3044766"/>
            <a:ext cx="166985" cy="148829"/>
          </a:xfrm>
          <a:prstGeom prst="rightArrow">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80" name="Straight Connector 79"/>
          <p:cNvCxnSpPr/>
          <p:nvPr/>
        </p:nvCxnSpPr>
        <p:spPr bwMode="auto">
          <a:xfrm>
            <a:off x="3719746" y="2526695"/>
            <a:ext cx="394097" cy="175916"/>
          </a:xfrm>
          <a:prstGeom prst="line">
            <a:avLst/>
          </a:prstGeom>
          <a:solidFill>
            <a:srgbClr val="CC99FF"/>
          </a:solidFill>
          <a:ln w="57150" cap="flat" cmpd="sng" algn="ctr">
            <a:solidFill>
              <a:srgbClr val="14498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81" name="Can 80"/>
          <p:cNvSpPr/>
          <p:nvPr/>
        </p:nvSpPr>
        <p:spPr bwMode="auto">
          <a:xfrm>
            <a:off x="2587462" y="2225765"/>
            <a:ext cx="602456" cy="249138"/>
          </a:xfrm>
          <a:prstGeom prst="can">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2" name="Wave 81"/>
          <p:cNvSpPr/>
          <p:nvPr/>
        </p:nvSpPr>
        <p:spPr bwMode="auto">
          <a:xfrm>
            <a:off x="3854287" y="2445435"/>
            <a:ext cx="373856" cy="183952"/>
          </a:xfrm>
          <a:prstGeom prst="wave">
            <a:avLst/>
          </a:prstGeom>
          <a:solidFill>
            <a:srgbClr val="FFFFFF"/>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sp>
        <p:nvSpPr>
          <p:cNvPr id="83" name="Wave 82"/>
          <p:cNvSpPr/>
          <p:nvPr/>
        </p:nvSpPr>
        <p:spPr bwMode="auto">
          <a:xfrm>
            <a:off x="3857859" y="2401679"/>
            <a:ext cx="373856" cy="97334"/>
          </a:xfrm>
          <a:prstGeom prst="wave">
            <a:avLst/>
          </a:prstGeom>
          <a:solidFill>
            <a:srgbClr val="E46C0A"/>
          </a:solidFill>
          <a:ln>
            <a:solidFill>
              <a:srgbClr val="144989"/>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050" dirty="0">
              <a:solidFill>
                <a:srgbClr val="1F497D"/>
              </a:solidFill>
              <a:latin typeface="Calibri"/>
              <a:cs typeface="Calibri"/>
            </a:endParaRPr>
          </a:p>
        </p:txBody>
      </p:sp>
      <p:cxnSp>
        <p:nvCxnSpPr>
          <p:cNvPr id="84" name="Straight Arrow Connector 83"/>
          <p:cNvCxnSpPr>
            <a:stCxn id="81" idx="1"/>
            <a:endCxn id="66" idx="3"/>
          </p:cNvCxnSpPr>
          <p:nvPr/>
        </p:nvCxnSpPr>
        <p:spPr bwMode="auto">
          <a:xfrm flipV="1">
            <a:off x="2888690" y="2031990"/>
            <a:ext cx="27385" cy="193775"/>
          </a:xfrm>
          <a:prstGeom prst="straightConnector1">
            <a:avLst/>
          </a:prstGeom>
          <a:solidFill>
            <a:srgbClr val="CC99FF"/>
          </a:solidFill>
          <a:ln w="19050" cap="flat" cmpd="sng" algn="ctr">
            <a:solidFill>
              <a:srgbClr val="144989"/>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85" name="TextBox 65"/>
          <p:cNvSpPr txBox="1">
            <a:spLocks noChangeArrowheads="1"/>
          </p:cNvSpPr>
          <p:nvPr/>
        </p:nvSpPr>
        <p:spPr bwMode="auto">
          <a:xfrm>
            <a:off x="3159051" y="1749084"/>
            <a:ext cx="954791" cy="577081"/>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Independent metadata Repository</a:t>
            </a:r>
          </a:p>
        </p:txBody>
      </p:sp>
      <p:sp>
        <p:nvSpPr>
          <p:cNvPr id="86" name="TextBox 66"/>
          <p:cNvSpPr txBox="1">
            <a:spLocks noChangeArrowheads="1"/>
          </p:cNvSpPr>
          <p:nvPr/>
        </p:nvSpPr>
        <p:spPr bwMode="auto">
          <a:xfrm>
            <a:off x="4512598" y="1994286"/>
            <a:ext cx="872270" cy="577081"/>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GB" sz="1050" dirty="0"/>
              <a:t>Linked metadata Repositories</a:t>
            </a:r>
          </a:p>
        </p:txBody>
      </p:sp>
      <p:grpSp>
        <p:nvGrpSpPr>
          <p:cNvPr id="87" name="Group 17"/>
          <p:cNvGrpSpPr>
            <a:grpSpLocks/>
          </p:cNvGrpSpPr>
          <p:nvPr/>
        </p:nvGrpSpPr>
        <p:grpSpPr bwMode="auto">
          <a:xfrm>
            <a:off x="6928176" y="1099544"/>
            <a:ext cx="129501" cy="212308"/>
            <a:chOff x="603250" y="4737100"/>
            <a:chExt cx="355600" cy="654050"/>
          </a:xfrm>
        </p:grpSpPr>
        <p:sp>
          <p:nvSpPr>
            <p:cNvPr id="88" name="Delay 87"/>
            <p:cNvSpPr/>
            <p:nvPr/>
          </p:nvSpPr>
          <p:spPr>
            <a:xfrm rot="16200000">
              <a:off x="546519" y="4977062"/>
              <a:ext cx="469494" cy="356362"/>
            </a:xfrm>
            <a:prstGeom prst="flowChartDelay">
              <a:avLst/>
            </a:prstGeom>
            <a:solidFill>
              <a:srgbClr val="1F497D"/>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algn="ctr" defTabSz="685800">
                <a:defRPr/>
              </a:pPr>
              <a:endParaRPr lang="en-GB" sz="1350">
                <a:solidFill>
                  <a:prstClr val="white"/>
                </a:solidFill>
                <a:ea typeface="ＭＳ Ｐゴシック"/>
                <a:cs typeface="+mn-cs"/>
              </a:endParaRPr>
            </a:p>
          </p:txBody>
        </p:sp>
        <p:sp>
          <p:nvSpPr>
            <p:cNvPr id="89" name="Oval 88"/>
            <p:cNvSpPr/>
            <p:nvPr/>
          </p:nvSpPr>
          <p:spPr>
            <a:xfrm>
              <a:off x="628650" y="4737100"/>
              <a:ext cx="304800" cy="279400"/>
            </a:xfrm>
            <a:prstGeom prst="ellipse">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algn="ctr" defTabSz="685800">
                <a:defRPr/>
              </a:pPr>
              <a:endParaRPr lang="en-GB" sz="1350">
                <a:solidFill>
                  <a:prstClr val="white"/>
                </a:solidFill>
                <a:ea typeface="ＭＳ Ｐゴシック"/>
                <a:cs typeface="+mn-cs"/>
              </a:endParaRPr>
            </a:p>
          </p:txBody>
        </p:sp>
      </p:grpSp>
      <p:grpSp>
        <p:nvGrpSpPr>
          <p:cNvPr id="90" name="Group 22"/>
          <p:cNvGrpSpPr>
            <a:grpSpLocks/>
          </p:cNvGrpSpPr>
          <p:nvPr/>
        </p:nvGrpSpPr>
        <p:grpSpPr bwMode="auto">
          <a:xfrm>
            <a:off x="7230142" y="1168067"/>
            <a:ext cx="204383" cy="309740"/>
            <a:chOff x="2622841" y="2238303"/>
            <a:chExt cx="290632" cy="467837"/>
          </a:xfrm>
        </p:grpSpPr>
        <p:sp>
          <p:nvSpPr>
            <p:cNvPr id="91" name="Rounded Rectangle 90"/>
            <p:cNvSpPr/>
            <p:nvPr/>
          </p:nvSpPr>
          <p:spPr>
            <a:xfrm>
              <a:off x="2622841" y="2259432"/>
              <a:ext cx="290632" cy="446708"/>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anchor="ctr">
              <a:spAutoFit/>
            </a:bodyPr>
            <a:lstStyle/>
            <a:p>
              <a:pPr algn="ctr" defTabSz="685800">
                <a:defRPr/>
              </a:pPr>
              <a:endParaRPr lang="en-US" sz="1200" dirty="0">
                <a:solidFill>
                  <a:sysClr val="windowText" lastClr="000000"/>
                </a:solidFill>
                <a:ea typeface="ＭＳ Ｐゴシック"/>
                <a:cs typeface="+mn-cs"/>
              </a:endParaRPr>
            </a:p>
          </p:txBody>
        </p:sp>
        <p:sp>
          <p:nvSpPr>
            <p:cNvPr id="92" name="Rounded Rectangle 91"/>
            <p:cNvSpPr/>
            <p:nvPr/>
          </p:nvSpPr>
          <p:spPr>
            <a:xfrm>
              <a:off x="2653875" y="2238303"/>
              <a:ext cx="228565" cy="438615"/>
            </a:xfrm>
            <a:prstGeom prst="roundRect">
              <a:avLst/>
            </a:prstGeom>
            <a:solidFill>
              <a:sysClr val="window" lastClr="FFFFFF"/>
            </a:soli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anchor="ctr">
              <a:spAutoFit/>
            </a:bodyPr>
            <a:lstStyle/>
            <a:p>
              <a:pPr algn="ctr" defTabSz="685800">
                <a:defRPr/>
              </a:pPr>
              <a:endParaRPr lang="en-US" sz="1200" dirty="0">
                <a:solidFill>
                  <a:sysClr val="windowText" lastClr="000000"/>
                </a:solidFill>
                <a:ea typeface="ＭＳ Ｐゴシック"/>
                <a:cs typeface="+mn-cs"/>
              </a:endParaRPr>
            </a:p>
          </p:txBody>
        </p:sp>
        <p:sp>
          <p:nvSpPr>
            <p:cNvPr id="93" name="Rounded Rectangle 92"/>
            <p:cNvSpPr/>
            <p:nvPr/>
          </p:nvSpPr>
          <p:spPr>
            <a:xfrm>
              <a:off x="2677869" y="2551668"/>
              <a:ext cx="204571" cy="87461"/>
            </a:xfrm>
            <a:prstGeom prst="roundRect">
              <a:avLst/>
            </a:prstGeom>
            <a:solidFill>
              <a:srgbClr val="1F497D"/>
            </a:solidFill>
            <a:ln w="9525" cap="flat" cmpd="sng" algn="ctr">
              <a:noFill/>
              <a:prstDash val="solid"/>
            </a:ln>
            <a:effectLst>
              <a:outerShdw blurRad="40000" dist="23000" dir="5400000" rotWithShape="0">
                <a:srgbClr val="000000">
                  <a:alpha val="35000"/>
                </a:srgbClr>
              </a:outerShdw>
            </a:effectLst>
          </p:spPr>
          <p:txBody>
            <a:bodyPr wrap="square" anchor="ctr">
              <a:spAutoFit/>
            </a:bodyPr>
            <a:lstStyle/>
            <a:p>
              <a:pPr algn="ctr" defTabSz="685800">
                <a:defRPr/>
              </a:pPr>
              <a:endParaRPr lang="en-US" sz="1200" dirty="0">
                <a:solidFill>
                  <a:sysClr val="windowText" lastClr="000000"/>
                </a:solidFill>
                <a:ea typeface="ＭＳ Ｐゴシック"/>
                <a:cs typeface="+mn-cs"/>
              </a:endParaRPr>
            </a:p>
          </p:txBody>
        </p:sp>
      </p:grpSp>
    </p:spTree>
    <p:extLst>
      <p:ext uri="{BB962C8B-B14F-4D97-AF65-F5344CB8AC3E}">
        <p14:creationId xmlns:p14="http://schemas.microsoft.com/office/powerpoint/2010/main" val="480284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a:t>Example of a simple cohort </a:t>
            </a:r>
            <a:endParaRPr lang="en-GB" dirty="0"/>
          </a:p>
        </p:txBody>
      </p:sp>
      <p:sp>
        <p:nvSpPr>
          <p:cNvPr id="8" name="Rectangle 7">
            <a:extLst>
              <a:ext uri="{FF2B5EF4-FFF2-40B4-BE49-F238E27FC236}">
                <a16:creationId xmlns:a16="http://schemas.microsoft.com/office/drawing/2014/main" id="{827B111F-7ECA-CA49-B24A-64FBA0EF9211}"/>
              </a:ext>
            </a:extLst>
          </p:cNvPr>
          <p:cNvSpPr/>
          <p:nvPr/>
        </p:nvSpPr>
        <p:spPr>
          <a:xfrm>
            <a:off x="6472009" y="2584769"/>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 name="Oval 8">
            <a:extLst>
              <a:ext uri="{FF2B5EF4-FFF2-40B4-BE49-F238E27FC236}">
                <a16:creationId xmlns:a16="http://schemas.microsoft.com/office/drawing/2014/main" id="{0E9C8C19-BB50-084D-8B78-1ED354502F4C}"/>
              </a:ext>
            </a:extLst>
          </p:cNvPr>
          <p:cNvSpPr/>
          <p:nvPr/>
        </p:nvSpPr>
        <p:spPr>
          <a:xfrm>
            <a:off x="3660866" y="2090942"/>
            <a:ext cx="2488861" cy="1436589"/>
          </a:xfrm>
          <a:prstGeom prst="ellipse">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 name="Oval 9">
            <a:extLst>
              <a:ext uri="{FF2B5EF4-FFF2-40B4-BE49-F238E27FC236}">
                <a16:creationId xmlns:a16="http://schemas.microsoft.com/office/drawing/2014/main" id="{F3457F6A-0DD5-7244-88EC-4CCD7C0FAE31}"/>
              </a:ext>
            </a:extLst>
          </p:cNvPr>
          <p:cNvSpPr/>
          <p:nvPr/>
        </p:nvSpPr>
        <p:spPr>
          <a:xfrm>
            <a:off x="3866131" y="2224863"/>
            <a:ext cx="2078329" cy="1168747"/>
          </a:xfrm>
          <a:prstGeom prst="ellipse">
            <a:avLst/>
          </a:prstGeom>
          <a:solidFill>
            <a:srgbClr val="FFFF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a:solidFill>
                  <a:srgbClr val="1F497D"/>
                </a:solidFill>
                <a:latin typeface="Calibri"/>
                <a:cs typeface="Calibri"/>
              </a:rPr>
              <a:t>Cohort A</a:t>
            </a:r>
          </a:p>
        </p:txBody>
      </p:sp>
      <p:cxnSp>
        <p:nvCxnSpPr>
          <p:cNvPr id="11" name="Straight Connector 10">
            <a:extLst>
              <a:ext uri="{FF2B5EF4-FFF2-40B4-BE49-F238E27FC236}">
                <a16:creationId xmlns:a16="http://schemas.microsoft.com/office/drawing/2014/main" id="{ABD14205-E876-FC48-A38F-9F5460A81900}"/>
              </a:ext>
            </a:extLst>
          </p:cNvPr>
          <p:cNvCxnSpPr>
            <a:endCxn id="9" idx="1"/>
          </p:cNvCxnSpPr>
          <p:nvPr/>
        </p:nvCxnSpPr>
        <p:spPr bwMode="auto">
          <a:xfrm>
            <a:off x="3389901" y="1934742"/>
            <a:ext cx="635450" cy="36658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215BE9F8-EDE3-2E4A-A339-F56E4497B586}"/>
              </a:ext>
            </a:extLst>
          </p:cNvPr>
          <p:cNvCxnSpPr>
            <a:stCxn id="13" idx="3"/>
            <a:endCxn id="9" idx="3"/>
          </p:cNvCxnSpPr>
          <p:nvPr/>
        </p:nvCxnSpPr>
        <p:spPr bwMode="auto">
          <a:xfrm flipV="1">
            <a:off x="3396952" y="3317147"/>
            <a:ext cx="628399" cy="32815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3" name="Oval 12">
            <a:extLst>
              <a:ext uri="{FF2B5EF4-FFF2-40B4-BE49-F238E27FC236}">
                <a16:creationId xmlns:a16="http://schemas.microsoft.com/office/drawing/2014/main" id="{475FD12B-D5F3-A94F-889F-2E5671D641DC}"/>
              </a:ext>
            </a:extLst>
          </p:cNvPr>
          <p:cNvSpPr/>
          <p:nvPr/>
        </p:nvSpPr>
        <p:spPr>
          <a:xfrm>
            <a:off x="3367345" y="3467532"/>
            <a:ext cx="202166" cy="208265"/>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4" name="Rectangle 13">
            <a:extLst>
              <a:ext uri="{FF2B5EF4-FFF2-40B4-BE49-F238E27FC236}">
                <a16:creationId xmlns:a16="http://schemas.microsoft.com/office/drawing/2014/main" id="{DE2DEE68-D8FE-5943-AAF8-C6734533E63D}"/>
              </a:ext>
            </a:extLst>
          </p:cNvPr>
          <p:cNvSpPr/>
          <p:nvPr/>
        </p:nvSpPr>
        <p:spPr>
          <a:xfrm>
            <a:off x="3045064" y="1660489"/>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5" name="Straight Connector 14">
            <a:extLst>
              <a:ext uri="{FF2B5EF4-FFF2-40B4-BE49-F238E27FC236}">
                <a16:creationId xmlns:a16="http://schemas.microsoft.com/office/drawing/2014/main" id="{3D100CA8-3E26-8F42-96DB-206751D1961B}"/>
              </a:ext>
            </a:extLst>
          </p:cNvPr>
          <p:cNvCxnSpPr>
            <a:stCxn id="9" idx="6"/>
            <a:endCxn id="8" idx="1"/>
          </p:cNvCxnSpPr>
          <p:nvPr/>
        </p:nvCxnSpPr>
        <p:spPr bwMode="auto">
          <a:xfrm flipV="1">
            <a:off x="6149727" y="2809236"/>
            <a:ext cx="322282" cy="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6" name="Rectangle 15">
            <a:extLst>
              <a:ext uri="{FF2B5EF4-FFF2-40B4-BE49-F238E27FC236}">
                <a16:creationId xmlns:a16="http://schemas.microsoft.com/office/drawing/2014/main" id="{A2EF187D-BA9D-A74E-97CD-EAC88AA92E3C}"/>
              </a:ext>
            </a:extLst>
          </p:cNvPr>
          <p:cNvSpPr/>
          <p:nvPr/>
        </p:nvSpPr>
        <p:spPr>
          <a:xfrm>
            <a:off x="3316029" y="3377744"/>
            <a:ext cx="317630"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7" name="Rounded Rectangle 16">
            <a:extLst>
              <a:ext uri="{FF2B5EF4-FFF2-40B4-BE49-F238E27FC236}">
                <a16:creationId xmlns:a16="http://schemas.microsoft.com/office/drawing/2014/main" id="{F4F39D2B-138E-9E4D-8B31-29F6B5C40634}"/>
              </a:ext>
            </a:extLst>
          </p:cNvPr>
          <p:cNvSpPr/>
          <p:nvPr/>
        </p:nvSpPr>
        <p:spPr>
          <a:xfrm>
            <a:off x="6533620" y="1971495"/>
            <a:ext cx="571229" cy="33387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8" name="Rounded Rectangle 17">
            <a:extLst>
              <a:ext uri="{FF2B5EF4-FFF2-40B4-BE49-F238E27FC236}">
                <a16:creationId xmlns:a16="http://schemas.microsoft.com/office/drawing/2014/main" id="{B7184767-77DB-EA43-AA24-FDE250DC826E}"/>
              </a:ext>
            </a:extLst>
          </p:cNvPr>
          <p:cNvSpPr/>
          <p:nvPr/>
        </p:nvSpPr>
        <p:spPr>
          <a:xfrm>
            <a:off x="6552935" y="2002876"/>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9" name="Rectangle 18">
            <a:extLst>
              <a:ext uri="{FF2B5EF4-FFF2-40B4-BE49-F238E27FC236}">
                <a16:creationId xmlns:a16="http://schemas.microsoft.com/office/drawing/2014/main" id="{BB14B4E6-D529-D044-9082-6864E5B663F7}"/>
              </a:ext>
            </a:extLst>
          </p:cNvPr>
          <p:cNvSpPr/>
          <p:nvPr/>
        </p:nvSpPr>
        <p:spPr>
          <a:xfrm>
            <a:off x="6472070" y="2434801"/>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0" name="Straight Connector 19">
            <a:extLst>
              <a:ext uri="{FF2B5EF4-FFF2-40B4-BE49-F238E27FC236}">
                <a16:creationId xmlns:a16="http://schemas.microsoft.com/office/drawing/2014/main" id="{AA7A8CB5-8B70-D84C-84EC-000912D0707D}"/>
              </a:ext>
            </a:extLst>
          </p:cNvPr>
          <p:cNvCxnSpPr>
            <a:stCxn id="19" idx="0"/>
            <a:endCxn id="17" idx="2"/>
          </p:cNvCxnSpPr>
          <p:nvPr/>
        </p:nvCxnSpPr>
        <p:spPr bwMode="auto">
          <a:xfrm flipV="1">
            <a:off x="6818458" y="2305365"/>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1" name="Rounded Rectangle 20">
            <a:extLst>
              <a:ext uri="{FF2B5EF4-FFF2-40B4-BE49-F238E27FC236}">
                <a16:creationId xmlns:a16="http://schemas.microsoft.com/office/drawing/2014/main" id="{4B7A3C75-AB6C-4D4D-BAB9-29DE48C16150}"/>
              </a:ext>
            </a:extLst>
          </p:cNvPr>
          <p:cNvSpPr/>
          <p:nvPr/>
        </p:nvSpPr>
        <p:spPr>
          <a:xfrm>
            <a:off x="3106676" y="1046454"/>
            <a:ext cx="571229" cy="33387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 name="Rounded Rectangle 21">
            <a:extLst>
              <a:ext uri="{FF2B5EF4-FFF2-40B4-BE49-F238E27FC236}">
                <a16:creationId xmlns:a16="http://schemas.microsoft.com/office/drawing/2014/main" id="{BC67DA56-4DD6-EE42-8D68-7900D4C5CADF}"/>
              </a:ext>
            </a:extLst>
          </p:cNvPr>
          <p:cNvSpPr/>
          <p:nvPr/>
        </p:nvSpPr>
        <p:spPr>
          <a:xfrm>
            <a:off x="3125991" y="1077835"/>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3" name="Rectangle 22">
            <a:extLst>
              <a:ext uri="{FF2B5EF4-FFF2-40B4-BE49-F238E27FC236}">
                <a16:creationId xmlns:a16="http://schemas.microsoft.com/office/drawing/2014/main" id="{AB8C9F38-3BA1-3F45-B2FA-C4CF510F0E54}"/>
              </a:ext>
            </a:extLst>
          </p:cNvPr>
          <p:cNvSpPr/>
          <p:nvPr/>
        </p:nvSpPr>
        <p:spPr>
          <a:xfrm>
            <a:off x="3045126" y="1509760"/>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4" name="Straight Connector 23">
            <a:extLst>
              <a:ext uri="{FF2B5EF4-FFF2-40B4-BE49-F238E27FC236}">
                <a16:creationId xmlns:a16="http://schemas.microsoft.com/office/drawing/2014/main" id="{09A801A1-A952-224E-880D-41D58E1969D3}"/>
              </a:ext>
            </a:extLst>
          </p:cNvPr>
          <p:cNvCxnSpPr>
            <a:stCxn id="23" idx="0"/>
            <a:endCxn id="21" idx="2"/>
          </p:cNvCxnSpPr>
          <p:nvPr/>
        </p:nvCxnSpPr>
        <p:spPr bwMode="auto">
          <a:xfrm flipV="1">
            <a:off x="3391514" y="1380324"/>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30" name="Straight Connector 29">
            <a:extLst>
              <a:ext uri="{FF2B5EF4-FFF2-40B4-BE49-F238E27FC236}">
                <a16:creationId xmlns:a16="http://schemas.microsoft.com/office/drawing/2014/main" id="{E4DEBF50-FE8A-354F-83ED-4DE9A989C70C}"/>
              </a:ext>
            </a:extLst>
          </p:cNvPr>
          <p:cNvCxnSpPr>
            <a:cxnSpLocks/>
            <a:endCxn id="16" idx="1"/>
          </p:cNvCxnSpPr>
          <p:nvPr/>
        </p:nvCxnSpPr>
        <p:spPr bwMode="auto">
          <a:xfrm>
            <a:off x="3120489" y="3602211"/>
            <a:ext cx="195540"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1" name="Can 30">
            <a:extLst>
              <a:ext uri="{FF2B5EF4-FFF2-40B4-BE49-F238E27FC236}">
                <a16:creationId xmlns:a16="http://schemas.microsoft.com/office/drawing/2014/main" id="{FF11FAD0-6099-764D-997B-30B15D282ECB}"/>
              </a:ext>
            </a:extLst>
          </p:cNvPr>
          <p:cNvSpPr/>
          <p:nvPr/>
        </p:nvSpPr>
        <p:spPr>
          <a:xfrm>
            <a:off x="3239053" y="2226381"/>
            <a:ext cx="307900" cy="230880"/>
          </a:xfrm>
          <a:prstGeom prst="can">
            <a:avLst/>
          </a:prstGeom>
          <a:solidFill>
            <a:srgbClr val="948A5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2" name="Straight Connector 31">
            <a:extLst>
              <a:ext uri="{FF2B5EF4-FFF2-40B4-BE49-F238E27FC236}">
                <a16:creationId xmlns:a16="http://schemas.microsoft.com/office/drawing/2014/main" id="{FCB4B04A-9498-3645-AB0D-BBF90425EB66}"/>
              </a:ext>
            </a:extLst>
          </p:cNvPr>
          <p:cNvCxnSpPr>
            <a:stCxn id="31" idx="1"/>
            <a:endCxn id="14" idx="2"/>
          </p:cNvCxnSpPr>
          <p:nvPr/>
        </p:nvCxnSpPr>
        <p:spPr bwMode="auto">
          <a:xfrm flipH="1" flipV="1">
            <a:off x="3391452" y="2109423"/>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5" name="Can 34">
            <a:extLst>
              <a:ext uri="{FF2B5EF4-FFF2-40B4-BE49-F238E27FC236}">
                <a16:creationId xmlns:a16="http://schemas.microsoft.com/office/drawing/2014/main" id="{16FDAE3B-8599-FB4F-B1DE-28637C4E3A14}"/>
              </a:ext>
            </a:extLst>
          </p:cNvPr>
          <p:cNvSpPr/>
          <p:nvPr/>
        </p:nvSpPr>
        <p:spPr>
          <a:xfrm>
            <a:off x="6662897" y="3148382"/>
            <a:ext cx="307900" cy="230880"/>
          </a:xfrm>
          <a:prstGeom prst="can">
            <a:avLst/>
          </a:prstGeom>
          <a:solidFill>
            <a:srgbClr val="948A5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6" name="Straight Connector 35">
            <a:extLst>
              <a:ext uri="{FF2B5EF4-FFF2-40B4-BE49-F238E27FC236}">
                <a16:creationId xmlns:a16="http://schemas.microsoft.com/office/drawing/2014/main" id="{94BE0803-F02C-F445-8CDC-D9C224925B83}"/>
              </a:ext>
            </a:extLst>
          </p:cNvPr>
          <p:cNvCxnSpPr>
            <a:stCxn id="35" idx="1"/>
            <a:endCxn id="8" idx="2"/>
          </p:cNvCxnSpPr>
          <p:nvPr/>
        </p:nvCxnSpPr>
        <p:spPr bwMode="auto">
          <a:xfrm flipV="1">
            <a:off x="6816847" y="3033703"/>
            <a:ext cx="1550" cy="11467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7" name="TextBox 36">
            <a:extLst>
              <a:ext uri="{FF2B5EF4-FFF2-40B4-BE49-F238E27FC236}">
                <a16:creationId xmlns:a16="http://schemas.microsoft.com/office/drawing/2014/main" id="{058BBF88-D201-1B44-A6E7-CC81E4DE908C}"/>
              </a:ext>
            </a:extLst>
          </p:cNvPr>
          <p:cNvSpPr txBox="1"/>
          <p:nvPr/>
        </p:nvSpPr>
        <p:spPr bwMode="auto">
          <a:xfrm>
            <a:off x="6074304" y="3470571"/>
            <a:ext cx="1513843" cy="307777"/>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Chief Data Office</a:t>
            </a:r>
          </a:p>
        </p:txBody>
      </p:sp>
      <p:sp>
        <p:nvSpPr>
          <p:cNvPr id="38" name="TextBox 37">
            <a:extLst>
              <a:ext uri="{FF2B5EF4-FFF2-40B4-BE49-F238E27FC236}">
                <a16:creationId xmlns:a16="http://schemas.microsoft.com/office/drawing/2014/main" id="{0652E973-8940-6545-827C-1ADCCF8AA988}"/>
              </a:ext>
            </a:extLst>
          </p:cNvPr>
          <p:cNvSpPr txBox="1"/>
          <p:nvPr/>
        </p:nvSpPr>
        <p:spPr bwMode="auto">
          <a:xfrm>
            <a:off x="3840473" y="1403955"/>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Data Lake</a:t>
            </a:r>
          </a:p>
        </p:txBody>
      </p:sp>
      <p:sp>
        <p:nvSpPr>
          <p:cNvPr id="39" name="TextBox 38">
            <a:extLst>
              <a:ext uri="{FF2B5EF4-FFF2-40B4-BE49-F238E27FC236}">
                <a16:creationId xmlns:a16="http://schemas.microsoft.com/office/drawing/2014/main" id="{0431824D-6E7E-4B40-877C-8622E22A4CCA}"/>
              </a:ext>
            </a:extLst>
          </p:cNvPr>
          <p:cNvSpPr txBox="1"/>
          <p:nvPr/>
        </p:nvSpPr>
        <p:spPr bwMode="auto">
          <a:xfrm>
            <a:off x="3107659" y="3916465"/>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Systems of Record</a:t>
            </a:r>
          </a:p>
        </p:txBody>
      </p:sp>
      <p:sp>
        <p:nvSpPr>
          <p:cNvPr id="40" name="Rectangle 39">
            <a:extLst>
              <a:ext uri="{FF2B5EF4-FFF2-40B4-BE49-F238E27FC236}">
                <a16:creationId xmlns:a16="http://schemas.microsoft.com/office/drawing/2014/main" id="{1E030E52-4BC4-3F44-9F9E-73AE4E7E481D}"/>
              </a:ext>
            </a:extLst>
          </p:cNvPr>
          <p:cNvSpPr/>
          <p:nvPr/>
        </p:nvSpPr>
        <p:spPr>
          <a:xfrm>
            <a:off x="2427713" y="3423090"/>
            <a:ext cx="692776" cy="448934"/>
          </a:xfrm>
          <a:prstGeom prst="rect">
            <a:avLst/>
          </a:prstGeom>
          <a:solidFill>
            <a:srgbClr val="C0504D"/>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2" name="Rounded Rectangle 41">
            <a:extLst>
              <a:ext uri="{FF2B5EF4-FFF2-40B4-BE49-F238E27FC236}">
                <a16:creationId xmlns:a16="http://schemas.microsoft.com/office/drawing/2014/main" id="{A18A7B27-324A-C64C-B2B1-2397C144C945}"/>
              </a:ext>
            </a:extLst>
          </p:cNvPr>
          <p:cNvSpPr/>
          <p:nvPr/>
        </p:nvSpPr>
        <p:spPr>
          <a:xfrm>
            <a:off x="2489325" y="2809055"/>
            <a:ext cx="571229" cy="333870"/>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3" name="Rounded Rectangle 42">
            <a:extLst>
              <a:ext uri="{FF2B5EF4-FFF2-40B4-BE49-F238E27FC236}">
                <a16:creationId xmlns:a16="http://schemas.microsoft.com/office/drawing/2014/main" id="{1FE891A7-FCC6-D04F-AC8E-7DC6B800EA14}"/>
              </a:ext>
            </a:extLst>
          </p:cNvPr>
          <p:cNvSpPr/>
          <p:nvPr/>
        </p:nvSpPr>
        <p:spPr>
          <a:xfrm>
            <a:off x="2508640" y="2840436"/>
            <a:ext cx="525995" cy="269360"/>
          </a:xfrm>
          <a:prstGeom prst="roundRect">
            <a:avLst/>
          </a:prstGeom>
          <a:solidFill>
            <a:srgbClr val="F2DCD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4" name="Rectangle 43">
            <a:extLst>
              <a:ext uri="{FF2B5EF4-FFF2-40B4-BE49-F238E27FC236}">
                <a16:creationId xmlns:a16="http://schemas.microsoft.com/office/drawing/2014/main" id="{2C46270B-E968-7E4B-8332-73EB3671C27C}"/>
              </a:ext>
            </a:extLst>
          </p:cNvPr>
          <p:cNvSpPr/>
          <p:nvPr/>
        </p:nvSpPr>
        <p:spPr>
          <a:xfrm>
            <a:off x="2427775" y="3272361"/>
            <a:ext cx="692776" cy="147015"/>
          </a:xfrm>
          <a:prstGeom prst="rect">
            <a:avLst/>
          </a:prstGeom>
          <a:solidFill>
            <a:schemeClr val="accent2">
              <a:lumMod val="20000"/>
              <a:lumOff val="80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45" name="Straight Connector 44">
            <a:extLst>
              <a:ext uri="{FF2B5EF4-FFF2-40B4-BE49-F238E27FC236}">
                <a16:creationId xmlns:a16="http://schemas.microsoft.com/office/drawing/2014/main" id="{D961E1C4-FD96-A94B-B5B3-795036B91F07}"/>
              </a:ext>
            </a:extLst>
          </p:cNvPr>
          <p:cNvCxnSpPr>
            <a:stCxn id="44" idx="0"/>
            <a:endCxn id="42" idx="2"/>
          </p:cNvCxnSpPr>
          <p:nvPr/>
        </p:nvCxnSpPr>
        <p:spPr bwMode="auto">
          <a:xfrm flipV="1">
            <a:off x="2774163" y="3142925"/>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6" name="Can 45">
            <a:extLst>
              <a:ext uri="{FF2B5EF4-FFF2-40B4-BE49-F238E27FC236}">
                <a16:creationId xmlns:a16="http://schemas.microsoft.com/office/drawing/2014/main" id="{73E0FDA2-2E07-6144-A535-3F7FE6E462F3}"/>
              </a:ext>
            </a:extLst>
          </p:cNvPr>
          <p:cNvSpPr/>
          <p:nvPr/>
        </p:nvSpPr>
        <p:spPr>
          <a:xfrm>
            <a:off x="2621702" y="3988982"/>
            <a:ext cx="307900" cy="230880"/>
          </a:xfrm>
          <a:prstGeom prst="can">
            <a:avLst/>
          </a:prstGeom>
          <a:solidFill>
            <a:srgbClr val="C0504D"/>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47" name="Straight Connector 46">
            <a:extLst>
              <a:ext uri="{FF2B5EF4-FFF2-40B4-BE49-F238E27FC236}">
                <a16:creationId xmlns:a16="http://schemas.microsoft.com/office/drawing/2014/main" id="{93476E1F-F254-144E-8065-A333946C646E}"/>
              </a:ext>
            </a:extLst>
          </p:cNvPr>
          <p:cNvCxnSpPr>
            <a:stCxn id="46" idx="1"/>
          </p:cNvCxnSpPr>
          <p:nvPr/>
        </p:nvCxnSpPr>
        <p:spPr bwMode="auto">
          <a:xfrm flipH="1" flipV="1">
            <a:off x="2774101" y="3872024"/>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 name="Slide Number Placeholder 3">
            <a:extLst>
              <a:ext uri="{FF2B5EF4-FFF2-40B4-BE49-F238E27FC236}">
                <a16:creationId xmlns:a16="http://schemas.microsoft.com/office/drawing/2014/main" id="{539084B3-8838-3E4D-80DD-F8B13495B30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26</a:t>
            </a:fld>
            <a:endParaRPr lang="en-US" sz="1000"/>
          </a:p>
        </p:txBody>
      </p:sp>
    </p:spTree>
    <p:extLst>
      <p:ext uri="{BB962C8B-B14F-4D97-AF65-F5344CB8AC3E}">
        <p14:creationId xmlns:p14="http://schemas.microsoft.com/office/powerpoint/2010/main" val="3108838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a:t>Connecting to multiple cohorts  </a:t>
            </a:r>
            <a:endParaRPr lang="en-GB" dirty="0"/>
          </a:p>
        </p:txBody>
      </p:sp>
      <p:cxnSp>
        <p:nvCxnSpPr>
          <p:cNvPr id="6" name="Straight Connector 5">
            <a:extLst>
              <a:ext uri="{FF2B5EF4-FFF2-40B4-BE49-F238E27FC236}">
                <a16:creationId xmlns:a16="http://schemas.microsoft.com/office/drawing/2014/main" id="{8C10B09E-3B79-D14E-850C-934E0359D110}"/>
              </a:ext>
            </a:extLst>
          </p:cNvPr>
          <p:cNvCxnSpPr>
            <a:stCxn id="14" idx="3"/>
            <a:endCxn id="8" idx="7"/>
          </p:cNvCxnSpPr>
          <p:nvPr/>
        </p:nvCxnSpPr>
        <p:spPr bwMode="auto">
          <a:xfrm flipH="1">
            <a:off x="7345860" y="2139573"/>
            <a:ext cx="433685" cy="25700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7" name="Rectangle 6">
            <a:extLst>
              <a:ext uri="{FF2B5EF4-FFF2-40B4-BE49-F238E27FC236}">
                <a16:creationId xmlns:a16="http://schemas.microsoft.com/office/drawing/2014/main" id="{9F261D7C-EA9E-3E4C-8C23-FBDA43CC348D}"/>
              </a:ext>
            </a:extLst>
          </p:cNvPr>
          <p:cNvSpPr/>
          <p:nvPr/>
        </p:nvSpPr>
        <p:spPr>
          <a:xfrm>
            <a:off x="7556395" y="1731604"/>
            <a:ext cx="782580" cy="577201"/>
          </a:xfrm>
          <a:prstGeom prst="rect">
            <a:avLst/>
          </a:prstGeom>
          <a:solidFill>
            <a:srgbClr val="CCFFCC"/>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8" name="Oval 7">
            <a:extLst>
              <a:ext uri="{FF2B5EF4-FFF2-40B4-BE49-F238E27FC236}">
                <a16:creationId xmlns:a16="http://schemas.microsoft.com/office/drawing/2014/main" id="{E2C1E022-DA47-D746-8328-55759D6E0053}"/>
              </a:ext>
            </a:extLst>
          </p:cNvPr>
          <p:cNvSpPr/>
          <p:nvPr/>
        </p:nvSpPr>
        <p:spPr>
          <a:xfrm>
            <a:off x="5221484" y="2186192"/>
            <a:ext cx="2488861" cy="1436589"/>
          </a:xfrm>
          <a:prstGeom prst="ellipse">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 name="Oval 8">
            <a:extLst>
              <a:ext uri="{FF2B5EF4-FFF2-40B4-BE49-F238E27FC236}">
                <a16:creationId xmlns:a16="http://schemas.microsoft.com/office/drawing/2014/main" id="{DCE351F0-8AE7-C146-B3A1-92111FF88C34}"/>
              </a:ext>
            </a:extLst>
          </p:cNvPr>
          <p:cNvSpPr/>
          <p:nvPr/>
        </p:nvSpPr>
        <p:spPr>
          <a:xfrm>
            <a:off x="5426749" y="2320113"/>
            <a:ext cx="2078329" cy="1168747"/>
          </a:xfrm>
          <a:prstGeom prst="ellipse">
            <a:avLst/>
          </a:prstGeom>
          <a:solidFill>
            <a:srgbClr val="FFFF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a:solidFill>
                  <a:srgbClr val="1F497D"/>
                </a:solidFill>
                <a:latin typeface="Calibri"/>
                <a:cs typeface="Calibri"/>
              </a:rPr>
              <a:t>Cohort B</a:t>
            </a:r>
          </a:p>
        </p:txBody>
      </p:sp>
      <p:cxnSp>
        <p:nvCxnSpPr>
          <p:cNvPr id="10" name="Straight Connector 9">
            <a:extLst>
              <a:ext uri="{FF2B5EF4-FFF2-40B4-BE49-F238E27FC236}">
                <a16:creationId xmlns:a16="http://schemas.microsoft.com/office/drawing/2014/main" id="{282D13D0-3AE3-1843-9382-A2FCE0A6B578}"/>
              </a:ext>
            </a:extLst>
          </p:cNvPr>
          <p:cNvCxnSpPr>
            <a:stCxn id="13" idx="3"/>
            <a:endCxn id="8" idx="2"/>
          </p:cNvCxnSpPr>
          <p:nvPr/>
        </p:nvCxnSpPr>
        <p:spPr bwMode="auto">
          <a:xfrm>
            <a:off x="4926410" y="2904486"/>
            <a:ext cx="295074" cy="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19D6E43E-D496-6A42-A76C-50D5460E560D}"/>
              </a:ext>
            </a:extLst>
          </p:cNvPr>
          <p:cNvCxnSpPr>
            <a:stCxn id="12" idx="2"/>
          </p:cNvCxnSpPr>
          <p:nvPr/>
        </p:nvCxnSpPr>
        <p:spPr bwMode="auto">
          <a:xfrm flipH="1" flipV="1">
            <a:off x="7345860" y="3406743"/>
            <a:ext cx="362934" cy="30582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2" name="Oval 11">
            <a:extLst>
              <a:ext uri="{FF2B5EF4-FFF2-40B4-BE49-F238E27FC236}">
                <a16:creationId xmlns:a16="http://schemas.microsoft.com/office/drawing/2014/main" id="{590A4B70-2C17-1546-8472-13F8956A87B8}"/>
              </a:ext>
            </a:extLst>
          </p:cNvPr>
          <p:cNvSpPr/>
          <p:nvPr/>
        </p:nvSpPr>
        <p:spPr>
          <a:xfrm>
            <a:off x="7708794" y="3615606"/>
            <a:ext cx="168330" cy="193921"/>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3" name="Rectangle 12">
            <a:extLst>
              <a:ext uri="{FF2B5EF4-FFF2-40B4-BE49-F238E27FC236}">
                <a16:creationId xmlns:a16="http://schemas.microsoft.com/office/drawing/2014/main" id="{FFD3A449-C8D5-EC45-94FE-5C47217C3CA3}"/>
              </a:ext>
            </a:extLst>
          </p:cNvPr>
          <p:cNvSpPr/>
          <p:nvPr/>
        </p:nvSpPr>
        <p:spPr>
          <a:xfrm>
            <a:off x="4233634" y="2680019"/>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4" name="Oval 13">
            <a:extLst>
              <a:ext uri="{FF2B5EF4-FFF2-40B4-BE49-F238E27FC236}">
                <a16:creationId xmlns:a16="http://schemas.microsoft.com/office/drawing/2014/main" id="{FD300642-C11C-1F4B-AB73-1524C0A6B846}"/>
              </a:ext>
            </a:extLst>
          </p:cNvPr>
          <p:cNvSpPr/>
          <p:nvPr/>
        </p:nvSpPr>
        <p:spPr>
          <a:xfrm>
            <a:off x="7734454" y="1909659"/>
            <a:ext cx="307900" cy="269361"/>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5" name="Rectangle 14">
            <a:extLst>
              <a:ext uri="{FF2B5EF4-FFF2-40B4-BE49-F238E27FC236}">
                <a16:creationId xmlns:a16="http://schemas.microsoft.com/office/drawing/2014/main" id="{7B327C07-9BFD-8F45-929B-2A7DD767D266}"/>
              </a:ext>
            </a:extLst>
          </p:cNvPr>
          <p:cNvSpPr/>
          <p:nvPr/>
        </p:nvSpPr>
        <p:spPr>
          <a:xfrm>
            <a:off x="7559480" y="1856784"/>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6" name="Oval 15">
            <a:extLst>
              <a:ext uri="{FF2B5EF4-FFF2-40B4-BE49-F238E27FC236}">
                <a16:creationId xmlns:a16="http://schemas.microsoft.com/office/drawing/2014/main" id="{1ABA5C8E-FB6E-864D-8139-F917CCAF2C9D}"/>
              </a:ext>
            </a:extLst>
          </p:cNvPr>
          <p:cNvSpPr/>
          <p:nvPr/>
        </p:nvSpPr>
        <p:spPr>
          <a:xfrm>
            <a:off x="1422491" y="2186192"/>
            <a:ext cx="2488861" cy="1436589"/>
          </a:xfrm>
          <a:prstGeom prst="ellipse">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7" name="Oval 16">
            <a:extLst>
              <a:ext uri="{FF2B5EF4-FFF2-40B4-BE49-F238E27FC236}">
                <a16:creationId xmlns:a16="http://schemas.microsoft.com/office/drawing/2014/main" id="{B58AB116-FAC6-F946-B5CE-5BD22E80A6AE}"/>
              </a:ext>
            </a:extLst>
          </p:cNvPr>
          <p:cNvSpPr/>
          <p:nvPr/>
        </p:nvSpPr>
        <p:spPr>
          <a:xfrm>
            <a:off x="1627756" y="2320113"/>
            <a:ext cx="2078329" cy="1168747"/>
          </a:xfrm>
          <a:prstGeom prst="ellipse">
            <a:avLst/>
          </a:prstGeom>
          <a:solidFill>
            <a:srgbClr val="FFFF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a:solidFill>
                  <a:srgbClr val="1F497D"/>
                </a:solidFill>
                <a:latin typeface="Calibri"/>
                <a:cs typeface="Calibri"/>
              </a:rPr>
              <a:t>Cohort A</a:t>
            </a:r>
          </a:p>
        </p:txBody>
      </p:sp>
      <p:cxnSp>
        <p:nvCxnSpPr>
          <p:cNvPr id="18" name="Straight Connector 17">
            <a:extLst>
              <a:ext uri="{FF2B5EF4-FFF2-40B4-BE49-F238E27FC236}">
                <a16:creationId xmlns:a16="http://schemas.microsoft.com/office/drawing/2014/main" id="{7432EA2D-E440-B446-B75E-79D356C0AA03}"/>
              </a:ext>
            </a:extLst>
          </p:cNvPr>
          <p:cNvCxnSpPr>
            <a:endCxn id="16" idx="1"/>
          </p:cNvCxnSpPr>
          <p:nvPr/>
        </p:nvCxnSpPr>
        <p:spPr bwMode="auto">
          <a:xfrm>
            <a:off x="1151526" y="2029992"/>
            <a:ext cx="635450" cy="36658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9" name="Straight Connector 18">
            <a:extLst>
              <a:ext uri="{FF2B5EF4-FFF2-40B4-BE49-F238E27FC236}">
                <a16:creationId xmlns:a16="http://schemas.microsoft.com/office/drawing/2014/main" id="{A18A2592-AF81-1C47-8B7C-A535DBD713C5}"/>
              </a:ext>
            </a:extLst>
          </p:cNvPr>
          <p:cNvCxnSpPr>
            <a:stCxn id="20" idx="3"/>
            <a:endCxn id="16" idx="3"/>
          </p:cNvCxnSpPr>
          <p:nvPr/>
        </p:nvCxnSpPr>
        <p:spPr bwMode="auto">
          <a:xfrm flipV="1">
            <a:off x="1158577" y="3412397"/>
            <a:ext cx="628399" cy="32815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0" name="Oval 19">
            <a:extLst>
              <a:ext uri="{FF2B5EF4-FFF2-40B4-BE49-F238E27FC236}">
                <a16:creationId xmlns:a16="http://schemas.microsoft.com/office/drawing/2014/main" id="{FAE13466-EC9F-E24C-BD60-5CD5DF38C200}"/>
              </a:ext>
            </a:extLst>
          </p:cNvPr>
          <p:cNvSpPr/>
          <p:nvPr/>
        </p:nvSpPr>
        <p:spPr>
          <a:xfrm>
            <a:off x="1128970" y="3562782"/>
            <a:ext cx="202166" cy="208265"/>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 name="Rectangle 20">
            <a:extLst>
              <a:ext uri="{FF2B5EF4-FFF2-40B4-BE49-F238E27FC236}">
                <a16:creationId xmlns:a16="http://schemas.microsoft.com/office/drawing/2014/main" id="{D0C1EED4-81AC-2B43-B44B-83888BFB7199}"/>
              </a:ext>
            </a:extLst>
          </p:cNvPr>
          <p:cNvSpPr/>
          <p:nvPr/>
        </p:nvSpPr>
        <p:spPr>
          <a:xfrm>
            <a:off x="806689" y="1755739"/>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2" name="Straight Connector 21">
            <a:extLst>
              <a:ext uri="{FF2B5EF4-FFF2-40B4-BE49-F238E27FC236}">
                <a16:creationId xmlns:a16="http://schemas.microsoft.com/office/drawing/2014/main" id="{27DD504B-E968-F547-89DA-BD2283E18ADA}"/>
              </a:ext>
            </a:extLst>
          </p:cNvPr>
          <p:cNvCxnSpPr>
            <a:stCxn id="16" idx="6"/>
            <a:endCxn id="13" idx="1"/>
          </p:cNvCxnSpPr>
          <p:nvPr/>
        </p:nvCxnSpPr>
        <p:spPr bwMode="auto">
          <a:xfrm flipV="1">
            <a:off x="3911352" y="2904486"/>
            <a:ext cx="322282" cy="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3" name="Rectangle 22">
            <a:extLst>
              <a:ext uri="{FF2B5EF4-FFF2-40B4-BE49-F238E27FC236}">
                <a16:creationId xmlns:a16="http://schemas.microsoft.com/office/drawing/2014/main" id="{B16C6342-6175-B24F-822A-F2929152F625}"/>
              </a:ext>
            </a:extLst>
          </p:cNvPr>
          <p:cNvSpPr/>
          <p:nvPr/>
        </p:nvSpPr>
        <p:spPr>
          <a:xfrm>
            <a:off x="1077654" y="3472994"/>
            <a:ext cx="317630"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4" name="Straight Connector 23">
            <a:extLst>
              <a:ext uri="{FF2B5EF4-FFF2-40B4-BE49-F238E27FC236}">
                <a16:creationId xmlns:a16="http://schemas.microsoft.com/office/drawing/2014/main" id="{235D9232-BB14-B74C-BC25-4F7B829A2629}"/>
              </a:ext>
            </a:extLst>
          </p:cNvPr>
          <p:cNvCxnSpPr>
            <a:stCxn id="25" idx="4"/>
            <a:endCxn id="8" idx="0"/>
          </p:cNvCxnSpPr>
          <p:nvPr/>
        </p:nvCxnSpPr>
        <p:spPr bwMode="auto">
          <a:xfrm>
            <a:off x="6462814" y="1702912"/>
            <a:ext cx="3101" cy="48328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5" name="Oval 24">
            <a:extLst>
              <a:ext uri="{FF2B5EF4-FFF2-40B4-BE49-F238E27FC236}">
                <a16:creationId xmlns:a16="http://schemas.microsoft.com/office/drawing/2014/main" id="{CB8955E5-C74D-DC4E-A720-7B18776EDC8F}"/>
              </a:ext>
            </a:extLst>
          </p:cNvPr>
          <p:cNvSpPr/>
          <p:nvPr/>
        </p:nvSpPr>
        <p:spPr>
          <a:xfrm>
            <a:off x="6308864" y="1433551"/>
            <a:ext cx="307900" cy="269361"/>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6" name="Rectangle 25">
            <a:extLst>
              <a:ext uri="{FF2B5EF4-FFF2-40B4-BE49-F238E27FC236}">
                <a16:creationId xmlns:a16="http://schemas.microsoft.com/office/drawing/2014/main" id="{BB396373-CEFE-1747-ADDB-62119E700C97}"/>
              </a:ext>
            </a:extLst>
          </p:cNvPr>
          <p:cNvSpPr/>
          <p:nvPr/>
        </p:nvSpPr>
        <p:spPr>
          <a:xfrm>
            <a:off x="6117976" y="1539205"/>
            <a:ext cx="692776" cy="255012"/>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7" name="Rounded Rectangle 26">
            <a:extLst>
              <a:ext uri="{FF2B5EF4-FFF2-40B4-BE49-F238E27FC236}">
                <a16:creationId xmlns:a16="http://schemas.microsoft.com/office/drawing/2014/main" id="{8B7CCFC1-BC15-814A-AC1E-77793BCCBF98}"/>
              </a:ext>
            </a:extLst>
          </p:cNvPr>
          <p:cNvSpPr/>
          <p:nvPr/>
        </p:nvSpPr>
        <p:spPr>
          <a:xfrm>
            <a:off x="4295245" y="2066745"/>
            <a:ext cx="571229" cy="33387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8" name="Rounded Rectangle 27">
            <a:extLst>
              <a:ext uri="{FF2B5EF4-FFF2-40B4-BE49-F238E27FC236}">
                <a16:creationId xmlns:a16="http://schemas.microsoft.com/office/drawing/2014/main" id="{7920168B-16CC-1448-9C3C-FF7723451154}"/>
              </a:ext>
            </a:extLst>
          </p:cNvPr>
          <p:cNvSpPr/>
          <p:nvPr/>
        </p:nvSpPr>
        <p:spPr>
          <a:xfrm>
            <a:off x="4314560" y="2098126"/>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9" name="Rectangle 28">
            <a:extLst>
              <a:ext uri="{FF2B5EF4-FFF2-40B4-BE49-F238E27FC236}">
                <a16:creationId xmlns:a16="http://schemas.microsoft.com/office/drawing/2014/main" id="{C2C0299A-88E0-EC47-88E4-6BC7C83DE078}"/>
              </a:ext>
            </a:extLst>
          </p:cNvPr>
          <p:cNvSpPr/>
          <p:nvPr/>
        </p:nvSpPr>
        <p:spPr>
          <a:xfrm>
            <a:off x="4233695" y="2530051"/>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0" name="Straight Connector 29">
            <a:extLst>
              <a:ext uri="{FF2B5EF4-FFF2-40B4-BE49-F238E27FC236}">
                <a16:creationId xmlns:a16="http://schemas.microsoft.com/office/drawing/2014/main" id="{08A23A6B-2040-DE46-8CDE-64D5048324DF}"/>
              </a:ext>
            </a:extLst>
          </p:cNvPr>
          <p:cNvCxnSpPr>
            <a:stCxn id="29" idx="0"/>
            <a:endCxn id="27" idx="2"/>
          </p:cNvCxnSpPr>
          <p:nvPr/>
        </p:nvCxnSpPr>
        <p:spPr bwMode="auto">
          <a:xfrm flipV="1">
            <a:off x="4580083" y="2400615"/>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1" name="Rounded Rectangle 30">
            <a:extLst>
              <a:ext uri="{FF2B5EF4-FFF2-40B4-BE49-F238E27FC236}">
                <a16:creationId xmlns:a16="http://schemas.microsoft.com/office/drawing/2014/main" id="{4E31A36A-5F0B-3145-B8FB-5CE923B4AE1B}"/>
              </a:ext>
            </a:extLst>
          </p:cNvPr>
          <p:cNvSpPr/>
          <p:nvPr/>
        </p:nvSpPr>
        <p:spPr>
          <a:xfrm>
            <a:off x="868301" y="1141704"/>
            <a:ext cx="571229" cy="333870"/>
          </a:xfrm>
          <a:prstGeom prst="roundRect">
            <a:avLst/>
          </a:prstGeom>
          <a:solidFill>
            <a:srgbClr val="6DCCDE"/>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2" name="Rounded Rectangle 31">
            <a:extLst>
              <a:ext uri="{FF2B5EF4-FFF2-40B4-BE49-F238E27FC236}">
                <a16:creationId xmlns:a16="http://schemas.microsoft.com/office/drawing/2014/main" id="{0DB723A1-C7AC-8148-A569-9E962D436463}"/>
              </a:ext>
            </a:extLst>
          </p:cNvPr>
          <p:cNvSpPr/>
          <p:nvPr/>
        </p:nvSpPr>
        <p:spPr>
          <a:xfrm>
            <a:off x="887616" y="1173085"/>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3" name="Rectangle 32">
            <a:extLst>
              <a:ext uri="{FF2B5EF4-FFF2-40B4-BE49-F238E27FC236}">
                <a16:creationId xmlns:a16="http://schemas.microsoft.com/office/drawing/2014/main" id="{6F39C895-5C5D-F341-9EA4-0A01D716AE47}"/>
              </a:ext>
            </a:extLst>
          </p:cNvPr>
          <p:cNvSpPr/>
          <p:nvPr/>
        </p:nvSpPr>
        <p:spPr>
          <a:xfrm>
            <a:off x="806751" y="1605010"/>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4" name="Straight Connector 33">
            <a:extLst>
              <a:ext uri="{FF2B5EF4-FFF2-40B4-BE49-F238E27FC236}">
                <a16:creationId xmlns:a16="http://schemas.microsoft.com/office/drawing/2014/main" id="{7EC478FB-E301-5B41-85FF-5CBF1141A09B}"/>
              </a:ext>
            </a:extLst>
          </p:cNvPr>
          <p:cNvCxnSpPr>
            <a:stCxn id="33" idx="0"/>
            <a:endCxn id="31" idx="2"/>
          </p:cNvCxnSpPr>
          <p:nvPr/>
        </p:nvCxnSpPr>
        <p:spPr bwMode="auto">
          <a:xfrm flipV="1">
            <a:off x="1153139" y="1475574"/>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5" name="Rectangle 34">
            <a:extLst>
              <a:ext uri="{FF2B5EF4-FFF2-40B4-BE49-F238E27FC236}">
                <a16:creationId xmlns:a16="http://schemas.microsoft.com/office/drawing/2014/main" id="{04D174BE-11F2-4649-8A14-A66025C61ABB}"/>
              </a:ext>
            </a:extLst>
          </p:cNvPr>
          <p:cNvSpPr/>
          <p:nvPr/>
        </p:nvSpPr>
        <p:spPr>
          <a:xfrm>
            <a:off x="189338" y="3472994"/>
            <a:ext cx="692776" cy="448934"/>
          </a:xfrm>
          <a:prstGeom prst="rect">
            <a:avLst/>
          </a:prstGeom>
          <a:solidFill>
            <a:srgbClr val="C0504D"/>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6" name="Rounded Rectangle 35">
            <a:extLst>
              <a:ext uri="{FF2B5EF4-FFF2-40B4-BE49-F238E27FC236}">
                <a16:creationId xmlns:a16="http://schemas.microsoft.com/office/drawing/2014/main" id="{7A8F2093-8DAD-A143-9132-9FE99B7F73D5}"/>
              </a:ext>
            </a:extLst>
          </p:cNvPr>
          <p:cNvSpPr/>
          <p:nvPr/>
        </p:nvSpPr>
        <p:spPr>
          <a:xfrm>
            <a:off x="250950" y="2858959"/>
            <a:ext cx="571229" cy="333870"/>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7" name="Rounded Rectangle 36">
            <a:extLst>
              <a:ext uri="{FF2B5EF4-FFF2-40B4-BE49-F238E27FC236}">
                <a16:creationId xmlns:a16="http://schemas.microsoft.com/office/drawing/2014/main" id="{AB30BB34-863E-7C40-A687-B9102C8C0D01}"/>
              </a:ext>
            </a:extLst>
          </p:cNvPr>
          <p:cNvSpPr/>
          <p:nvPr/>
        </p:nvSpPr>
        <p:spPr>
          <a:xfrm>
            <a:off x="270265" y="2890340"/>
            <a:ext cx="525995" cy="269360"/>
          </a:xfrm>
          <a:prstGeom prst="roundRect">
            <a:avLst/>
          </a:prstGeom>
          <a:solidFill>
            <a:srgbClr val="F2DCD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38" name="Rectangle 37">
            <a:extLst>
              <a:ext uri="{FF2B5EF4-FFF2-40B4-BE49-F238E27FC236}">
                <a16:creationId xmlns:a16="http://schemas.microsoft.com/office/drawing/2014/main" id="{D2515369-90E4-CF41-8DDC-56950F898720}"/>
              </a:ext>
            </a:extLst>
          </p:cNvPr>
          <p:cNvSpPr/>
          <p:nvPr/>
        </p:nvSpPr>
        <p:spPr>
          <a:xfrm>
            <a:off x="189400" y="3322265"/>
            <a:ext cx="692776" cy="147015"/>
          </a:xfrm>
          <a:prstGeom prst="rect">
            <a:avLst/>
          </a:prstGeom>
          <a:solidFill>
            <a:schemeClr val="accent2">
              <a:lumMod val="20000"/>
              <a:lumOff val="80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9" name="Straight Connector 38">
            <a:extLst>
              <a:ext uri="{FF2B5EF4-FFF2-40B4-BE49-F238E27FC236}">
                <a16:creationId xmlns:a16="http://schemas.microsoft.com/office/drawing/2014/main" id="{75426576-5BB8-E44F-A97C-79808AD8231B}"/>
              </a:ext>
            </a:extLst>
          </p:cNvPr>
          <p:cNvCxnSpPr>
            <a:stCxn id="38" idx="0"/>
            <a:endCxn id="36" idx="2"/>
          </p:cNvCxnSpPr>
          <p:nvPr/>
        </p:nvCxnSpPr>
        <p:spPr bwMode="auto">
          <a:xfrm flipV="1">
            <a:off x="535788" y="3192829"/>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0" name="Straight Connector 39">
            <a:extLst>
              <a:ext uri="{FF2B5EF4-FFF2-40B4-BE49-F238E27FC236}">
                <a16:creationId xmlns:a16="http://schemas.microsoft.com/office/drawing/2014/main" id="{32B32984-AE4F-F64F-979E-2F4D4BCB9504}"/>
              </a:ext>
            </a:extLst>
          </p:cNvPr>
          <p:cNvCxnSpPr>
            <a:stCxn id="35" idx="3"/>
            <a:endCxn id="23" idx="1"/>
          </p:cNvCxnSpPr>
          <p:nvPr/>
        </p:nvCxnSpPr>
        <p:spPr bwMode="auto">
          <a:xfrm>
            <a:off x="882114" y="3697461"/>
            <a:ext cx="195540"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1" name="Rectangle 40">
            <a:extLst>
              <a:ext uri="{FF2B5EF4-FFF2-40B4-BE49-F238E27FC236}">
                <a16:creationId xmlns:a16="http://schemas.microsoft.com/office/drawing/2014/main" id="{FEDC2C64-CF05-E642-B8B1-7F23668D0A25}"/>
              </a:ext>
            </a:extLst>
          </p:cNvPr>
          <p:cNvSpPr/>
          <p:nvPr/>
        </p:nvSpPr>
        <p:spPr>
          <a:xfrm>
            <a:off x="7644650" y="3509954"/>
            <a:ext cx="317630"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2" name="Rectangle 41">
            <a:extLst>
              <a:ext uri="{FF2B5EF4-FFF2-40B4-BE49-F238E27FC236}">
                <a16:creationId xmlns:a16="http://schemas.microsoft.com/office/drawing/2014/main" id="{05B303A9-0D42-694B-9058-FB1A3BB00BD0}"/>
              </a:ext>
            </a:extLst>
          </p:cNvPr>
          <p:cNvSpPr/>
          <p:nvPr/>
        </p:nvSpPr>
        <p:spPr>
          <a:xfrm>
            <a:off x="8154715" y="3509952"/>
            <a:ext cx="692776" cy="448934"/>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3" name="Rounded Rectangle 42">
            <a:extLst>
              <a:ext uri="{FF2B5EF4-FFF2-40B4-BE49-F238E27FC236}">
                <a16:creationId xmlns:a16="http://schemas.microsoft.com/office/drawing/2014/main" id="{24C6ADB0-6D53-BE42-8288-FB9C81433C46}"/>
              </a:ext>
            </a:extLst>
          </p:cNvPr>
          <p:cNvSpPr/>
          <p:nvPr/>
        </p:nvSpPr>
        <p:spPr>
          <a:xfrm>
            <a:off x="8216327" y="2895917"/>
            <a:ext cx="571229" cy="333870"/>
          </a:xfrm>
          <a:prstGeom prst="roundRect">
            <a:avLst/>
          </a:prstGeom>
          <a:solidFill>
            <a:srgbClr val="FFC00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4" name="Rounded Rectangle 43">
            <a:extLst>
              <a:ext uri="{FF2B5EF4-FFF2-40B4-BE49-F238E27FC236}">
                <a16:creationId xmlns:a16="http://schemas.microsoft.com/office/drawing/2014/main" id="{B43900B9-65A6-0646-AE42-85ADE6E22C68}"/>
              </a:ext>
            </a:extLst>
          </p:cNvPr>
          <p:cNvSpPr/>
          <p:nvPr/>
        </p:nvSpPr>
        <p:spPr>
          <a:xfrm>
            <a:off x="8235642" y="2927298"/>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5" name="Rectangle 44">
            <a:extLst>
              <a:ext uri="{FF2B5EF4-FFF2-40B4-BE49-F238E27FC236}">
                <a16:creationId xmlns:a16="http://schemas.microsoft.com/office/drawing/2014/main" id="{B17539E7-5B6C-D741-B43D-6637E3A0EFF4}"/>
              </a:ext>
            </a:extLst>
          </p:cNvPr>
          <p:cNvSpPr/>
          <p:nvPr/>
        </p:nvSpPr>
        <p:spPr>
          <a:xfrm>
            <a:off x="8154777" y="3359223"/>
            <a:ext cx="692776" cy="147015"/>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46" name="Straight Connector 45">
            <a:extLst>
              <a:ext uri="{FF2B5EF4-FFF2-40B4-BE49-F238E27FC236}">
                <a16:creationId xmlns:a16="http://schemas.microsoft.com/office/drawing/2014/main" id="{962878FB-043F-7B4B-AD46-8F5B01944CEA}"/>
              </a:ext>
            </a:extLst>
          </p:cNvPr>
          <p:cNvCxnSpPr>
            <a:stCxn id="45" idx="0"/>
            <a:endCxn id="43" idx="2"/>
          </p:cNvCxnSpPr>
          <p:nvPr/>
        </p:nvCxnSpPr>
        <p:spPr bwMode="auto">
          <a:xfrm flipV="1">
            <a:off x="8501165" y="3229787"/>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7" name="Straight Connector 46">
            <a:extLst>
              <a:ext uri="{FF2B5EF4-FFF2-40B4-BE49-F238E27FC236}">
                <a16:creationId xmlns:a16="http://schemas.microsoft.com/office/drawing/2014/main" id="{67F5DF22-04FC-3A4A-BC58-C839C236D2F9}"/>
              </a:ext>
            </a:extLst>
          </p:cNvPr>
          <p:cNvCxnSpPr>
            <a:stCxn id="42" idx="1"/>
            <a:endCxn id="41" idx="3"/>
          </p:cNvCxnSpPr>
          <p:nvPr/>
        </p:nvCxnSpPr>
        <p:spPr bwMode="auto">
          <a:xfrm flipH="1">
            <a:off x="7962280" y="3734419"/>
            <a:ext cx="192435" cy="2"/>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8" name="Rounded Rectangle 47">
            <a:extLst>
              <a:ext uri="{FF2B5EF4-FFF2-40B4-BE49-F238E27FC236}">
                <a16:creationId xmlns:a16="http://schemas.microsoft.com/office/drawing/2014/main" id="{F2850A6B-123E-9C4B-AC77-5998E37F44F3}"/>
              </a:ext>
            </a:extLst>
          </p:cNvPr>
          <p:cNvSpPr/>
          <p:nvPr/>
        </p:nvSpPr>
        <p:spPr>
          <a:xfrm>
            <a:off x="6179961" y="926412"/>
            <a:ext cx="571229" cy="333870"/>
          </a:xfrm>
          <a:prstGeom prst="roundRect">
            <a:avLst/>
          </a:prstGeom>
          <a:solidFill>
            <a:srgbClr val="FF85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9" name="Rounded Rectangle 48">
            <a:extLst>
              <a:ext uri="{FF2B5EF4-FFF2-40B4-BE49-F238E27FC236}">
                <a16:creationId xmlns:a16="http://schemas.microsoft.com/office/drawing/2014/main" id="{03F1F66E-B9AD-0F4B-A89D-F887C60EF148}"/>
              </a:ext>
            </a:extLst>
          </p:cNvPr>
          <p:cNvSpPr/>
          <p:nvPr/>
        </p:nvSpPr>
        <p:spPr>
          <a:xfrm>
            <a:off x="6199276" y="957793"/>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50" name="Rectangle 49">
            <a:extLst>
              <a:ext uri="{FF2B5EF4-FFF2-40B4-BE49-F238E27FC236}">
                <a16:creationId xmlns:a16="http://schemas.microsoft.com/office/drawing/2014/main" id="{4A8EA710-1849-484B-BCBD-72D27C9611AD}"/>
              </a:ext>
            </a:extLst>
          </p:cNvPr>
          <p:cNvSpPr/>
          <p:nvPr/>
        </p:nvSpPr>
        <p:spPr>
          <a:xfrm>
            <a:off x="6118411" y="1389718"/>
            <a:ext cx="692776" cy="147015"/>
          </a:xfrm>
          <a:prstGeom prst="rect">
            <a:avLst/>
          </a:prstGeom>
          <a:solidFill>
            <a:srgbClr val="FF85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1" name="Straight Connector 50">
            <a:extLst>
              <a:ext uri="{FF2B5EF4-FFF2-40B4-BE49-F238E27FC236}">
                <a16:creationId xmlns:a16="http://schemas.microsoft.com/office/drawing/2014/main" id="{6DC894B4-82E0-F849-972C-943F9482821F}"/>
              </a:ext>
            </a:extLst>
          </p:cNvPr>
          <p:cNvCxnSpPr>
            <a:stCxn id="50" idx="0"/>
            <a:endCxn id="48" idx="2"/>
          </p:cNvCxnSpPr>
          <p:nvPr/>
        </p:nvCxnSpPr>
        <p:spPr bwMode="auto">
          <a:xfrm flipV="1">
            <a:off x="6464799" y="1260282"/>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2" name="Can 51">
            <a:extLst>
              <a:ext uri="{FF2B5EF4-FFF2-40B4-BE49-F238E27FC236}">
                <a16:creationId xmlns:a16="http://schemas.microsoft.com/office/drawing/2014/main" id="{DB942989-7DF0-EB40-A338-B0261CE9C39E}"/>
              </a:ext>
            </a:extLst>
          </p:cNvPr>
          <p:cNvSpPr/>
          <p:nvPr/>
        </p:nvSpPr>
        <p:spPr>
          <a:xfrm>
            <a:off x="1000678" y="2321631"/>
            <a:ext cx="307900" cy="230880"/>
          </a:xfrm>
          <a:prstGeom prst="can">
            <a:avLst/>
          </a:prstGeom>
          <a:solidFill>
            <a:schemeClr val="bg2">
              <a:lumMod val="5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3" name="Straight Connector 52">
            <a:extLst>
              <a:ext uri="{FF2B5EF4-FFF2-40B4-BE49-F238E27FC236}">
                <a16:creationId xmlns:a16="http://schemas.microsoft.com/office/drawing/2014/main" id="{E05B9485-9F0F-E049-8CDA-2D0E4DA705B1}"/>
              </a:ext>
            </a:extLst>
          </p:cNvPr>
          <p:cNvCxnSpPr>
            <a:stCxn id="52" idx="1"/>
            <a:endCxn id="21" idx="2"/>
          </p:cNvCxnSpPr>
          <p:nvPr/>
        </p:nvCxnSpPr>
        <p:spPr bwMode="auto">
          <a:xfrm flipH="1" flipV="1">
            <a:off x="1153077" y="2204673"/>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4" name="Can 53">
            <a:extLst>
              <a:ext uri="{FF2B5EF4-FFF2-40B4-BE49-F238E27FC236}">
                <a16:creationId xmlns:a16="http://schemas.microsoft.com/office/drawing/2014/main" id="{AF3AC57D-A946-5A4C-87E0-FF0F05F8A2B7}"/>
              </a:ext>
            </a:extLst>
          </p:cNvPr>
          <p:cNvSpPr/>
          <p:nvPr/>
        </p:nvSpPr>
        <p:spPr>
          <a:xfrm>
            <a:off x="383327" y="4038886"/>
            <a:ext cx="307900" cy="230880"/>
          </a:xfrm>
          <a:prstGeom prst="can">
            <a:avLst/>
          </a:prstGeom>
          <a:solidFill>
            <a:srgbClr val="C0504D"/>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5" name="Straight Connector 54">
            <a:extLst>
              <a:ext uri="{FF2B5EF4-FFF2-40B4-BE49-F238E27FC236}">
                <a16:creationId xmlns:a16="http://schemas.microsoft.com/office/drawing/2014/main" id="{5BE2B2E1-CD5B-FD47-AD4B-97671B930546}"/>
              </a:ext>
            </a:extLst>
          </p:cNvPr>
          <p:cNvCxnSpPr>
            <a:stCxn id="54" idx="1"/>
          </p:cNvCxnSpPr>
          <p:nvPr/>
        </p:nvCxnSpPr>
        <p:spPr bwMode="auto">
          <a:xfrm flipH="1" flipV="1">
            <a:off x="535726" y="3921928"/>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6" name="Can 55">
            <a:extLst>
              <a:ext uri="{FF2B5EF4-FFF2-40B4-BE49-F238E27FC236}">
                <a16:creationId xmlns:a16="http://schemas.microsoft.com/office/drawing/2014/main" id="{94B09A6F-B51E-E646-8DAC-B45B326433B7}"/>
              </a:ext>
            </a:extLst>
          </p:cNvPr>
          <p:cNvSpPr/>
          <p:nvPr/>
        </p:nvSpPr>
        <p:spPr>
          <a:xfrm>
            <a:off x="4424522" y="3243632"/>
            <a:ext cx="307900" cy="230880"/>
          </a:xfrm>
          <a:prstGeom prst="can">
            <a:avLst/>
          </a:prstGeom>
          <a:solidFill>
            <a:schemeClr val="bg2">
              <a:lumMod val="5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7" name="Straight Connector 56">
            <a:extLst>
              <a:ext uri="{FF2B5EF4-FFF2-40B4-BE49-F238E27FC236}">
                <a16:creationId xmlns:a16="http://schemas.microsoft.com/office/drawing/2014/main" id="{05867418-E672-4A44-AA89-4CDFEBD38368}"/>
              </a:ext>
            </a:extLst>
          </p:cNvPr>
          <p:cNvCxnSpPr>
            <a:stCxn id="56" idx="1"/>
            <a:endCxn id="13" idx="2"/>
          </p:cNvCxnSpPr>
          <p:nvPr/>
        </p:nvCxnSpPr>
        <p:spPr bwMode="auto">
          <a:xfrm flipV="1">
            <a:off x="4578472" y="3128953"/>
            <a:ext cx="1550" cy="11467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8" name="Can 57">
            <a:extLst>
              <a:ext uri="{FF2B5EF4-FFF2-40B4-BE49-F238E27FC236}">
                <a16:creationId xmlns:a16="http://schemas.microsoft.com/office/drawing/2014/main" id="{9454AF9A-AD24-0B40-B105-AB16529E2D36}"/>
              </a:ext>
            </a:extLst>
          </p:cNvPr>
          <p:cNvSpPr/>
          <p:nvPr/>
        </p:nvSpPr>
        <p:spPr>
          <a:xfrm>
            <a:off x="8350253" y="4077367"/>
            <a:ext cx="307900" cy="230880"/>
          </a:xfrm>
          <a:prstGeom prst="can">
            <a:avLst/>
          </a:prstGeom>
          <a:solidFill>
            <a:srgbClr val="4BACC6"/>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59" name="Straight Connector 58">
            <a:extLst>
              <a:ext uri="{FF2B5EF4-FFF2-40B4-BE49-F238E27FC236}">
                <a16:creationId xmlns:a16="http://schemas.microsoft.com/office/drawing/2014/main" id="{E45D742D-B047-044A-A618-08D365708B6C}"/>
              </a:ext>
            </a:extLst>
          </p:cNvPr>
          <p:cNvCxnSpPr>
            <a:stCxn id="58" idx="1"/>
            <a:endCxn id="42" idx="2"/>
          </p:cNvCxnSpPr>
          <p:nvPr/>
        </p:nvCxnSpPr>
        <p:spPr bwMode="auto">
          <a:xfrm flipH="1" flipV="1">
            <a:off x="8501103" y="3958886"/>
            <a:ext cx="3100" cy="11848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60" name="Can 59">
            <a:extLst>
              <a:ext uri="{FF2B5EF4-FFF2-40B4-BE49-F238E27FC236}">
                <a16:creationId xmlns:a16="http://schemas.microsoft.com/office/drawing/2014/main" id="{49B97D6D-8C6A-EA4A-BB95-4E1C6D07B75D}"/>
              </a:ext>
            </a:extLst>
          </p:cNvPr>
          <p:cNvSpPr/>
          <p:nvPr/>
        </p:nvSpPr>
        <p:spPr>
          <a:xfrm>
            <a:off x="8514554" y="1902041"/>
            <a:ext cx="307900" cy="230880"/>
          </a:xfrm>
          <a:prstGeom prst="can">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61" name="Straight Connector 60">
            <a:extLst>
              <a:ext uri="{FF2B5EF4-FFF2-40B4-BE49-F238E27FC236}">
                <a16:creationId xmlns:a16="http://schemas.microsoft.com/office/drawing/2014/main" id="{DD93CC02-85A4-5D46-805A-E7A932DE80D9}"/>
              </a:ext>
            </a:extLst>
          </p:cNvPr>
          <p:cNvCxnSpPr>
            <a:stCxn id="60" idx="2"/>
            <a:endCxn id="7" idx="3"/>
          </p:cNvCxnSpPr>
          <p:nvPr/>
        </p:nvCxnSpPr>
        <p:spPr bwMode="auto">
          <a:xfrm flipH="1">
            <a:off x="8338975" y="2017481"/>
            <a:ext cx="175579" cy="272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62" name="Rounded Rectangle 61">
            <a:extLst>
              <a:ext uri="{FF2B5EF4-FFF2-40B4-BE49-F238E27FC236}">
                <a16:creationId xmlns:a16="http://schemas.microsoft.com/office/drawing/2014/main" id="{47552A17-1B5B-304F-A5E0-DC952E16C30F}"/>
              </a:ext>
            </a:extLst>
          </p:cNvPr>
          <p:cNvSpPr/>
          <p:nvPr/>
        </p:nvSpPr>
        <p:spPr>
          <a:xfrm>
            <a:off x="7666596" y="1258380"/>
            <a:ext cx="571229" cy="333870"/>
          </a:xfrm>
          <a:prstGeom prst="roundRect">
            <a:avLst/>
          </a:prstGeom>
          <a:solidFill>
            <a:srgbClr val="CCFFCC"/>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3" name="Rounded Rectangle 62">
            <a:extLst>
              <a:ext uri="{FF2B5EF4-FFF2-40B4-BE49-F238E27FC236}">
                <a16:creationId xmlns:a16="http://schemas.microsoft.com/office/drawing/2014/main" id="{FC4E0556-24C7-BA4C-BF41-375BC9DEAFC9}"/>
              </a:ext>
            </a:extLst>
          </p:cNvPr>
          <p:cNvSpPr/>
          <p:nvPr/>
        </p:nvSpPr>
        <p:spPr>
          <a:xfrm>
            <a:off x="7685911" y="1289761"/>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64" name="Straight Connector 63">
            <a:extLst>
              <a:ext uri="{FF2B5EF4-FFF2-40B4-BE49-F238E27FC236}">
                <a16:creationId xmlns:a16="http://schemas.microsoft.com/office/drawing/2014/main" id="{6ECA4B86-DA18-F942-B1CA-DAB8282EECA0}"/>
              </a:ext>
            </a:extLst>
          </p:cNvPr>
          <p:cNvCxnSpPr>
            <a:stCxn id="7" idx="0"/>
            <a:endCxn id="62" idx="2"/>
          </p:cNvCxnSpPr>
          <p:nvPr/>
        </p:nvCxnSpPr>
        <p:spPr bwMode="auto">
          <a:xfrm flipV="1">
            <a:off x="7947685" y="1592250"/>
            <a:ext cx="4526" cy="13935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65" name="TextBox 64">
            <a:extLst>
              <a:ext uri="{FF2B5EF4-FFF2-40B4-BE49-F238E27FC236}">
                <a16:creationId xmlns:a16="http://schemas.microsoft.com/office/drawing/2014/main" id="{B5D167AA-FFD5-714E-AFC5-F79ADE885535}"/>
              </a:ext>
            </a:extLst>
          </p:cNvPr>
          <p:cNvSpPr txBox="1"/>
          <p:nvPr/>
        </p:nvSpPr>
        <p:spPr bwMode="auto">
          <a:xfrm>
            <a:off x="3835929" y="3565821"/>
            <a:ext cx="1513843" cy="307777"/>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Chief Data Office</a:t>
            </a:r>
          </a:p>
        </p:txBody>
      </p:sp>
      <p:sp>
        <p:nvSpPr>
          <p:cNvPr id="66" name="TextBox 65">
            <a:extLst>
              <a:ext uri="{FF2B5EF4-FFF2-40B4-BE49-F238E27FC236}">
                <a16:creationId xmlns:a16="http://schemas.microsoft.com/office/drawing/2014/main" id="{8EE36A84-42DC-A546-BFA3-36F77A122B3C}"/>
              </a:ext>
            </a:extLst>
          </p:cNvPr>
          <p:cNvSpPr txBox="1"/>
          <p:nvPr/>
        </p:nvSpPr>
        <p:spPr bwMode="auto">
          <a:xfrm>
            <a:off x="1602098" y="1499205"/>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Data Lake</a:t>
            </a:r>
          </a:p>
        </p:txBody>
      </p:sp>
      <p:sp>
        <p:nvSpPr>
          <p:cNvPr id="67" name="TextBox 66">
            <a:extLst>
              <a:ext uri="{FF2B5EF4-FFF2-40B4-BE49-F238E27FC236}">
                <a16:creationId xmlns:a16="http://schemas.microsoft.com/office/drawing/2014/main" id="{95A77EF7-58DF-8A4F-BFCD-F6CABC597B90}"/>
              </a:ext>
            </a:extLst>
          </p:cNvPr>
          <p:cNvSpPr txBox="1"/>
          <p:nvPr/>
        </p:nvSpPr>
        <p:spPr bwMode="auto">
          <a:xfrm>
            <a:off x="869284" y="4011715"/>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Systems of Record</a:t>
            </a:r>
          </a:p>
        </p:txBody>
      </p:sp>
      <p:cxnSp>
        <p:nvCxnSpPr>
          <p:cNvPr id="68" name="Straight Connector 67">
            <a:extLst>
              <a:ext uri="{FF2B5EF4-FFF2-40B4-BE49-F238E27FC236}">
                <a16:creationId xmlns:a16="http://schemas.microsoft.com/office/drawing/2014/main" id="{D2ABC256-8FBF-8C4D-8F40-1C83BC3E4EBD}"/>
              </a:ext>
            </a:extLst>
          </p:cNvPr>
          <p:cNvCxnSpPr>
            <a:stCxn id="69" idx="0"/>
            <a:endCxn id="8" idx="4"/>
          </p:cNvCxnSpPr>
          <p:nvPr/>
        </p:nvCxnSpPr>
        <p:spPr bwMode="auto">
          <a:xfrm flipV="1">
            <a:off x="6464365" y="3622781"/>
            <a:ext cx="1550" cy="23577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69" name="Rectangle 68">
            <a:extLst>
              <a:ext uri="{FF2B5EF4-FFF2-40B4-BE49-F238E27FC236}">
                <a16:creationId xmlns:a16="http://schemas.microsoft.com/office/drawing/2014/main" id="{6DCB965B-1CCB-674D-AF7A-9B65784C7AB9}"/>
              </a:ext>
            </a:extLst>
          </p:cNvPr>
          <p:cNvSpPr/>
          <p:nvPr/>
        </p:nvSpPr>
        <p:spPr>
          <a:xfrm>
            <a:off x="6117977" y="3858554"/>
            <a:ext cx="692776" cy="448934"/>
          </a:xfrm>
          <a:prstGeom prst="rect">
            <a:avLst/>
          </a:prstGeom>
          <a:solidFill>
            <a:schemeClr val="accent4">
              <a:lumMod val="75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70" name="Can 69">
            <a:extLst>
              <a:ext uri="{FF2B5EF4-FFF2-40B4-BE49-F238E27FC236}">
                <a16:creationId xmlns:a16="http://schemas.microsoft.com/office/drawing/2014/main" id="{8AD2D56D-26C6-7143-B236-3D0933D23ADB}"/>
              </a:ext>
            </a:extLst>
          </p:cNvPr>
          <p:cNvSpPr/>
          <p:nvPr/>
        </p:nvSpPr>
        <p:spPr>
          <a:xfrm>
            <a:off x="6308865" y="4422167"/>
            <a:ext cx="307900" cy="230880"/>
          </a:xfrm>
          <a:prstGeom prst="can">
            <a:avLst/>
          </a:prstGeom>
          <a:solidFill>
            <a:srgbClr val="604A7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71" name="Straight Connector 70">
            <a:extLst>
              <a:ext uri="{FF2B5EF4-FFF2-40B4-BE49-F238E27FC236}">
                <a16:creationId xmlns:a16="http://schemas.microsoft.com/office/drawing/2014/main" id="{AC604CB9-6873-AC41-80C2-0E4B05753550}"/>
              </a:ext>
            </a:extLst>
          </p:cNvPr>
          <p:cNvCxnSpPr>
            <a:stCxn id="70" idx="1"/>
            <a:endCxn id="69" idx="2"/>
          </p:cNvCxnSpPr>
          <p:nvPr/>
        </p:nvCxnSpPr>
        <p:spPr bwMode="auto">
          <a:xfrm flipV="1">
            <a:off x="6462815" y="4307488"/>
            <a:ext cx="1550" cy="11467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72" name="TextBox 71">
            <a:extLst>
              <a:ext uri="{FF2B5EF4-FFF2-40B4-BE49-F238E27FC236}">
                <a16:creationId xmlns:a16="http://schemas.microsoft.com/office/drawing/2014/main" id="{88387B12-0551-2440-A9BF-FB71C3469F08}"/>
              </a:ext>
            </a:extLst>
          </p:cNvPr>
          <p:cNvSpPr txBox="1"/>
          <p:nvPr/>
        </p:nvSpPr>
        <p:spPr bwMode="auto">
          <a:xfrm>
            <a:off x="5503725" y="4359557"/>
            <a:ext cx="729712" cy="523220"/>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Mobile</a:t>
            </a:r>
          </a:p>
          <a:p>
            <a:pPr algn="ctr"/>
            <a:r>
              <a:rPr lang="en-GB" sz="1400" dirty="0">
                <a:latin typeface="Calibri" pitchFamily="-1" charset="0"/>
              </a:rPr>
              <a:t>Apps</a:t>
            </a:r>
          </a:p>
        </p:txBody>
      </p:sp>
      <p:sp>
        <p:nvSpPr>
          <p:cNvPr id="73" name="TextBox 72">
            <a:extLst>
              <a:ext uri="{FF2B5EF4-FFF2-40B4-BE49-F238E27FC236}">
                <a16:creationId xmlns:a16="http://schemas.microsoft.com/office/drawing/2014/main" id="{7E3ECE27-58E4-D945-9E21-EA058D181144}"/>
              </a:ext>
            </a:extLst>
          </p:cNvPr>
          <p:cNvSpPr txBox="1"/>
          <p:nvPr/>
        </p:nvSpPr>
        <p:spPr bwMode="auto">
          <a:xfrm>
            <a:off x="7474031" y="854105"/>
            <a:ext cx="934430" cy="307777"/>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Data Lake</a:t>
            </a:r>
          </a:p>
        </p:txBody>
      </p:sp>
      <p:sp>
        <p:nvSpPr>
          <p:cNvPr id="74" name="TextBox 73">
            <a:extLst>
              <a:ext uri="{FF2B5EF4-FFF2-40B4-BE49-F238E27FC236}">
                <a16:creationId xmlns:a16="http://schemas.microsoft.com/office/drawing/2014/main" id="{27071CD3-D20B-BA4D-9DD5-CCF956F412A0}"/>
              </a:ext>
            </a:extLst>
          </p:cNvPr>
          <p:cNvSpPr txBox="1"/>
          <p:nvPr/>
        </p:nvSpPr>
        <p:spPr bwMode="auto">
          <a:xfrm>
            <a:off x="7128378" y="4035847"/>
            <a:ext cx="1386991" cy="523220"/>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Systems of Record</a:t>
            </a:r>
          </a:p>
        </p:txBody>
      </p:sp>
      <p:sp>
        <p:nvSpPr>
          <p:cNvPr id="75" name="TextBox 74">
            <a:extLst>
              <a:ext uri="{FF2B5EF4-FFF2-40B4-BE49-F238E27FC236}">
                <a16:creationId xmlns:a16="http://schemas.microsoft.com/office/drawing/2014/main" id="{E20756B2-CE3A-A049-914B-9A9268E1DF5B}"/>
              </a:ext>
            </a:extLst>
          </p:cNvPr>
          <p:cNvSpPr txBox="1"/>
          <p:nvPr/>
        </p:nvSpPr>
        <p:spPr bwMode="auto">
          <a:xfrm>
            <a:off x="5003387" y="1084191"/>
            <a:ext cx="1058620" cy="307777"/>
          </a:xfrm>
          <a:prstGeom prst="rect">
            <a:avLst/>
          </a:prstGeom>
          <a:noFill/>
          <a:ln w="9525">
            <a:noFill/>
            <a:miter lim="800000"/>
            <a:headEnd/>
            <a:tailEnd/>
          </a:ln>
        </p:spPr>
        <p:txBody>
          <a:bodyPr wrap="square" rtlCol="0">
            <a:prstTxWarp prst="textNoShape">
              <a:avLst/>
            </a:prstTxWarp>
            <a:spAutoFit/>
          </a:bodyPr>
          <a:lstStyle/>
          <a:p>
            <a:pPr algn="r"/>
            <a:r>
              <a:rPr lang="en-GB" sz="1400" dirty="0">
                <a:latin typeface="Calibri" pitchFamily="-1" charset="0"/>
              </a:rPr>
              <a:t>Marketing</a:t>
            </a:r>
          </a:p>
        </p:txBody>
      </p:sp>
      <p:sp>
        <p:nvSpPr>
          <p:cNvPr id="4" name="Slide Number Placeholder 3">
            <a:extLst>
              <a:ext uri="{FF2B5EF4-FFF2-40B4-BE49-F238E27FC236}">
                <a16:creationId xmlns:a16="http://schemas.microsoft.com/office/drawing/2014/main" id="{7ACF665F-4CF6-6346-BC39-A1A2A9F7A731}"/>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27</a:t>
            </a:fld>
            <a:endParaRPr lang="en-US" sz="1000"/>
          </a:p>
        </p:txBody>
      </p:sp>
    </p:spTree>
    <p:extLst>
      <p:ext uri="{BB962C8B-B14F-4D97-AF65-F5344CB8AC3E}">
        <p14:creationId xmlns:p14="http://schemas.microsoft.com/office/powerpoint/2010/main" val="3509442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7B749-2DE9-CE4E-B1C7-35DA62D803E6}"/>
              </a:ext>
            </a:extLst>
          </p:cNvPr>
          <p:cNvSpPr>
            <a:spLocks noGrp="1"/>
          </p:cNvSpPr>
          <p:nvPr>
            <p:ph type="title"/>
          </p:nvPr>
        </p:nvSpPr>
        <p:spPr/>
        <p:txBody>
          <a:bodyPr/>
          <a:lstStyle/>
          <a:p>
            <a:r>
              <a:rPr lang="en-US" dirty="0"/>
              <a:t>Metadata Repository Integration Patterns</a:t>
            </a:r>
          </a:p>
        </p:txBody>
      </p:sp>
      <p:sp>
        <p:nvSpPr>
          <p:cNvPr id="3" name="Content Placeholder 2">
            <a:extLst>
              <a:ext uri="{FF2B5EF4-FFF2-40B4-BE49-F238E27FC236}">
                <a16:creationId xmlns:a16="http://schemas.microsoft.com/office/drawing/2014/main" id="{4480E73D-6E57-934F-8D04-3AF76055C040}"/>
              </a:ext>
            </a:extLst>
          </p:cNvPr>
          <p:cNvSpPr>
            <a:spLocks noGrp="1"/>
          </p:cNvSpPr>
          <p:nvPr>
            <p:ph idx="1"/>
          </p:nvPr>
        </p:nvSpPr>
        <p:spPr>
          <a:xfrm>
            <a:off x="359200" y="1179204"/>
            <a:ext cx="3642529" cy="3389671"/>
          </a:xfrm>
        </p:spPr>
        <p:txBody>
          <a:bodyPr/>
          <a:lstStyle/>
          <a:p>
            <a:r>
              <a:rPr lang="en-US" dirty="0"/>
              <a:t>Adapter</a:t>
            </a:r>
          </a:p>
          <a:p>
            <a:r>
              <a:rPr lang="en-US" dirty="0"/>
              <a:t>Native</a:t>
            </a:r>
          </a:p>
          <a:p>
            <a:r>
              <a:rPr lang="en-US" dirty="0"/>
              <a:t>Plug-in</a:t>
            </a:r>
          </a:p>
          <a:p>
            <a:r>
              <a:rPr lang="en-US" dirty="0"/>
              <a:t>Caller</a:t>
            </a:r>
          </a:p>
          <a:p>
            <a:r>
              <a:rPr lang="en-US" dirty="0"/>
              <a:t>Special</a:t>
            </a:r>
          </a:p>
        </p:txBody>
      </p:sp>
      <p:sp>
        <p:nvSpPr>
          <p:cNvPr id="4" name="Slide Number Placeholder 3">
            <a:extLst>
              <a:ext uri="{FF2B5EF4-FFF2-40B4-BE49-F238E27FC236}">
                <a16:creationId xmlns:a16="http://schemas.microsoft.com/office/drawing/2014/main" id="{B5EBC4E1-51A8-F341-AB71-9D07BEF2A8CA}"/>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28</a:t>
            </a:fld>
            <a:endParaRPr lang="en-US" sz="1000"/>
          </a:p>
        </p:txBody>
      </p:sp>
      <p:pic>
        <p:nvPicPr>
          <p:cNvPr id="8" name="Picture 7">
            <a:extLst>
              <a:ext uri="{FF2B5EF4-FFF2-40B4-BE49-F238E27FC236}">
                <a16:creationId xmlns:a16="http://schemas.microsoft.com/office/drawing/2014/main" id="{C76C6969-00A1-D746-B71F-4D737A195CE5}"/>
              </a:ext>
            </a:extLst>
          </p:cNvPr>
          <p:cNvPicPr>
            <a:picLocks noChangeAspect="1"/>
          </p:cNvPicPr>
          <p:nvPr/>
        </p:nvPicPr>
        <p:blipFill>
          <a:blip r:embed="rId2"/>
          <a:stretch>
            <a:fillRect/>
          </a:stretch>
        </p:blipFill>
        <p:spPr>
          <a:xfrm>
            <a:off x="4400029" y="1030398"/>
            <a:ext cx="4156753" cy="3389671"/>
          </a:xfrm>
          <a:prstGeom prst="rect">
            <a:avLst/>
          </a:prstGeom>
        </p:spPr>
      </p:pic>
    </p:spTree>
    <p:extLst>
      <p:ext uri="{BB962C8B-B14F-4D97-AF65-F5344CB8AC3E}">
        <p14:creationId xmlns:p14="http://schemas.microsoft.com/office/powerpoint/2010/main" val="2926807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08939-41C6-5743-B00A-A745AD05F925}"/>
              </a:ext>
            </a:extLst>
          </p:cNvPr>
          <p:cNvSpPr>
            <a:spLocks noGrp="1"/>
          </p:cNvSpPr>
          <p:nvPr>
            <p:ph type="title"/>
          </p:nvPr>
        </p:nvSpPr>
        <p:spPr/>
        <p:txBody>
          <a:bodyPr/>
          <a:lstStyle/>
          <a:p>
            <a:r>
              <a:rPr lang="en-US" dirty="0"/>
              <a:t>IBM Information Governance Catalog Integration</a:t>
            </a:r>
          </a:p>
        </p:txBody>
      </p:sp>
      <p:sp>
        <p:nvSpPr>
          <p:cNvPr id="3" name="Content Placeholder 2">
            <a:extLst>
              <a:ext uri="{FF2B5EF4-FFF2-40B4-BE49-F238E27FC236}">
                <a16:creationId xmlns:a16="http://schemas.microsoft.com/office/drawing/2014/main" id="{58081086-F15B-3D47-B0C9-89AD66C2315C}"/>
              </a:ext>
            </a:extLst>
          </p:cNvPr>
          <p:cNvSpPr>
            <a:spLocks noGrp="1"/>
          </p:cNvSpPr>
          <p:nvPr>
            <p:ph idx="1"/>
          </p:nvPr>
        </p:nvSpPr>
        <p:spPr>
          <a:xfrm>
            <a:off x="4139380" y="965874"/>
            <a:ext cx="4692919" cy="3265651"/>
          </a:xfrm>
        </p:spPr>
        <p:txBody>
          <a:bodyPr>
            <a:normAutofit fontScale="92500" lnSpcReduction="10000"/>
          </a:bodyPr>
          <a:lstStyle/>
          <a:p>
            <a:r>
              <a:rPr lang="en-US" dirty="0"/>
              <a:t>Egeria’s IGC integration uses the </a:t>
            </a:r>
            <a:br>
              <a:rPr lang="en-US" dirty="0"/>
            </a:br>
            <a:r>
              <a:rPr lang="en-US" b="1" dirty="0"/>
              <a:t>Adapter Pattern</a:t>
            </a:r>
          </a:p>
          <a:p>
            <a:r>
              <a:rPr lang="en-US" dirty="0"/>
              <a:t>There are two connectors to IGC running</a:t>
            </a:r>
            <a:br>
              <a:rPr lang="en-US" dirty="0"/>
            </a:br>
            <a:r>
              <a:rPr lang="en-US" dirty="0"/>
              <a:t>in the repository proxy server.</a:t>
            </a:r>
          </a:p>
          <a:p>
            <a:r>
              <a:rPr lang="en-US" dirty="0"/>
              <a:t>They translate IGC APIs and events into open metadata APIs and events.</a:t>
            </a:r>
          </a:p>
          <a:p>
            <a:r>
              <a:rPr lang="en-US" dirty="0"/>
              <a:t>Egeria handles the interaction with the cohort.</a:t>
            </a:r>
          </a:p>
          <a:p>
            <a:r>
              <a:rPr lang="en-US" dirty="0"/>
              <a:t>No need to upgrade IGC to adopt</a:t>
            </a:r>
          </a:p>
          <a:p>
            <a:r>
              <a:rPr lang="en-US" dirty="0"/>
              <a:t>Outbound metadata only</a:t>
            </a:r>
          </a:p>
        </p:txBody>
      </p:sp>
      <p:sp>
        <p:nvSpPr>
          <p:cNvPr id="4" name="Slide Number Placeholder 3">
            <a:extLst>
              <a:ext uri="{FF2B5EF4-FFF2-40B4-BE49-F238E27FC236}">
                <a16:creationId xmlns:a16="http://schemas.microsoft.com/office/drawing/2014/main" id="{F4CA896B-043D-2247-9D65-A5F068070157}"/>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29</a:t>
            </a:fld>
            <a:endParaRPr lang="en-US" sz="1000"/>
          </a:p>
        </p:txBody>
      </p:sp>
      <p:sp>
        <p:nvSpPr>
          <p:cNvPr id="7" name="Rectangle 6">
            <a:extLst>
              <a:ext uri="{FF2B5EF4-FFF2-40B4-BE49-F238E27FC236}">
                <a16:creationId xmlns:a16="http://schemas.microsoft.com/office/drawing/2014/main" id="{D62013B7-54CA-A247-82D7-C5BAA8C1EFDC}"/>
              </a:ext>
            </a:extLst>
          </p:cNvPr>
          <p:cNvSpPr/>
          <p:nvPr/>
        </p:nvSpPr>
        <p:spPr>
          <a:xfrm>
            <a:off x="2648632" y="2224324"/>
            <a:ext cx="899621" cy="1496319"/>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3" name="Straight Connector 12">
            <a:extLst>
              <a:ext uri="{FF2B5EF4-FFF2-40B4-BE49-F238E27FC236}">
                <a16:creationId xmlns:a16="http://schemas.microsoft.com/office/drawing/2014/main" id="{477B3C9B-DC2E-0349-8C51-9DFC8B460EBD}"/>
              </a:ext>
            </a:extLst>
          </p:cNvPr>
          <p:cNvCxnSpPr>
            <a:cxnSpLocks/>
            <a:stCxn id="8" idx="3"/>
            <a:endCxn id="24" idx="1"/>
          </p:cNvCxnSpPr>
          <p:nvPr/>
        </p:nvCxnSpPr>
        <p:spPr bwMode="auto">
          <a:xfrm>
            <a:off x="2014001" y="2585716"/>
            <a:ext cx="631531" cy="160878"/>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34" name="Group 33">
            <a:extLst>
              <a:ext uri="{FF2B5EF4-FFF2-40B4-BE49-F238E27FC236}">
                <a16:creationId xmlns:a16="http://schemas.microsoft.com/office/drawing/2014/main" id="{B22536A8-666E-E841-8096-C340C9D64CB1}"/>
              </a:ext>
            </a:extLst>
          </p:cNvPr>
          <p:cNvGrpSpPr/>
          <p:nvPr/>
        </p:nvGrpSpPr>
        <p:grpSpPr>
          <a:xfrm>
            <a:off x="530942" y="1127241"/>
            <a:ext cx="1483192" cy="2593402"/>
            <a:chOff x="721528" y="1733248"/>
            <a:chExt cx="692838" cy="1490991"/>
          </a:xfrm>
        </p:grpSpPr>
        <p:sp>
          <p:nvSpPr>
            <p:cNvPr id="8" name="Rectangle 7">
              <a:extLst>
                <a:ext uri="{FF2B5EF4-FFF2-40B4-BE49-F238E27FC236}">
                  <a16:creationId xmlns:a16="http://schemas.microsoft.com/office/drawing/2014/main" id="{8BBD2E4F-B45D-2C48-9B74-41C298369A5D}"/>
                </a:ext>
              </a:extLst>
            </p:cNvPr>
            <p:cNvSpPr/>
            <p:nvPr/>
          </p:nvSpPr>
          <p:spPr>
            <a:xfrm>
              <a:off x="721528" y="2347283"/>
              <a:ext cx="692776" cy="448934"/>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100" dirty="0">
                  <a:solidFill>
                    <a:srgbClr val="1F497D"/>
                  </a:solidFill>
                  <a:latin typeface="Calibri"/>
                  <a:cs typeface="Calibri"/>
                </a:rPr>
                <a:t>Information</a:t>
              </a:r>
            </a:p>
            <a:p>
              <a:pPr algn="ctr"/>
              <a:r>
                <a:rPr lang="en-GB" sz="1100" dirty="0">
                  <a:solidFill>
                    <a:srgbClr val="1F497D"/>
                  </a:solidFill>
                  <a:latin typeface="Calibri"/>
                  <a:cs typeface="Calibri"/>
                </a:rPr>
                <a:t>Governance</a:t>
              </a:r>
            </a:p>
            <a:p>
              <a:pPr algn="ctr"/>
              <a:r>
                <a:rPr lang="en-GB" sz="1100" dirty="0" err="1">
                  <a:solidFill>
                    <a:srgbClr val="1F497D"/>
                  </a:solidFill>
                  <a:latin typeface="Calibri"/>
                  <a:cs typeface="Calibri"/>
                </a:rPr>
                <a:t>Catalog</a:t>
              </a:r>
              <a:endParaRPr lang="en-GB" sz="1100" dirty="0">
                <a:solidFill>
                  <a:srgbClr val="1F497D"/>
                </a:solidFill>
                <a:latin typeface="Calibri"/>
                <a:cs typeface="Calibri"/>
              </a:endParaRPr>
            </a:p>
          </p:txBody>
        </p:sp>
        <p:sp>
          <p:nvSpPr>
            <p:cNvPr id="9" name="Rounded Rectangle 8">
              <a:extLst>
                <a:ext uri="{FF2B5EF4-FFF2-40B4-BE49-F238E27FC236}">
                  <a16:creationId xmlns:a16="http://schemas.microsoft.com/office/drawing/2014/main" id="{A19D6296-7E0D-6341-9D5D-FD11B664DD91}"/>
                </a:ext>
              </a:extLst>
            </p:cNvPr>
            <p:cNvSpPr/>
            <p:nvPr/>
          </p:nvSpPr>
          <p:spPr>
            <a:xfrm>
              <a:off x="783140" y="1733248"/>
              <a:ext cx="571229" cy="333870"/>
            </a:xfrm>
            <a:prstGeom prst="roundRect">
              <a:avLst/>
            </a:prstGeom>
            <a:solidFill>
              <a:srgbClr val="FFC00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 name="Rounded Rectangle 9">
              <a:extLst>
                <a:ext uri="{FF2B5EF4-FFF2-40B4-BE49-F238E27FC236}">
                  <a16:creationId xmlns:a16="http://schemas.microsoft.com/office/drawing/2014/main" id="{F2E94F4E-EE20-8546-9554-CF7EBA4BAC99}"/>
                </a:ext>
              </a:extLst>
            </p:cNvPr>
            <p:cNvSpPr/>
            <p:nvPr/>
          </p:nvSpPr>
          <p:spPr>
            <a:xfrm>
              <a:off x="802455" y="1764629"/>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1" name="Rectangle 10">
              <a:extLst>
                <a:ext uri="{FF2B5EF4-FFF2-40B4-BE49-F238E27FC236}">
                  <a16:creationId xmlns:a16="http://schemas.microsoft.com/office/drawing/2014/main" id="{C77D7119-BEA7-E541-924E-66E3EBBAE87E}"/>
                </a:ext>
              </a:extLst>
            </p:cNvPr>
            <p:cNvSpPr/>
            <p:nvPr/>
          </p:nvSpPr>
          <p:spPr>
            <a:xfrm>
              <a:off x="721590" y="2196554"/>
              <a:ext cx="692776" cy="147015"/>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2" name="Straight Connector 11">
              <a:extLst>
                <a:ext uri="{FF2B5EF4-FFF2-40B4-BE49-F238E27FC236}">
                  <a16:creationId xmlns:a16="http://schemas.microsoft.com/office/drawing/2014/main" id="{E1D53AD2-5A67-5C49-BC94-83BA90DE9A62}"/>
                </a:ext>
              </a:extLst>
            </p:cNvPr>
            <p:cNvCxnSpPr>
              <a:stCxn id="11" idx="0"/>
              <a:endCxn id="9" idx="2"/>
            </p:cNvCxnSpPr>
            <p:nvPr/>
          </p:nvCxnSpPr>
          <p:spPr bwMode="auto">
            <a:xfrm flipV="1">
              <a:off x="1067978" y="2067118"/>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4" name="Can 13">
              <a:extLst>
                <a:ext uri="{FF2B5EF4-FFF2-40B4-BE49-F238E27FC236}">
                  <a16:creationId xmlns:a16="http://schemas.microsoft.com/office/drawing/2014/main" id="{E1FF086E-2819-2640-8AEF-4191D58502DD}"/>
                </a:ext>
              </a:extLst>
            </p:cNvPr>
            <p:cNvSpPr/>
            <p:nvPr/>
          </p:nvSpPr>
          <p:spPr>
            <a:xfrm>
              <a:off x="917066" y="2993359"/>
              <a:ext cx="307900" cy="230880"/>
            </a:xfrm>
            <a:prstGeom prst="can">
              <a:avLst/>
            </a:prstGeom>
            <a:solidFill>
              <a:srgbClr val="FFC00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5" name="Straight Connector 14">
              <a:extLst>
                <a:ext uri="{FF2B5EF4-FFF2-40B4-BE49-F238E27FC236}">
                  <a16:creationId xmlns:a16="http://schemas.microsoft.com/office/drawing/2014/main" id="{782545AE-F2E3-3D40-AA64-50B39663390D}"/>
                </a:ext>
              </a:extLst>
            </p:cNvPr>
            <p:cNvCxnSpPr>
              <a:stCxn id="14" idx="1"/>
              <a:endCxn id="8" idx="2"/>
            </p:cNvCxnSpPr>
            <p:nvPr/>
          </p:nvCxnSpPr>
          <p:spPr bwMode="auto">
            <a:xfrm flipH="1" flipV="1">
              <a:off x="1067916" y="2796217"/>
              <a:ext cx="3100" cy="197142"/>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sp>
        <p:nvSpPr>
          <p:cNvPr id="16" name="TextBox 15">
            <a:extLst>
              <a:ext uri="{FF2B5EF4-FFF2-40B4-BE49-F238E27FC236}">
                <a16:creationId xmlns:a16="http://schemas.microsoft.com/office/drawing/2014/main" id="{5FBF8327-FB92-F34B-9D41-74AC0E82B7D1}"/>
              </a:ext>
            </a:extLst>
          </p:cNvPr>
          <p:cNvSpPr txBox="1"/>
          <p:nvPr/>
        </p:nvSpPr>
        <p:spPr bwMode="auto">
          <a:xfrm>
            <a:off x="2484169" y="1664055"/>
            <a:ext cx="1185043" cy="523220"/>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Repository Proxy</a:t>
            </a:r>
          </a:p>
        </p:txBody>
      </p:sp>
      <p:sp>
        <p:nvSpPr>
          <p:cNvPr id="24" name="Rectangle 23">
            <a:extLst>
              <a:ext uri="{FF2B5EF4-FFF2-40B4-BE49-F238E27FC236}">
                <a16:creationId xmlns:a16="http://schemas.microsoft.com/office/drawing/2014/main" id="{2B5F0AB4-A268-E242-AD93-7C35A8E824C4}"/>
              </a:ext>
            </a:extLst>
          </p:cNvPr>
          <p:cNvSpPr/>
          <p:nvPr/>
        </p:nvSpPr>
        <p:spPr>
          <a:xfrm>
            <a:off x="2645532" y="2543456"/>
            <a:ext cx="692776" cy="406276"/>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dirty="0">
                <a:solidFill>
                  <a:srgbClr val="1F497D"/>
                </a:solidFill>
                <a:latin typeface="Calibri"/>
                <a:cs typeface="Calibri"/>
              </a:rPr>
              <a:t>Repository Connector</a:t>
            </a:r>
          </a:p>
        </p:txBody>
      </p:sp>
      <p:sp>
        <p:nvSpPr>
          <p:cNvPr id="27" name="Rectangle 26">
            <a:extLst>
              <a:ext uri="{FF2B5EF4-FFF2-40B4-BE49-F238E27FC236}">
                <a16:creationId xmlns:a16="http://schemas.microsoft.com/office/drawing/2014/main" id="{DF4C87A2-6ABB-2B4E-84CA-CE86EF92D8AD}"/>
              </a:ext>
            </a:extLst>
          </p:cNvPr>
          <p:cNvSpPr/>
          <p:nvPr/>
        </p:nvSpPr>
        <p:spPr>
          <a:xfrm>
            <a:off x="2647298" y="3070582"/>
            <a:ext cx="692776" cy="406276"/>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dirty="0">
                <a:solidFill>
                  <a:srgbClr val="1F497D"/>
                </a:solidFill>
                <a:latin typeface="Calibri"/>
                <a:cs typeface="Calibri"/>
              </a:rPr>
              <a:t>Event Mapper Connector</a:t>
            </a:r>
          </a:p>
        </p:txBody>
      </p:sp>
      <p:cxnSp>
        <p:nvCxnSpPr>
          <p:cNvPr id="29" name="Straight Connector 28">
            <a:extLst>
              <a:ext uri="{FF2B5EF4-FFF2-40B4-BE49-F238E27FC236}">
                <a16:creationId xmlns:a16="http://schemas.microsoft.com/office/drawing/2014/main" id="{01F361EA-306F-954F-B416-004D1B9C4E2C}"/>
              </a:ext>
            </a:extLst>
          </p:cNvPr>
          <p:cNvCxnSpPr>
            <a:stCxn id="14" idx="4"/>
            <a:endCxn id="27" idx="1"/>
          </p:cNvCxnSpPr>
          <p:nvPr/>
        </p:nvCxnSpPr>
        <p:spPr>
          <a:xfrm flipV="1">
            <a:off x="1608677" y="3273720"/>
            <a:ext cx="1038621" cy="2461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E8AFCFE8-BB0E-C642-9962-1B4BDD4F0779}"/>
              </a:ext>
            </a:extLst>
          </p:cNvPr>
          <p:cNvSpPr>
            <a:spLocks noChangeArrowheads="1"/>
          </p:cNvSpPr>
          <p:nvPr/>
        </p:nvSpPr>
        <p:spPr bwMode="auto">
          <a:xfrm>
            <a:off x="1898721" y="4231525"/>
            <a:ext cx="2394923" cy="476250"/>
          </a:xfrm>
          <a:prstGeom prst="rect">
            <a:avLst/>
          </a:prstGeom>
          <a:solidFill>
            <a:srgbClr val="6DCC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r>
              <a:rPr lang="en-GB" dirty="0">
                <a:solidFill>
                  <a:srgbClr val="1F497D"/>
                </a:solidFill>
                <a:latin typeface="Calibri"/>
                <a:ea typeface="+mn-ea"/>
                <a:cs typeface="Calibri"/>
              </a:rPr>
              <a:t>Open Metadata Highway</a:t>
            </a:r>
          </a:p>
        </p:txBody>
      </p:sp>
      <p:cxnSp>
        <p:nvCxnSpPr>
          <p:cNvPr id="31" name="Straight Connector 30">
            <a:extLst>
              <a:ext uri="{FF2B5EF4-FFF2-40B4-BE49-F238E27FC236}">
                <a16:creationId xmlns:a16="http://schemas.microsoft.com/office/drawing/2014/main" id="{BF365CF4-CED0-FD4E-BF37-AE29FC1B1776}"/>
              </a:ext>
            </a:extLst>
          </p:cNvPr>
          <p:cNvCxnSpPr>
            <a:cxnSpLocks/>
            <a:stCxn id="7" idx="2"/>
            <a:endCxn id="30" idx="0"/>
          </p:cNvCxnSpPr>
          <p:nvPr/>
        </p:nvCxnSpPr>
        <p:spPr>
          <a:xfrm flipH="1">
            <a:off x="3096183" y="3720643"/>
            <a:ext cx="2260" cy="5108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C9DF1F2-F582-6942-B956-4B8124175D6D}"/>
              </a:ext>
            </a:extLst>
          </p:cNvPr>
          <p:cNvSpPr txBox="1"/>
          <p:nvPr/>
        </p:nvSpPr>
        <p:spPr>
          <a:xfrm>
            <a:off x="2633135" y="2250007"/>
            <a:ext cx="970137" cy="261610"/>
          </a:xfrm>
          <a:prstGeom prst="rect">
            <a:avLst/>
          </a:prstGeom>
          <a:noFill/>
        </p:spPr>
        <p:txBody>
          <a:bodyPr wrap="none" rtlCol="0">
            <a:spAutoFit/>
          </a:bodyPr>
          <a:lstStyle/>
          <a:p>
            <a:r>
              <a:rPr lang="en-US" sz="1100" dirty="0"/>
              <a:t>ODPi Egeria</a:t>
            </a:r>
          </a:p>
        </p:txBody>
      </p:sp>
    </p:spTree>
    <p:extLst>
      <p:ext uri="{BB962C8B-B14F-4D97-AF65-F5344CB8AC3E}">
        <p14:creationId xmlns:p14="http://schemas.microsoft.com/office/powerpoint/2010/main" val="4175239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lstStyle/>
          <a:p>
            <a:r>
              <a:rPr lang="en-GB" dirty="0">
                <a:latin typeface="Arial" charset="0"/>
                <a:ea typeface="ヒラギノ角ゴ ProN W6" charset="0"/>
                <a:cs typeface="ヒラギノ角ゴ ProN W6" charset="0"/>
              </a:rPr>
              <a:t>The value of open, standardized metadata</a:t>
            </a:r>
          </a:p>
        </p:txBody>
      </p:sp>
      <p:pic>
        <p:nvPicPr>
          <p:cNvPr id="15362" name="Picture 2" descr="Screen Shot 2016-09-14 at 12.15.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0086" y="988236"/>
            <a:ext cx="6091238" cy="3586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363" name="Slide Number Placeholder 1"/>
          <p:cNvSpPr txBox="1">
            <a:spLocks/>
          </p:cNvSpPr>
          <p:nvPr/>
        </p:nvSpPr>
        <p:spPr bwMode="auto">
          <a:xfrm>
            <a:off x="3524250" y="4767264"/>
            <a:ext cx="2133600" cy="273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34290" tIns="17145" rIns="34290" bIns="17145" anchor="ctr"/>
          <a:lstStyle>
            <a:lvl1pPr>
              <a:defRPr sz="11200">
                <a:solidFill>
                  <a:srgbClr val="000000"/>
                </a:solidFill>
                <a:latin typeface="Gill Sans" charset="0"/>
                <a:ea typeface="ヒラギノ角ゴ ProN W3" charset="0"/>
                <a:cs typeface="ヒラギノ角ゴ ProN W3" charset="0"/>
                <a:sym typeface="Gill Sans" charset="0"/>
              </a:defRPr>
            </a:lvl1pPr>
            <a:lvl2pPr marL="742950" indent="-285750">
              <a:defRPr sz="11200">
                <a:solidFill>
                  <a:srgbClr val="000000"/>
                </a:solidFill>
                <a:latin typeface="Gill Sans" charset="0"/>
                <a:ea typeface="ヒラギノ角ゴ ProN W3" charset="0"/>
                <a:cs typeface="ヒラギノ角ゴ ProN W3" charset="0"/>
                <a:sym typeface="Gill Sans" charset="0"/>
              </a:defRPr>
            </a:lvl2pPr>
            <a:lvl3pPr marL="1143000" indent="-228600">
              <a:defRPr sz="11200">
                <a:solidFill>
                  <a:srgbClr val="000000"/>
                </a:solidFill>
                <a:latin typeface="Gill Sans" charset="0"/>
                <a:ea typeface="ヒラギノ角ゴ ProN W3" charset="0"/>
                <a:cs typeface="ヒラギノ角ゴ ProN W3" charset="0"/>
                <a:sym typeface="Gill Sans" charset="0"/>
              </a:defRPr>
            </a:lvl3pPr>
            <a:lvl4pPr marL="1600200" indent="-228600">
              <a:defRPr sz="11200">
                <a:solidFill>
                  <a:srgbClr val="000000"/>
                </a:solidFill>
                <a:latin typeface="Gill Sans" charset="0"/>
                <a:ea typeface="ヒラギノ角ゴ ProN W3" charset="0"/>
                <a:cs typeface="ヒラギノ角ゴ ProN W3" charset="0"/>
                <a:sym typeface="Gill Sans" charset="0"/>
              </a:defRPr>
            </a:lvl4pPr>
            <a:lvl5pPr marL="2057400" indent="-228600">
              <a:defRPr sz="11200">
                <a:solidFill>
                  <a:srgbClr val="000000"/>
                </a:solidFill>
                <a:latin typeface="Gill Sans" charset="0"/>
                <a:ea typeface="ヒラギノ角ゴ ProN W3" charset="0"/>
                <a:cs typeface="ヒラギノ角ゴ ProN W3" charset="0"/>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a:fld id="{479058D9-7EE2-9B4C-9A02-CEF6DD9911A7}" type="slidenum">
              <a:rPr lang="en-GB" sz="1400">
                <a:solidFill>
                  <a:schemeClr val="bg1"/>
                </a:solidFill>
              </a:rPr>
              <a:pPr algn="ctr"/>
              <a:t>3</a:t>
            </a:fld>
            <a:endParaRPr lang="en-GB" sz="1400">
              <a:solidFill>
                <a:schemeClr val="bg1"/>
              </a:solidFill>
            </a:endParaRPr>
          </a:p>
        </p:txBody>
      </p:sp>
    </p:spTree>
    <p:extLst>
      <p:ext uri="{BB962C8B-B14F-4D97-AF65-F5344CB8AC3E}">
        <p14:creationId xmlns:p14="http://schemas.microsoft.com/office/powerpoint/2010/main" val="3112924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08939-41C6-5743-B00A-A745AD05F925}"/>
              </a:ext>
            </a:extLst>
          </p:cNvPr>
          <p:cNvSpPr>
            <a:spLocks noGrp="1"/>
          </p:cNvSpPr>
          <p:nvPr>
            <p:ph type="title"/>
          </p:nvPr>
        </p:nvSpPr>
        <p:spPr/>
        <p:txBody>
          <a:bodyPr/>
          <a:lstStyle/>
          <a:p>
            <a:r>
              <a:rPr lang="en-US" dirty="0"/>
              <a:t>Apache Atlas Integration</a:t>
            </a:r>
          </a:p>
        </p:txBody>
      </p:sp>
      <p:sp>
        <p:nvSpPr>
          <p:cNvPr id="3" name="Content Placeholder 2">
            <a:extLst>
              <a:ext uri="{FF2B5EF4-FFF2-40B4-BE49-F238E27FC236}">
                <a16:creationId xmlns:a16="http://schemas.microsoft.com/office/drawing/2014/main" id="{58081086-F15B-3D47-B0C9-89AD66C2315C}"/>
              </a:ext>
            </a:extLst>
          </p:cNvPr>
          <p:cNvSpPr>
            <a:spLocks noGrp="1"/>
          </p:cNvSpPr>
          <p:nvPr>
            <p:ph idx="1"/>
          </p:nvPr>
        </p:nvSpPr>
        <p:spPr>
          <a:xfrm>
            <a:off x="4139380" y="965874"/>
            <a:ext cx="4692919" cy="3265651"/>
          </a:xfrm>
        </p:spPr>
        <p:txBody>
          <a:bodyPr>
            <a:normAutofit fontScale="85000" lnSpcReduction="10000"/>
          </a:bodyPr>
          <a:lstStyle/>
          <a:p>
            <a:r>
              <a:rPr lang="en-US" dirty="0"/>
              <a:t>The Egeria community is working on a similar integration for Apache Atlas.</a:t>
            </a:r>
            <a:endParaRPr lang="en-US" b="1" dirty="0"/>
          </a:p>
          <a:p>
            <a:r>
              <a:rPr lang="en-US" dirty="0"/>
              <a:t>Again there are two connectors in the repository proxy server.</a:t>
            </a:r>
          </a:p>
          <a:p>
            <a:r>
              <a:rPr lang="en-US" dirty="0"/>
              <a:t>These connectors translate Atlas APIs and events into open metadata APIs and events.</a:t>
            </a:r>
          </a:p>
          <a:p>
            <a:r>
              <a:rPr lang="en-US" dirty="0"/>
              <a:t>Egeria handles the interaction with the cohort.</a:t>
            </a:r>
          </a:p>
          <a:p>
            <a:r>
              <a:rPr lang="en-US" dirty="0"/>
              <a:t>No need to upgrade Atlas to adopt</a:t>
            </a:r>
          </a:p>
          <a:p>
            <a:r>
              <a:rPr lang="en-US" dirty="0"/>
              <a:t>Two-way exchange of native Atlas metadata</a:t>
            </a:r>
          </a:p>
        </p:txBody>
      </p:sp>
      <p:sp>
        <p:nvSpPr>
          <p:cNvPr id="4" name="Slide Number Placeholder 3">
            <a:extLst>
              <a:ext uri="{FF2B5EF4-FFF2-40B4-BE49-F238E27FC236}">
                <a16:creationId xmlns:a16="http://schemas.microsoft.com/office/drawing/2014/main" id="{F4CA896B-043D-2247-9D65-A5F068070157}"/>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30</a:t>
            </a:fld>
            <a:endParaRPr lang="en-US" sz="1000"/>
          </a:p>
        </p:txBody>
      </p:sp>
      <p:sp>
        <p:nvSpPr>
          <p:cNvPr id="7" name="Rectangle 6">
            <a:extLst>
              <a:ext uri="{FF2B5EF4-FFF2-40B4-BE49-F238E27FC236}">
                <a16:creationId xmlns:a16="http://schemas.microsoft.com/office/drawing/2014/main" id="{D62013B7-54CA-A247-82D7-C5BAA8C1EFDC}"/>
              </a:ext>
            </a:extLst>
          </p:cNvPr>
          <p:cNvSpPr/>
          <p:nvPr/>
        </p:nvSpPr>
        <p:spPr>
          <a:xfrm>
            <a:off x="2648632" y="2224324"/>
            <a:ext cx="899621" cy="1496319"/>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3" name="Straight Connector 12">
            <a:extLst>
              <a:ext uri="{FF2B5EF4-FFF2-40B4-BE49-F238E27FC236}">
                <a16:creationId xmlns:a16="http://schemas.microsoft.com/office/drawing/2014/main" id="{477B3C9B-DC2E-0349-8C51-9DFC8B460EBD}"/>
              </a:ext>
            </a:extLst>
          </p:cNvPr>
          <p:cNvCxnSpPr>
            <a:cxnSpLocks/>
            <a:stCxn id="8" idx="3"/>
            <a:endCxn id="24" idx="1"/>
          </p:cNvCxnSpPr>
          <p:nvPr/>
        </p:nvCxnSpPr>
        <p:spPr bwMode="auto">
          <a:xfrm>
            <a:off x="2014001" y="2585716"/>
            <a:ext cx="631531" cy="160878"/>
          </a:xfrm>
          <a:prstGeom prst="line">
            <a:avLst/>
          </a:prstGeom>
          <a:solidFill>
            <a:srgbClr val="CC99FF"/>
          </a:solidFill>
          <a:ln w="28575"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34" name="Group 33">
            <a:extLst>
              <a:ext uri="{FF2B5EF4-FFF2-40B4-BE49-F238E27FC236}">
                <a16:creationId xmlns:a16="http://schemas.microsoft.com/office/drawing/2014/main" id="{B22536A8-666E-E841-8096-C340C9D64CB1}"/>
              </a:ext>
            </a:extLst>
          </p:cNvPr>
          <p:cNvGrpSpPr/>
          <p:nvPr/>
        </p:nvGrpSpPr>
        <p:grpSpPr>
          <a:xfrm>
            <a:off x="530942" y="1127241"/>
            <a:ext cx="1483192" cy="2593402"/>
            <a:chOff x="721528" y="1733248"/>
            <a:chExt cx="692838" cy="1490991"/>
          </a:xfrm>
        </p:grpSpPr>
        <p:sp>
          <p:nvSpPr>
            <p:cNvPr id="8" name="Rectangle 7">
              <a:extLst>
                <a:ext uri="{FF2B5EF4-FFF2-40B4-BE49-F238E27FC236}">
                  <a16:creationId xmlns:a16="http://schemas.microsoft.com/office/drawing/2014/main" id="{8BBD2E4F-B45D-2C48-9B74-41C298369A5D}"/>
                </a:ext>
              </a:extLst>
            </p:cNvPr>
            <p:cNvSpPr/>
            <p:nvPr/>
          </p:nvSpPr>
          <p:spPr>
            <a:xfrm>
              <a:off x="721528" y="2347283"/>
              <a:ext cx="692776" cy="448934"/>
            </a:xfrm>
            <a:prstGeom prst="rect">
              <a:avLst/>
            </a:prstGeom>
            <a:solidFill>
              <a:srgbClr val="92D05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100" dirty="0">
                  <a:solidFill>
                    <a:srgbClr val="1F497D"/>
                  </a:solidFill>
                  <a:latin typeface="Calibri"/>
                  <a:cs typeface="Calibri"/>
                </a:rPr>
                <a:t>Apache Atlas</a:t>
              </a:r>
            </a:p>
          </p:txBody>
        </p:sp>
        <p:sp>
          <p:nvSpPr>
            <p:cNvPr id="9" name="Rounded Rectangle 8">
              <a:extLst>
                <a:ext uri="{FF2B5EF4-FFF2-40B4-BE49-F238E27FC236}">
                  <a16:creationId xmlns:a16="http://schemas.microsoft.com/office/drawing/2014/main" id="{A19D6296-7E0D-6341-9D5D-FD11B664DD91}"/>
                </a:ext>
              </a:extLst>
            </p:cNvPr>
            <p:cNvSpPr/>
            <p:nvPr/>
          </p:nvSpPr>
          <p:spPr>
            <a:xfrm>
              <a:off x="783140" y="1733248"/>
              <a:ext cx="571229" cy="333870"/>
            </a:xfrm>
            <a:prstGeom prst="roundRect">
              <a:avLst/>
            </a:prstGeom>
            <a:solidFill>
              <a:srgbClr val="92D05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 name="Rounded Rectangle 9">
              <a:extLst>
                <a:ext uri="{FF2B5EF4-FFF2-40B4-BE49-F238E27FC236}">
                  <a16:creationId xmlns:a16="http://schemas.microsoft.com/office/drawing/2014/main" id="{F2E94F4E-EE20-8546-9554-CF7EBA4BAC99}"/>
                </a:ext>
              </a:extLst>
            </p:cNvPr>
            <p:cNvSpPr/>
            <p:nvPr/>
          </p:nvSpPr>
          <p:spPr>
            <a:xfrm>
              <a:off x="802455" y="1764629"/>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1" name="Rectangle 10">
              <a:extLst>
                <a:ext uri="{FF2B5EF4-FFF2-40B4-BE49-F238E27FC236}">
                  <a16:creationId xmlns:a16="http://schemas.microsoft.com/office/drawing/2014/main" id="{C77D7119-BEA7-E541-924E-66E3EBBAE87E}"/>
                </a:ext>
              </a:extLst>
            </p:cNvPr>
            <p:cNvSpPr/>
            <p:nvPr/>
          </p:nvSpPr>
          <p:spPr>
            <a:xfrm>
              <a:off x="721590" y="2196554"/>
              <a:ext cx="692776" cy="147015"/>
            </a:xfrm>
            <a:prstGeom prst="rect">
              <a:avLst/>
            </a:prstGeom>
            <a:solidFill>
              <a:srgbClr val="92D05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2" name="Straight Connector 11">
              <a:extLst>
                <a:ext uri="{FF2B5EF4-FFF2-40B4-BE49-F238E27FC236}">
                  <a16:creationId xmlns:a16="http://schemas.microsoft.com/office/drawing/2014/main" id="{E1D53AD2-5A67-5C49-BC94-83BA90DE9A62}"/>
                </a:ext>
              </a:extLst>
            </p:cNvPr>
            <p:cNvCxnSpPr>
              <a:stCxn id="11" idx="0"/>
              <a:endCxn id="9" idx="2"/>
            </p:cNvCxnSpPr>
            <p:nvPr/>
          </p:nvCxnSpPr>
          <p:spPr bwMode="auto">
            <a:xfrm flipV="1">
              <a:off x="1067978" y="2067118"/>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4" name="Can 13">
              <a:extLst>
                <a:ext uri="{FF2B5EF4-FFF2-40B4-BE49-F238E27FC236}">
                  <a16:creationId xmlns:a16="http://schemas.microsoft.com/office/drawing/2014/main" id="{E1FF086E-2819-2640-8AEF-4191D58502DD}"/>
                </a:ext>
              </a:extLst>
            </p:cNvPr>
            <p:cNvSpPr/>
            <p:nvPr/>
          </p:nvSpPr>
          <p:spPr>
            <a:xfrm>
              <a:off x="917066" y="2993359"/>
              <a:ext cx="307900" cy="230880"/>
            </a:xfrm>
            <a:prstGeom prst="can">
              <a:avLst/>
            </a:prstGeom>
            <a:solidFill>
              <a:srgbClr val="92D05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5" name="Straight Connector 14">
              <a:extLst>
                <a:ext uri="{FF2B5EF4-FFF2-40B4-BE49-F238E27FC236}">
                  <a16:creationId xmlns:a16="http://schemas.microsoft.com/office/drawing/2014/main" id="{782545AE-F2E3-3D40-AA64-50B39663390D}"/>
                </a:ext>
              </a:extLst>
            </p:cNvPr>
            <p:cNvCxnSpPr>
              <a:stCxn id="14" idx="1"/>
              <a:endCxn id="8" idx="2"/>
            </p:cNvCxnSpPr>
            <p:nvPr/>
          </p:nvCxnSpPr>
          <p:spPr bwMode="auto">
            <a:xfrm flipH="1" flipV="1">
              <a:off x="1067916" y="2796217"/>
              <a:ext cx="3100" cy="197142"/>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sp>
        <p:nvSpPr>
          <p:cNvPr id="16" name="TextBox 15">
            <a:extLst>
              <a:ext uri="{FF2B5EF4-FFF2-40B4-BE49-F238E27FC236}">
                <a16:creationId xmlns:a16="http://schemas.microsoft.com/office/drawing/2014/main" id="{5FBF8327-FB92-F34B-9D41-74AC0E82B7D1}"/>
              </a:ext>
            </a:extLst>
          </p:cNvPr>
          <p:cNvSpPr txBox="1"/>
          <p:nvPr/>
        </p:nvSpPr>
        <p:spPr bwMode="auto">
          <a:xfrm>
            <a:off x="2484169" y="1664055"/>
            <a:ext cx="1185043" cy="523220"/>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Repository Proxy</a:t>
            </a:r>
          </a:p>
        </p:txBody>
      </p:sp>
      <p:sp>
        <p:nvSpPr>
          <p:cNvPr id="24" name="Rectangle 23">
            <a:extLst>
              <a:ext uri="{FF2B5EF4-FFF2-40B4-BE49-F238E27FC236}">
                <a16:creationId xmlns:a16="http://schemas.microsoft.com/office/drawing/2014/main" id="{2B5F0AB4-A268-E242-AD93-7C35A8E824C4}"/>
              </a:ext>
            </a:extLst>
          </p:cNvPr>
          <p:cNvSpPr/>
          <p:nvPr/>
        </p:nvSpPr>
        <p:spPr>
          <a:xfrm>
            <a:off x="2645532" y="2543456"/>
            <a:ext cx="692776" cy="406276"/>
          </a:xfrm>
          <a:prstGeom prst="rect">
            <a:avLst/>
          </a:prstGeom>
          <a:solidFill>
            <a:srgbClr val="92D05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dirty="0">
                <a:solidFill>
                  <a:srgbClr val="1F497D"/>
                </a:solidFill>
                <a:latin typeface="Calibri"/>
                <a:cs typeface="Calibri"/>
              </a:rPr>
              <a:t>Repository Connector</a:t>
            </a:r>
          </a:p>
        </p:txBody>
      </p:sp>
      <p:sp>
        <p:nvSpPr>
          <p:cNvPr id="27" name="Rectangle 26">
            <a:extLst>
              <a:ext uri="{FF2B5EF4-FFF2-40B4-BE49-F238E27FC236}">
                <a16:creationId xmlns:a16="http://schemas.microsoft.com/office/drawing/2014/main" id="{DF4C87A2-6ABB-2B4E-84CA-CE86EF92D8AD}"/>
              </a:ext>
            </a:extLst>
          </p:cNvPr>
          <p:cNvSpPr/>
          <p:nvPr/>
        </p:nvSpPr>
        <p:spPr>
          <a:xfrm>
            <a:off x="2647298" y="3070582"/>
            <a:ext cx="692776" cy="406276"/>
          </a:xfrm>
          <a:prstGeom prst="rect">
            <a:avLst/>
          </a:prstGeom>
          <a:solidFill>
            <a:srgbClr val="92D05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dirty="0">
                <a:solidFill>
                  <a:srgbClr val="1F497D"/>
                </a:solidFill>
                <a:latin typeface="Calibri"/>
                <a:cs typeface="Calibri"/>
              </a:rPr>
              <a:t>Event Mapper Connector</a:t>
            </a:r>
          </a:p>
        </p:txBody>
      </p:sp>
      <p:cxnSp>
        <p:nvCxnSpPr>
          <p:cNvPr id="29" name="Straight Connector 28">
            <a:extLst>
              <a:ext uri="{FF2B5EF4-FFF2-40B4-BE49-F238E27FC236}">
                <a16:creationId xmlns:a16="http://schemas.microsoft.com/office/drawing/2014/main" id="{01F361EA-306F-954F-B416-004D1B9C4E2C}"/>
              </a:ext>
            </a:extLst>
          </p:cNvPr>
          <p:cNvCxnSpPr>
            <a:stCxn id="14" idx="4"/>
            <a:endCxn id="27" idx="1"/>
          </p:cNvCxnSpPr>
          <p:nvPr/>
        </p:nvCxnSpPr>
        <p:spPr>
          <a:xfrm flipV="1">
            <a:off x="1608677" y="3273720"/>
            <a:ext cx="1038621" cy="2461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E8AFCFE8-BB0E-C642-9962-1B4BDD4F0779}"/>
              </a:ext>
            </a:extLst>
          </p:cNvPr>
          <p:cNvSpPr>
            <a:spLocks noChangeArrowheads="1"/>
          </p:cNvSpPr>
          <p:nvPr/>
        </p:nvSpPr>
        <p:spPr bwMode="auto">
          <a:xfrm>
            <a:off x="1898721" y="4231525"/>
            <a:ext cx="2394923" cy="476250"/>
          </a:xfrm>
          <a:prstGeom prst="rect">
            <a:avLst/>
          </a:prstGeom>
          <a:solidFill>
            <a:srgbClr val="6DCC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r>
              <a:rPr lang="en-GB" dirty="0">
                <a:solidFill>
                  <a:srgbClr val="1F497D"/>
                </a:solidFill>
                <a:latin typeface="Calibri"/>
                <a:ea typeface="+mn-ea"/>
                <a:cs typeface="Calibri"/>
              </a:rPr>
              <a:t>Open Metadata Highway</a:t>
            </a:r>
          </a:p>
        </p:txBody>
      </p:sp>
      <p:cxnSp>
        <p:nvCxnSpPr>
          <p:cNvPr id="31" name="Straight Connector 30">
            <a:extLst>
              <a:ext uri="{FF2B5EF4-FFF2-40B4-BE49-F238E27FC236}">
                <a16:creationId xmlns:a16="http://schemas.microsoft.com/office/drawing/2014/main" id="{BF365CF4-CED0-FD4E-BF37-AE29FC1B1776}"/>
              </a:ext>
            </a:extLst>
          </p:cNvPr>
          <p:cNvCxnSpPr>
            <a:cxnSpLocks/>
            <a:stCxn id="7" idx="2"/>
            <a:endCxn id="30" idx="0"/>
          </p:cNvCxnSpPr>
          <p:nvPr/>
        </p:nvCxnSpPr>
        <p:spPr>
          <a:xfrm flipH="1">
            <a:off x="3096183" y="3720643"/>
            <a:ext cx="2260" cy="5108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C9DF1F2-F582-6942-B956-4B8124175D6D}"/>
              </a:ext>
            </a:extLst>
          </p:cNvPr>
          <p:cNvSpPr txBox="1"/>
          <p:nvPr/>
        </p:nvSpPr>
        <p:spPr>
          <a:xfrm>
            <a:off x="2633135" y="2250007"/>
            <a:ext cx="970137" cy="261610"/>
          </a:xfrm>
          <a:prstGeom prst="rect">
            <a:avLst/>
          </a:prstGeom>
          <a:noFill/>
        </p:spPr>
        <p:txBody>
          <a:bodyPr wrap="none" rtlCol="0">
            <a:spAutoFit/>
          </a:bodyPr>
          <a:lstStyle/>
          <a:p>
            <a:r>
              <a:rPr lang="en-US" sz="1100" dirty="0"/>
              <a:t>ODPi Egeria</a:t>
            </a:r>
          </a:p>
        </p:txBody>
      </p:sp>
    </p:spTree>
    <p:extLst>
      <p:ext uri="{BB962C8B-B14F-4D97-AF65-F5344CB8AC3E}">
        <p14:creationId xmlns:p14="http://schemas.microsoft.com/office/powerpoint/2010/main" val="2908271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782545AE-F2E3-3D40-AA64-50B39663390D}"/>
              </a:ext>
            </a:extLst>
          </p:cNvPr>
          <p:cNvCxnSpPr>
            <a:cxnSpLocks/>
            <a:stCxn id="14" idx="1"/>
            <a:endCxn id="23" idx="2"/>
          </p:cNvCxnSpPr>
          <p:nvPr/>
        </p:nvCxnSpPr>
        <p:spPr bwMode="auto">
          <a:xfrm flipV="1">
            <a:off x="853438" y="2667223"/>
            <a:ext cx="7030" cy="102456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8" name="Rectangle 7">
            <a:extLst>
              <a:ext uri="{FF2B5EF4-FFF2-40B4-BE49-F238E27FC236}">
                <a16:creationId xmlns:a16="http://schemas.microsoft.com/office/drawing/2014/main" id="{8BBD2E4F-B45D-2C48-9B74-41C298369A5D}"/>
              </a:ext>
            </a:extLst>
          </p:cNvPr>
          <p:cNvSpPr/>
          <p:nvPr/>
        </p:nvSpPr>
        <p:spPr>
          <a:xfrm>
            <a:off x="293450" y="1849096"/>
            <a:ext cx="2053134" cy="1445205"/>
          </a:xfrm>
          <a:prstGeom prst="rect">
            <a:avLst/>
          </a:prstGeom>
          <a:solidFill>
            <a:schemeClr val="tx2">
              <a:lumMod val="60000"/>
              <a:lumOff val="40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1100" dirty="0">
              <a:solidFill>
                <a:srgbClr val="1F497D"/>
              </a:solidFill>
              <a:latin typeface="Calibri"/>
              <a:cs typeface="Calibri"/>
            </a:endParaRPr>
          </a:p>
        </p:txBody>
      </p:sp>
      <p:sp>
        <p:nvSpPr>
          <p:cNvPr id="2" name="Title 1">
            <a:extLst>
              <a:ext uri="{FF2B5EF4-FFF2-40B4-BE49-F238E27FC236}">
                <a16:creationId xmlns:a16="http://schemas.microsoft.com/office/drawing/2014/main" id="{6B308939-41C6-5743-B00A-A745AD05F925}"/>
              </a:ext>
            </a:extLst>
          </p:cNvPr>
          <p:cNvSpPr>
            <a:spLocks noGrp="1"/>
          </p:cNvSpPr>
          <p:nvPr>
            <p:ph type="title"/>
          </p:nvPr>
        </p:nvSpPr>
        <p:spPr/>
        <p:txBody>
          <a:bodyPr/>
          <a:lstStyle/>
          <a:p>
            <a:r>
              <a:rPr lang="en-US" dirty="0"/>
              <a:t>Native Integration</a:t>
            </a:r>
          </a:p>
        </p:txBody>
      </p:sp>
      <p:sp>
        <p:nvSpPr>
          <p:cNvPr id="3" name="Content Placeholder 2">
            <a:extLst>
              <a:ext uri="{FF2B5EF4-FFF2-40B4-BE49-F238E27FC236}">
                <a16:creationId xmlns:a16="http://schemas.microsoft.com/office/drawing/2014/main" id="{58081086-F15B-3D47-B0C9-89AD66C2315C}"/>
              </a:ext>
            </a:extLst>
          </p:cNvPr>
          <p:cNvSpPr>
            <a:spLocks noGrp="1"/>
          </p:cNvSpPr>
          <p:nvPr>
            <p:ph idx="1"/>
          </p:nvPr>
        </p:nvSpPr>
        <p:spPr>
          <a:xfrm>
            <a:off x="3181981" y="721304"/>
            <a:ext cx="5811587" cy="3372076"/>
          </a:xfrm>
        </p:spPr>
        <p:txBody>
          <a:bodyPr>
            <a:normAutofit/>
          </a:bodyPr>
          <a:lstStyle/>
          <a:p>
            <a:r>
              <a:rPr lang="en-US" dirty="0"/>
              <a:t>An alternative approach is the </a:t>
            </a:r>
            <a:r>
              <a:rPr lang="en-US" b="1" dirty="0"/>
              <a:t>Native Pattern</a:t>
            </a:r>
          </a:p>
          <a:p>
            <a:r>
              <a:rPr lang="en-US" dirty="0"/>
              <a:t>There are still two connectors.  They translate internal APIs and events into open metadata APIs and events.</a:t>
            </a:r>
          </a:p>
          <a:p>
            <a:r>
              <a:rPr lang="en-US" dirty="0"/>
              <a:t>ODPi Egeria handles the interaction with the cohort.</a:t>
            </a:r>
          </a:p>
          <a:p>
            <a:r>
              <a:rPr lang="en-US" dirty="0"/>
              <a:t>The connectors and the ODPi Egeria libraries reside in the metadata server.</a:t>
            </a:r>
          </a:p>
          <a:p>
            <a:r>
              <a:rPr lang="en-US" dirty="0"/>
              <a:t>No additional server; less network traffic; upgrade required.</a:t>
            </a:r>
          </a:p>
        </p:txBody>
      </p:sp>
      <p:sp>
        <p:nvSpPr>
          <p:cNvPr id="4" name="Slide Number Placeholder 3">
            <a:extLst>
              <a:ext uri="{FF2B5EF4-FFF2-40B4-BE49-F238E27FC236}">
                <a16:creationId xmlns:a16="http://schemas.microsoft.com/office/drawing/2014/main" id="{F4CA896B-043D-2247-9D65-A5F068070157}"/>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31</a:t>
            </a:fld>
            <a:endParaRPr lang="en-US" sz="1000"/>
          </a:p>
        </p:txBody>
      </p:sp>
      <p:sp>
        <p:nvSpPr>
          <p:cNvPr id="7" name="Rectangle 6">
            <a:extLst>
              <a:ext uri="{FF2B5EF4-FFF2-40B4-BE49-F238E27FC236}">
                <a16:creationId xmlns:a16="http://schemas.microsoft.com/office/drawing/2014/main" id="{D62013B7-54CA-A247-82D7-C5BAA8C1EFDC}"/>
              </a:ext>
            </a:extLst>
          </p:cNvPr>
          <p:cNvSpPr/>
          <p:nvPr/>
        </p:nvSpPr>
        <p:spPr>
          <a:xfrm>
            <a:off x="1448910" y="1938632"/>
            <a:ext cx="899621" cy="1347887"/>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 name="Rounded Rectangle 8">
            <a:extLst>
              <a:ext uri="{FF2B5EF4-FFF2-40B4-BE49-F238E27FC236}">
                <a16:creationId xmlns:a16="http://schemas.microsoft.com/office/drawing/2014/main" id="{A19D6296-7E0D-6341-9D5D-FD11B664DD91}"/>
              </a:ext>
            </a:extLst>
          </p:cNvPr>
          <p:cNvSpPr/>
          <p:nvPr/>
        </p:nvSpPr>
        <p:spPr>
          <a:xfrm>
            <a:off x="713841" y="999551"/>
            <a:ext cx="1222858" cy="580727"/>
          </a:xfrm>
          <a:prstGeom prst="roundRect">
            <a:avLst/>
          </a:prstGeom>
          <a:solidFill>
            <a:schemeClr val="tx2">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 name="Rounded Rectangle 9">
            <a:extLst>
              <a:ext uri="{FF2B5EF4-FFF2-40B4-BE49-F238E27FC236}">
                <a16:creationId xmlns:a16="http://schemas.microsoft.com/office/drawing/2014/main" id="{F2E94F4E-EE20-8546-9554-CF7EBA4BAC99}"/>
              </a:ext>
            </a:extLst>
          </p:cNvPr>
          <p:cNvSpPr/>
          <p:nvPr/>
        </p:nvSpPr>
        <p:spPr>
          <a:xfrm>
            <a:off x="755189" y="1054135"/>
            <a:ext cx="1126023" cy="46852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2" name="Straight Connector 11">
            <a:extLst>
              <a:ext uri="{FF2B5EF4-FFF2-40B4-BE49-F238E27FC236}">
                <a16:creationId xmlns:a16="http://schemas.microsoft.com/office/drawing/2014/main" id="{E1D53AD2-5A67-5C49-BC94-83BA90DE9A62}"/>
              </a:ext>
            </a:extLst>
          </p:cNvPr>
          <p:cNvCxnSpPr>
            <a:cxnSpLocks/>
            <a:stCxn id="8" idx="0"/>
            <a:endCxn id="9" idx="2"/>
          </p:cNvCxnSpPr>
          <p:nvPr/>
        </p:nvCxnSpPr>
        <p:spPr bwMode="auto">
          <a:xfrm flipV="1">
            <a:off x="1320017" y="1580278"/>
            <a:ext cx="5253" cy="26881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4" name="Can 13">
            <a:extLst>
              <a:ext uri="{FF2B5EF4-FFF2-40B4-BE49-F238E27FC236}">
                <a16:creationId xmlns:a16="http://schemas.microsoft.com/office/drawing/2014/main" id="{E1FF086E-2819-2640-8AEF-4191D58502DD}"/>
              </a:ext>
            </a:extLst>
          </p:cNvPr>
          <p:cNvSpPr/>
          <p:nvPr/>
        </p:nvSpPr>
        <p:spPr>
          <a:xfrm>
            <a:off x="523869" y="3691791"/>
            <a:ext cx="659137" cy="401588"/>
          </a:xfrm>
          <a:prstGeom prst="can">
            <a:avLst/>
          </a:prstGeom>
          <a:solidFill>
            <a:schemeClr val="tx2">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4" name="Rectangle 23">
            <a:extLst>
              <a:ext uri="{FF2B5EF4-FFF2-40B4-BE49-F238E27FC236}">
                <a16:creationId xmlns:a16="http://schemas.microsoft.com/office/drawing/2014/main" id="{2B5F0AB4-A268-E242-AD93-7C35A8E824C4}"/>
              </a:ext>
            </a:extLst>
          </p:cNvPr>
          <p:cNvSpPr/>
          <p:nvPr/>
        </p:nvSpPr>
        <p:spPr>
          <a:xfrm>
            <a:off x="1448910" y="2319666"/>
            <a:ext cx="692776" cy="406276"/>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dirty="0">
                <a:solidFill>
                  <a:srgbClr val="1F497D"/>
                </a:solidFill>
                <a:latin typeface="Calibri"/>
                <a:cs typeface="Calibri"/>
              </a:rPr>
              <a:t>Repository Connector</a:t>
            </a:r>
          </a:p>
        </p:txBody>
      </p:sp>
      <p:sp>
        <p:nvSpPr>
          <p:cNvPr id="27" name="Rectangle 26">
            <a:extLst>
              <a:ext uri="{FF2B5EF4-FFF2-40B4-BE49-F238E27FC236}">
                <a16:creationId xmlns:a16="http://schemas.microsoft.com/office/drawing/2014/main" id="{DF4C87A2-6ABB-2B4E-84CA-CE86EF92D8AD}"/>
              </a:ext>
            </a:extLst>
          </p:cNvPr>
          <p:cNvSpPr/>
          <p:nvPr/>
        </p:nvSpPr>
        <p:spPr>
          <a:xfrm>
            <a:off x="1515028" y="2880243"/>
            <a:ext cx="692776" cy="406276"/>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dirty="0">
                <a:solidFill>
                  <a:srgbClr val="1F497D"/>
                </a:solidFill>
                <a:latin typeface="Calibri"/>
                <a:cs typeface="Calibri"/>
              </a:rPr>
              <a:t>Event Mapper Connector</a:t>
            </a:r>
          </a:p>
        </p:txBody>
      </p:sp>
      <p:cxnSp>
        <p:nvCxnSpPr>
          <p:cNvPr id="29" name="Straight Connector 28">
            <a:extLst>
              <a:ext uri="{FF2B5EF4-FFF2-40B4-BE49-F238E27FC236}">
                <a16:creationId xmlns:a16="http://schemas.microsoft.com/office/drawing/2014/main" id="{01F361EA-306F-954F-B416-004D1B9C4E2C}"/>
              </a:ext>
            </a:extLst>
          </p:cNvPr>
          <p:cNvCxnSpPr>
            <a:cxnSpLocks/>
            <a:stCxn id="14" idx="4"/>
            <a:endCxn id="27" idx="2"/>
          </p:cNvCxnSpPr>
          <p:nvPr/>
        </p:nvCxnSpPr>
        <p:spPr>
          <a:xfrm flipV="1">
            <a:off x="1183006" y="3286519"/>
            <a:ext cx="678410" cy="606066"/>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E8AFCFE8-BB0E-C642-9962-1B4BDD4F0779}"/>
              </a:ext>
            </a:extLst>
          </p:cNvPr>
          <p:cNvSpPr>
            <a:spLocks noChangeArrowheads="1"/>
          </p:cNvSpPr>
          <p:nvPr/>
        </p:nvSpPr>
        <p:spPr bwMode="auto">
          <a:xfrm>
            <a:off x="1580460" y="4260473"/>
            <a:ext cx="2394923" cy="476250"/>
          </a:xfrm>
          <a:prstGeom prst="rect">
            <a:avLst/>
          </a:prstGeom>
          <a:solidFill>
            <a:srgbClr val="6DCC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r>
              <a:rPr lang="en-GB" dirty="0">
                <a:solidFill>
                  <a:srgbClr val="1F497D"/>
                </a:solidFill>
                <a:latin typeface="Calibri"/>
                <a:ea typeface="+mn-ea"/>
                <a:cs typeface="Calibri"/>
              </a:rPr>
              <a:t>Open Metadata Highway</a:t>
            </a:r>
          </a:p>
        </p:txBody>
      </p:sp>
      <p:cxnSp>
        <p:nvCxnSpPr>
          <p:cNvPr id="31" name="Straight Connector 30">
            <a:extLst>
              <a:ext uri="{FF2B5EF4-FFF2-40B4-BE49-F238E27FC236}">
                <a16:creationId xmlns:a16="http://schemas.microsoft.com/office/drawing/2014/main" id="{BF365CF4-CED0-FD4E-BF37-AE29FC1B1776}"/>
              </a:ext>
            </a:extLst>
          </p:cNvPr>
          <p:cNvCxnSpPr>
            <a:cxnSpLocks/>
            <a:stCxn id="7" idx="3"/>
            <a:endCxn id="30" idx="0"/>
          </p:cNvCxnSpPr>
          <p:nvPr/>
        </p:nvCxnSpPr>
        <p:spPr>
          <a:xfrm>
            <a:off x="2348531" y="2612576"/>
            <a:ext cx="429391" cy="1647897"/>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C9DF1F2-F582-6942-B956-4B8124175D6D}"/>
              </a:ext>
            </a:extLst>
          </p:cNvPr>
          <p:cNvSpPr txBox="1"/>
          <p:nvPr/>
        </p:nvSpPr>
        <p:spPr>
          <a:xfrm>
            <a:off x="1447164" y="2002796"/>
            <a:ext cx="970137" cy="261610"/>
          </a:xfrm>
          <a:prstGeom prst="rect">
            <a:avLst/>
          </a:prstGeom>
          <a:noFill/>
        </p:spPr>
        <p:txBody>
          <a:bodyPr wrap="none" rtlCol="0">
            <a:spAutoFit/>
          </a:bodyPr>
          <a:lstStyle/>
          <a:p>
            <a:r>
              <a:rPr lang="en-US" sz="1100" dirty="0"/>
              <a:t>ODPi Egeria</a:t>
            </a:r>
          </a:p>
        </p:txBody>
      </p:sp>
      <p:sp>
        <p:nvSpPr>
          <p:cNvPr id="23" name="Rectangle 22">
            <a:extLst>
              <a:ext uri="{FF2B5EF4-FFF2-40B4-BE49-F238E27FC236}">
                <a16:creationId xmlns:a16="http://schemas.microsoft.com/office/drawing/2014/main" id="{4BD61E3E-E44E-2542-87FB-3D5DE20F74DE}"/>
              </a:ext>
            </a:extLst>
          </p:cNvPr>
          <p:cNvSpPr/>
          <p:nvPr/>
        </p:nvSpPr>
        <p:spPr>
          <a:xfrm>
            <a:off x="359201" y="2144003"/>
            <a:ext cx="1002534" cy="523220"/>
          </a:xfrm>
          <a:prstGeom prst="rect">
            <a:avLst/>
          </a:prstGeom>
        </p:spPr>
        <p:txBody>
          <a:bodyPr wrap="square">
            <a:spAutoFit/>
          </a:bodyPr>
          <a:lstStyle/>
          <a:p>
            <a:pPr lvl="0" algn="ctr"/>
            <a:r>
              <a:rPr lang="en-GB" dirty="0">
                <a:solidFill>
                  <a:srgbClr val="1F497D"/>
                </a:solidFill>
                <a:latin typeface="Calibri"/>
                <a:ea typeface="+mn-ea"/>
                <a:cs typeface="Calibri"/>
              </a:rPr>
              <a:t>Metadata</a:t>
            </a:r>
          </a:p>
          <a:p>
            <a:pPr lvl="0" algn="ctr"/>
            <a:r>
              <a:rPr lang="en-GB" dirty="0">
                <a:solidFill>
                  <a:srgbClr val="1F497D"/>
                </a:solidFill>
                <a:latin typeface="Calibri"/>
                <a:ea typeface="+mn-ea"/>
                <a:cs typeface="Calibri"/>
              </a:rPr>
              <a:t>Server</a:t>
            </a:r>
          </a:p>
        </p:txBody>
      </p:sp>
    </p:spTree>
    <p:extLst>
      <p:ext uri="{BB962C8B-B14F-4D97-AF65-F5344CB8AC3E}">
        <p14:creationId xmlns:p14="http://schemas.microsoft.com/office/powerpoint/2010/main" val="18624259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782545AE-F2E3-3D40-AA64-50B39663390D}"/>
              </a:ext>
            </a:extLst>
          </p:cNvPr>
          <p:cNvCxnSpPr>
            <a:cxnSpLocks/>
            <a:stCxn id="14" idx="1"/>
            <a:endCxn id="24" idx="2"/>
          </p:cNvCxnSpPr>
          <p:nvPr/>
        </p:nvCxnSpPr>
        <p:spPr bwMode="auto">
          <a:xfrm flipV="1">
            <a:off x="1288540" y="3283951"/>
            <a:ext cx="0" cy="3697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8" name="Rectangle 7">
            <a:extLst>
              <a:ext uri="{FF2B5EF4-FFF2-40B4-BE49-F238E27FC236}">
                <a16:creationId xmlns:a16="http://schemas.microsoft.com/office/drawing/2014/main" id="{8BBD2E4F-B45D-2C48-9B74-41C298369A5D}"/>
              </a:ext>
            </a:extLst>
          </p:cNvPr>
          <p:cNvSpPr/>
          <p:nvPr/>
        </p:nvSpPr>
        <p:spPr>
          <a:xfrm>
            <a:off x="293450" y="1849096"/>
            <a:ext cx="2053134" cy="144520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GB" sz="1100" dirty="0">
              <a:solidFill>
                <a:srgbClr val="1F497D"/>
              </a:solidFill>
              <a:latin typeface="Calibri"/>
              <a:cs typeface="Calibri"/>
            </a:endParaRPr>
          </a:p>
        </p:txBody>
      </p:sp>
      <p:sp>
        <p:nvSpPr>
          <p:cNvPr id="2" name="Title 1">
            <a:extLst>
              <a:ext uri="{FF2B5EF4-FFF2-40B4-BE49-F238E27FC236}">
                <a16:creationId xmlns:a16="http://schemas.microsoft.com/office/drawing/2014/main" id="{6B308939-41C6-5743-B00A-A745AD05F925}"/>
              </a:ext>
            </a:extLst>
          </p:cNvPr>
          <p:cNvSpPr>
            <a:spLocks noGrp="1"/>
          </p:cNvSpPr>
          <p:nvPr>
            <p:ph type="title"/>
          </p:nvPr>
        </p:nvSpPr>
        <p:spPr/>
        <p:txBody>
          <a:bodyPr/>
          <a:lstStyle/>
          <a:p>
            <a:r>
              <a:rPr lang="en-US" dirty="0"/>
              <a:t>Plug-in Integration</a:t>
            </a:r>
          </a:p>
        </p:txBody>
      </p:sp>
      <p:sp>
        <p:nvSpPr>
          <p:cNvPr id="3" name="Content Placeholder 2">
            <a:extLst>
              <a:ext uri="{FF2B5EF4-FFF2-40B4-BE49-F238E27FC236}">
                <a16:creationId xmlns:a16="http://schemas.microsoft.com/office/drawing/2014/main" id="{58081086-F15B-3D47-B0C9-89AD66C2315C}"/>
              </a:ext>
            </a:extLst>
          </p:cNvPr>
          <p:cNvSpPr>
            <a:spLocks noGrp="1"/>
          </p:cNvSpPr>
          <p:nvPr>
            <p:ph idx="1"/>
          </p:nvPr>
        </p:nvSpPr>
        <p:spPr>
          <a:xfrm>
            <a:off x="3181981" y="721304"/>
            <a:ext cx="5811587" cy="3372076"/>
          </a:xfrm>
        </p:spPr>
        <p:txBody>
          <a:bodyPr>
            <a:normAutofit/>
          </a:bodyPr>
          <a:lstStyle/>
          <a:p>
            <a:r>
              <a:rPr lang="en-US" dirty="0"/>
              <a:t>The </a:t>
            </a:r>
            <a:r>
              <a:rPr lang="en-US" b="1" dirty="0"/>
              <a:t>plug-in pattern </a:t>
            </a:r>
            <a:r>
              <a:rPr lang="en-US" dirty="0"/>
              <a:t>allows different repository back-ends to be plugged into the ODPi Egeria’s OMAG Server.</a:t>
            </a:r>
          </a:p>
          <a:p>
            <a:r>
              <a:rPr lang="en-US" dirty="0"/>
              <a:t>Egeria includes:</a:t>
            </a:r>
          </a:p>
          <a:p>
            <a:pPr lvl="1"/>
            <a:r>
              <a:rPr lang="en-US" dirty="0"/>
              <a:t>In-memory Repository (Testing and demos)</a:t>
            </a:r>
          </a:p>
          <a:p>
            <a:pPr lvl="1"/>
            <a:r>
              <a:rPr lang="en-US" dirty="0" err="1"/>
              <a:t>JanusGraph</a:t>
            </a:r>
            <a:r>
              <a:rPr lang="en-US" dirty="0"/>
              <a:t> Repository (All scenarios)</a:t>
            </a:r>
          </a:p>
          <a:p>
            <a:r>
              <a:rPr lang="en-US" dirty="0"/>
              <a:t>Supports the full protocol and fills in the gaps left by the proprietary tools.</a:t>
            </a:r>
          </a:p>
        </p:txBody>
      </p:sp>
      <p:sp>
        <p:nvSpPr>
          <p:cNvPr id="4" name="Slide Number Placeholder 3">
            <a:extLst>
              <a:ext uri="{FF2B5EF4-FFF2-40B4-BE49-F238E27FC236}">
                <a16:creationId xmlns:a16="http://schemas.microsoft.com/office/drawing/2014/main" id="{F4CA896B-043D-2247-9D65-A5F068070157}"/>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32</a:t>
            </a:fld>
            <a:endParaRPr lang="en-US" sz="1000"/>
          </a:p>
        </p:txBody>
      </p:sp>
      <p:sp>
        <p:nvSpPr>
          <p:cNvPr id="9" name="Rounded Rectangle 8">
            <a:extLst>
              <a:ext uri="{FF2B5EF4-FFF2-40B4-BE49-F238E27FC236}">
                <a16:creationId xmlns:a16="http://schemas.microsoft.com/office/drawing/2014/main" id="{A19D6296-7E0D-6341-9D5D-FD11B664DD91}"/>
              </a:ext>
            </a:extLst>
          </p:cNvPr>
          <p:cNvSpPr/>
          <p:nvPr/>
        </p:nvSpPr>
        <p:spPr>
          <a:xfrm>
            <a:off x="713841" y="999551"/>
            <a:ext cx="1222858" cy="580727"/>
          </a:xfrm>
          <a:prstGeom prst="roundRect">
            <a:avLst/>
          </a:prstGeom>
          <a:solidFill>
            <a:schemeClr val="tx2">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 name="Rounded Rectangle 9">
            <a:extLst>
              <a:ext uri="{FF2B5EF4-FFF2-40B4-BE49-F238E27FC236}">
                <a16:creationId xmlns:a16="http://schemas.microsoft.com/office/drawing/2014/main" id="{F2E94F4E-EE20-8546-9554-CF7EBA4BAC99}"/>
              </a:ext>
            </a:extLst>
          </p:cNvPr>
          <p:cNvSpPr/>
          <p:nvPr/>
        </p:nvSpPr>
        <p:spPr>
          <a:xfrm>
            <a:off x="755189" y="1054135"/>
            <a:ext cx="1126023" cy="46852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2" name="Straight Connector 11">
            <a:extLst>
              <a:ext uri="{FF2B5EF4-FFF2-40B4-BE49-F238E27FC236}">
                <a16:creationId xmlns:a16="http://schemas.microsoft.com/office/drawing/2014/main" id="{E1D53AD2-5A67-5C49-BC94-83BA90DE9A62}"/>
              </a:ext>
            </a:extLst>
          </p:cNvPr>
          <p:cNvCxnSpPr>
            <a:cxnSpLocks/>
            <a:stCxn id="8" idx="0"/>
            <a:endCxn id="9" idx="2"/>
          </p:cNvCxnSpPr>
          <p:nvPr/>
        </p:nvCxnSpPr>
        <p:spPr bwMode="auto">
          <a:xfrm flipV="1">
            <a:off x="1320017" y="1580278"/>
            <a:ext cx="5253" cy="26881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4" name="Can 13">
            <a:extLst>
              <a:ext uri="{FF2B5EF4-FFF2-40B4-BE49-F238E27FC236}">
                <a16:creationId xmlns:a16="http://schemas.microsoft.com/office/drawing/2014/main" id="{E1FF086E-2819-2640-8AEF-4191D58502DD}"/>
              </a:ext>
            </a:extLst>
          </p:cNvPr>
          <p:cNvSpPr/>
          <p:nvPr/>
        </p:nvSpPr>
        <p:spPr>
          <a:xfrm>
            <a:off x="958971" y="3653687"/>
            <a:ext cx="659137" cy="401588"/>
          </a:xfrm>
          <a:prstGeom prst="can">
            <a:avLst/>
          </a:prstGeom>
          <a:solidFill>
            <a:schemeClr val="tx2">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4" name="Rectangle 23">
            <a:extLst>
              <a:ext uri="{FF2B5EF4-FFF2-40B4-BE49-F238E27FC236}">
                <a16:creationId xmlns:a16="http://schemas.microsoft.com/office/drawing/2014/main" id="{2B5F0AB4-A268-E242-AD93-7C35A8E824C4}"/>
              </a:ext>
            </a:extLst>
          </p:cNvPr>
          <p:cNvSpPr/>
          <p:nvPr/>
        </p:nvSpPr>
        <p:spPr>
          <a:xfrm>
            <a:off x="942152" y="2877675"/>
            <a:ext cx="692776" cy="406276"/>
          </a:xfrm>
          <a:prstGeom prst="rect">
            <a:avLst/>
          </a:prstGeom>
          <a:solidFill>
            <a:srgbClr val="FFC000"/>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dirty="0">
                <a:solidFill>
                  <a:srgbClr val="1F497D"/>
                </a:solidFill>
                <a:latin typeface="Calibri"/>
                <a:cs typeface="Calibri"/>
              </a:rPr>
              <a:t>Repository Connector</a:t>
            </a:r>
          </a:p>
        </p:txBody>
      </p:sp>
      <p:sp>
        <p:nvSpPr>
          <p:cNvPr id="30" name="Rectangle 29">
            <a:extLst>
              <a:ext uri="{FF2B5EF4-FFF2-40B4-BE49-F238E27FC236}">
                <a16:creationId xmlns:a16="http://schemas.microsoft.com/office/drawing/2014/main" id="{E8AFCFE8-BB0E-C642-9962-1B4BDD4F0779}"/>
              </a:ext>
            </a:extLst>
          </p:cNvPr>
          <p:cNvSpPr>
            <a:spLocks noChangeArrowheads="1"/>
          </p:cNvSpPr>
          <p:nvPr/>
        </p:nvSpPr>
        <p:spPr bwMode="auto">
          <a:xfrm>
            <a:off x="1580460" y="4260473"/>
            <a:ext cx="2394923" cy="476250"/>
          </a:xfrm>
          <a:prstGeom prst="rect">
            <a:avLst/>
          </a:prstGeom>
          <a:solidFill>
            <a:srgbClr val="6DCC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r>
              <a:rPr lang="en-GB" dirty="0">
                <a:solidFill>
                  <a:srgbClr val="1F497D"/>
                </a:solidFill>
                <a:latin typeface="Calibri"/>
                <a:ea typeface="+mn-ea"/>
                <a:cs typeface="Calibri"/>
              </a:rPr>
              <a:t>Open Metadata Highway</a:t>
            </a:r>
          </a:p>
        </p:txBody>
      </p:sp>
      <p:cxnSp>
        <p:nvCxnSpPr>
          <p:cNvPr id="31" name="Straight Connector 30">
            <a:extLst>
              <a:ext uri="{FF2B5EF4-FFF2-40B4-BE49-F238E27FC236}">
                <a16:creationId xmlns:a16="http://schemas.microsoft.com/office/drawing/2014/main" id="{BF365CF4-CED0-FD4E-BF37-AE29FC1B1776}"/>
              </a:ext>
            </a:extLst>
          </p:cNvPr>
          <p:cNvCxnSpPr>
            <a:cxnSpLocks/>
            <a:endCxn id="30" idx="0"/>
          </p:cNvCxnSpPr>
          <p:nvPr/>
        </p:nvCxnSpPr>
        <p:spPr>
          <a:xfrm>
            <a:off x="2348531" y="2612576"/>
            <a:ext cx="429391" cy="1647897"/>
          </a:xfrm>
          <a:prstGeom prst="bent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BD61E3E-E44E-2542-87FB-3D5DE20F74DE}"/>
              </a:ext>
            </a:extLst>
          </p:cNvPr>
          <p:cNvSpPr/>
          <p:nvPr/>
        </p:nvSpPr>
        <p:spPr>
          <a:xfrm>
            <a:off x="342086" y="2129179"/>
            <a:ext cx="1966367" cy="738664"/>
          </a:xfrm>
          <a:prstGeom prst="rect">
            <a:avLst/>
          </a:prstGeom>
        </p:spPr>
        <p:txBody>
          <a:bodyPr wrap="square">
            <a:spAutoFit/>
          </a:bodyPr>
          <a:lstStyle/>
          <a:p>
            <a:pPr lvl="0" algn="ctr"/>
            <a:r>
              <a:rPr lang="en-GB" dirty="0">
                <a:solidFill>
                  <a:srgbClr val="1F497D"/>
                </a:solidFill>
                <a:latin typeface="Calibri"/>
                <a:ea typeface="+mn-ea"/>
                <a:cs typeface="Calibri"/>
              </a:rPr>
              <a:t>Open Metadata and Governance (OMAG)</a:t>
            </a:r>
          </a:p>
          <a:p>
            <a:pPr lvl="0" algn="ctr"/>
            <a:r>
              <a:rPr lang="en-GB" dirty="0">
                <a:solidFill>
                  <a:srgbClr val="1F497D"/>
                </a:solidFill>
                <a:latin typeface="Calibri"/>
                <a:ea typeface="+mn-ea"/>
                <a:cs typeface="Calibri"/>
              </a:rPr>
              <a:t>Server</a:t>
            </a:r>
          </a:p>
        </p:txBody>
      </p:sp>
    </p:spTree>
    <p:extLst>
      <p:ext uri="{BB962C8B-B14F-4D97-AF65-F5344CB8AC3E}">
        <p14:creationId xmlns:p14="http://schemas.microsoft.com/office/powerpoint/2010/main" val="2414339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588FC-8DB0-D041-AB38-1A845139FB5C}"/>
              </a:ext>
            </a:extLst>
          </p:cNvPr>
          <p:cNvSpPr>
            <a:spLocks noGrp="1"/>
          </p:cNvSpPr>
          <p:nvPr>
            <p:ph type="title"/>
          </p:nvPr>
        </p:nvSpPr>
        <p:spPr/>
        <p:txBody>
          <a:bodyPr/>
          <a:lstStyle/>
          <a:p>
            <a:r>
              <a:rPr lang="en-US" dirty="0"/>
              <a:t>Metadata Repository API</a:t>
            </a:r>
          </a:p>
        </p:txBody>
      </p:sp>
      <p:sp>
        <p:nvSpPr>
          <p:cNvPr id="6" name="Content Placeholder 5">
            <a:extLst>
              <a:ext uri="{FF2B5EF4-FFF2-40B4-BE49-F238E27FC236}">
                <a16:creationId xmlns:a16="http://schemas.microsoft.com/office/drawing/2014/main" id="{81A00414-57C9-6040-B809-1E63D010F709}"/>
              </a:ext>
            </a:extLst>
          </p:cNvPr>
          <p:cNvSpPr>
            <a:spLocks noGrp="1"/>
          </p:cNvSpPr>
          <p:nvPr>
            <p:ph idx="1"/>
          </p:nvPr>
        </p:nvSpPr>
        <p:spPr>
          <a:xfrm>
            <a:off x="359200" y="965874"/>
            <a:ext cx="4625755" cy="3603001"/>
          </a:xfrm>
        </p:spPr>
        <p:txBody>
          <a:bodyPr>
            <a:normAutofit fontScale="77500" lnSpcReduction="20000"/>
          </a:bodyPr>
          <a:lstStyle/>
          <a:p>
            <a:r>
              <a:rPr lang="en-US" dirty="0"/>
              <a:t>Interface is comprehensive – best of breed</a:t>
            </a:r>
          </a:p>
          <a:p>
            <a:pPr lvl="1"/>
            <a:r>
              <a:rPr lang="en-US" dirty="0"/>
              <a:t>Metadata collection Id</a:t>
            </a:r>
          </a:p>
          <a:p>
            <a:pPr lvl="1"/>
            <a:r>
              <a:rPr lang="en-US" dirty="0"/>
              <a:t>Query types</a:t>
            </a:r>
          </a:p>
          <a:p>
            <a:pPr lvl="1"/>
            <a:r>
              <a:rPr lang="en-US" dirty="0"/>
              <a:t>Define/maintain types</a:t>
            </a:r>
          </a:p>
          <a:p>
            <a:pPr lvl="1"/>
            <a:r>
              <a:rPr lang="en-US" dirty="0"/>
              <a:t>Search/query metadata instances</a:t>
            </a:r>
          </a:p>
          <a:p>
            <a:pPr lvl="1"/>
            <a:r>
              <a:rPr lang="en-US" dirty="0"/>
              <a:t>Maintain metadata instances</a:t>
            </a:r>
          </a:p>
          <a:p>
            <a:pPr lvl="1"/>
            <a:r>
              <a:rPr lang="en-US" dirty="0"/>
              <a:t>Historical (as of time) queries</a:t>
            </a:r>
          </a:p>
          <a:p>
            <a:pPr lvl="1"/>
            <a:r>
              <a:rPr lang="en-US" dirty="0"/>
              <a:t>Effectivity dating</a:t>
            </a:r>
          </a:p>
          <a:p>
            <a:pPr lvl="1"/>
            <a:r>
              <a:rPr lang="en-US" dirty="0"/>
              <a:t>Versioning</a:t>
            </a:r>
          </a:p>
          <a:p>
            <a:pPr lvl="1"/>
            <a:r>
              <a:rPr lang="en-US" dirty="0"/>
              <a:t>Metadata</a:t>
            </a:r>
          </a:p>
          <a:p>
            <a:pPr lvl="1"/>
            <a:r>
              <a:rPr lang="en-US" dirty="0"/>
              <a:t>Advanced maintenance</a:t>
            </a:r>
          </a:p>
          <a:p>
            <a:pPr lvl="1"/>
            <a:r>
              <a:rPr lang="en-US" dirty="0"/>
              <a:t>Managing reference copied</a:t>
            </a:r>
          </a:p>
          <a:p>
            <a:r>
              <a:rPr lang="en-US" dirty="0"/>
              <a:t>Protocol is forgiving – allowing minimal capability - metadata instance search/query</a:t>
            </a:r>
          </a:p>
        </p:txBody>
      </p:sp>
      <p:sp>
        <p:nvSpPr>
          <p:cNvPr id="3" name="Slide Number Placeholder 2">
            <a:extLst>
              <a:ext uri="{FF2B5EF4-FFF2-40B4-BE49-F238E27FC236}">
                <a16:creationId xmlns:a16="http://schemas.microsoft.com/office/drawing/2014/main" id="{59962A62-EC89-1A4B-B96E-5EF593D36358}"/>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33</a:t>
            </a:fld>
            <a:endParaRPr lang="en-US" sz="1000"/>
          </a:p>
        </p:txBody>
      </p:sp>
      <p:pic>
        <p:nvPicPr>
          <p:cNvPr id="5" name="Picture 4">
            <a:extLst>
              <a:ext uri="{FF2B5EF4-FFF2-40B4-BE49-F238E27FC236}">
                <a16:creationId xmlns:a16="http://schemas.microsoft.com/office/drawing/2014/main" id="{3CB4CCA0-1D96-744A-B07A-952403FFDDE1}"/>
              </a:ext>
            </a:extLst>
          </p:cNvPr>
          <p:cNvPicPr>
            <a:picLocks noChangeAspect="1"/>
          </p:cNvPicPr>
          <p:nvPr/>
        </p:nvPicPr>
        <p:blipFill>
          <a:blip r:embed="rId2"/>
          <a:stretch>
            <a:fillRect/>
          </a:stretch>
        </p:blipFill>
        <p:spPr>
          <a:xfrm>
            <a:off x="5953478" y="-6704"/>
            <a:ext cx="2507133" cy="5143500"/>
          </a:xfrm>
          <a:prstGeom prst="rect">
            <a:avLst/>
          </a:prstGeom>
        </p:spPr>
      </p:pic>
    </p:spTree>
    <p:extLst>
      <p:ext uri="{BB962C8B-B14F-4D97-AF65-F5344CB8AC3E}">
        <p14:creationId xmlns:p14="http://schemas.microsoft.com/office/powerpoint/2010/main" val="703785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a:t>Example of a simple cohort </a:t>
            </a:r>
            <a:endParaRPr lang="en-GB" dirty="0"/>
          </a:p>
        </p:txBody>
      </p:sp>
      <p:sp>
        <p:nvSpPr>
          <p:cNvPr id="8" name="Rectangle 7">
            <a:extLst>
              <a:ext uri="{FF2B5EF4-FFF2-40B4-BE49-F238E27FC236}">
                <a16:creationId xmlns:a16="http://schemas.microsoft.com/office/drawing/2014/main" id="{827B111F-7ECA-CA49-B24A-64FBA0EF9211}"/>
              </a:ext>
            </a:extLst>
          </p:cNvPr>
          <p:cNvSpPr/>
          <p:nvPr/>
        </p:nvSpPr>
        <p:spPr>
          <a:xfrm>
            <a:off x="6472009" y="2584769"/>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9" name="Oval 8">
            <a:extLst>
              <a:ext uri="{FF2B5EF4-FFF2-40B4-BE49-F238E27FC236}">
                <a16:creationId xmlns:a16="http://schemas.microsoft.com/office/drawing/2014/main" id="{0E9C8C19-BB50-084D-8B78-1ED354502F4C}"/>
              </a:ext>
            </a:extLst>
          </p:cNvPr>
          <p:cNvSpPr/>
          <p:nvPr/>
        </p:nvSpPr>
        <p:spPr>
          <a:xfrm>
            <a:off x="3660866" y="2090942"/>
            <a:ext cx="2488861" cy="1436589"/>
          </a:xfrm>
          <a:prstGeom prst="ellipse">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 name="Oval 9">
            <a:extLst>
              <a:ext uri="{FF2B5EF4-FFF2-40B4-BE49-F238E27FC236}">
                <a16:creationId xmlns:a16="http://schemas.microsoft.com/office/drawing/2014/main" id="{F3457F6A-0DD5-7244-88EC-4CCD7C0FAE31}"/>
              </a:ext>
            </a:extLst>
          </p:cNvPr>
          <p:cNvSpPr/>
          <p:nvPr/>
        </p:nvSpPr>
        <p:spPr>
          <a:xfrm>
            <a:off x="3866131" y="2224863"/>
            <a:ext cx="2078329" cy="1168747"/>
          </a:xfrm>
          <a:prstGeom prst="ellipse">
            <a:avLst/>
          </a:prstGeom>
          <a:solidFill>
            <a:srgbClr val="FFFFFF"/>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a:solidFill>
                  <a:srgbClr val="1F497D"/>
                </a:solidFill>
                <a:latin typeface="Calibri"/>
                <a:cs typeface="Calibri"/>
              </a:rPr>
              <a:t>Cohort A</a:t>
            </a:r>
          </a:p>
        </p:txBody>
      </p:sp>
      <p:cxnSp>
        <p:nvCxnSpPr>
          <p:cNvPr id="11" name="Straight Connector 10">
            <a:extLst>
              <a:ext uri="{FF2B5EF4-FFF2-40B4-BE49-F238E27FC236}">
                <a16:creationId xmlns:a16="http://schemas.microsoft.com/office/drawing/2014/main" id="{ABD14205-E876-FC48-A38F-9F5460A81900}"/>
              </a:ext>
            </a:extLst>
          </p:cNvPr>
          <p:cNvCxnSpPr>
            <a:endCxn id="9" idx="1"/>
          </p:cNvCxnSpPr>
          <p:nvPr/>
        </p:nvCxnSpPr>
        <p:spPr bwMode="auto">
          <a:xfrm>
            <a:off x="3389901" y="1934742"/>
            <a:ext cx="635450" cy="366584"/>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215BE9F8-EDE3-2E4A-A339-F56E4497B586}"/>
              </a:ext>
            </a:extLst>
          </p:cNvPr>
          <p:cNvCxnSpPr>
            <a:stCxn id="13" idx="3"/>
            <a:endCxn id="9" idx="3"/>
          </p:cNvCxnSpPr>
          <p:nvPr/>
        </p:nvCxnSpPr>
        <p:spPr bwMode="auto">
          <a:xfrm flipV="1">
            <a:off x="3396952" y="3317147"/>
            <a:ext cx="628399" cy="32815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3" name="Oval 12">
            <a:extLst>
              <a:ext uri="{FF2B5EF4-FFF2-40B4-BE49-F238E27FC236}">
                <a16:creationId xmlns:a16="http://schemas.microsoft.com/office/drawing/2014/main" id="{475FD12B-D5F3-A94F-889F-2E5671D641DC}"/>
              </a:ext>
            </a:extLst>
          </p:cNvPr>
          <p:cNvSpPr/>
          <p:nvPr/>
        </p:nvSpPr>
        <p:spPr>
          <a:xfrm>
            <a:off x="3367345" y="3467532"/>
            <a:ext cx="202166" cy="208265"/>
          </a:xfrm>
          <a:prstGeom prst="ellipse">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4" name="Rectangle 13">
            <a:extLst>
              <a:ext uri="{FF2B5EF4-FFF2-40B4-BE49-F238E27FC236}">
                <a16:creationId xmlns:a16="http://schemas.microsoft.com/office/drawing/2014/main" id="{DE2DEE68-D8FE-5943-AAF8-C6734533E63D}"/>
              </a:ext>
            </a:extLst>
          </p:cNvPr>
          <p:cNvSpPr/>
          <p:nvPr/>
        </p:nvSpPr>
        <p:spPr>
          <a:xfrm>
            <a:off x="3045064" y="1660489"/>
            <a:ext cx="692776"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15" name="Straight Connector 14">
            <a:extLst>
              <a:ext uri="{FF2B5EF4-FFF2-40B4-BE49-F238E27FC236}">
                <a16:creationId xmlns:a16="http://schemas.microsoft.com/office/drawing/2014/main" id="{3D100CA8-3E26-8F42-96DB-206751D1961B}"/>
              </a:ext>
            </a:extLst>
          </p:cNvPr>
          <p:cNvCxnSpPr>
            <a:stCxn id="9" idx="6"/>
            <a:endCxn id="8" idx="1"/>
          </p:cNvCxnSpPr>
          <p:nvPr/>
        </p:nvCxnSpPr>
        <p:spPr bwMode="auto">
          <a:xfrm flipV="1">
            <a:off x="6149727" y="2809236"/>
            <a:ext cx="322282" cy="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6" name="Rectangle 15">
            <a:extLst>
              <a:ext uri="{FF2B5EF4-FFF2-40B4-BE49-F238E27FC236}">
                <a16:creationId xmlns:a16="http://schemas.microsoft.com/office/drawing/2014/main" id="{A2EF187D-BA9D-A74E-97CD-EAC88AA92E3C}"/>
              </a:ext>
            </a:extLst>
          </p:cNvPr>
          <p:cNvSpPr/>
          <p:nvPr/>
        </p:nvSpPr>
        <p:spPr>
          <a:xfrm>
            <a:off x="3316029" y="3377744"/>
            <a:ext cx="317630" cy="448934"/>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7" name="Rounded Rectangle 16">
            <a:extLst>
              <a:ext uri="{FF2B5EF4-FFF2-40B4-BE49-F238E27FC236}">
                <a16:creationId xmlns:a16="http://schemas.microsoft.com/office/drawing/2014/main" id="{F4F39D2B-138E-9E4D-8B31-29F6B5C40634}"/>
              </a:ext>
            </a:extLst>
          </p:cNvPr>
          <p:cNvSpPr/>
          <p:nvPr/>
        </p:nvSpPr>
        <p:spPr>
          <a:xfrm>
            <a:off x="6533620" y="1971495"/>
            <a:ext cx="571229" cy="33387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8" name="Rounded Rectangle 17">
            <a:extLst>
              <a:ext uri="{FF2B5EF4-FFF2-40B4-BE49-F238E27FC236}">
                <a16:creationId xmlns:a16="http://schemas.microsoft.com/office/drawing/2014/main" id="{B7184767-77DB-EA43-AA24-FDE250DC826E}"/>
              </a:ext>
            </a:extLst>
          </p:cNvPr>
          <p:cNvSpPr/>
          <p:nvPr/>
        </p:nvSpPr>
        <p:spPr>
          <a:xfrm>
            <a:off x="6552935" y="2002876"/>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9" name="Rectangle 18">
            <a:extLst>
              <a:ext uri="{FF2B5EF4-FFF2-40B4-BE49-F238E27FC236}">
                <a16:creationId xmlns:a16="http://schemas.microsoft.com/office/drawing/2014/main" id="{BB14B4E6-D529-D044-9082-6864E5B663F7}"/>
              </a:ext>
            </a:extLst>
          </p:cNvPr>
          <p:cNvSpPr/>
          <p:nvPr/>
        </p:nvSpPr>
        <p:spPr>
          <a:xfrm>
            <a:off x="6472070" y="2434801"/>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0" name="Straight Connector 19">
            <a:extLst>
              <a:ext uri="{FF2B5EF4-FFF2-40B4-BE49-F238E27FC236}">
                <a16:creationId xmlns:a16="http://schemas.microsoft.com/office/drawing/2014/main" id="{AA7A8CB5-8B70-D84C-84EC-000912D0707D}"/>
              </a:ext>
            </a:extLst>
          </p:cNvPr>
          <p:cNvCxnSpPr>
            <a:stCxn id="19" idx="0"/>
            <a:endCxn id="17" idx="2"/>
          </p:cNvCxnSpPr>
          <p:nvPr/>
        </p:nvCxnSpPr>
        <p:spPr bwMode="auto">
          <a:xfrm flipV="1">
            <a:off x="6818458" y="2305365"/>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1" name="Rounded Rectangle 20">
            <a:extLst>
              <a:ext uri="{FF2B5EF4-FFF2-40B4-BE49-F238E27FC236}">
                <a16:creationId xmlns:a16="http://schemas.microsoft.com/office/drawing/2014/main" id="{4B7A3C75-AB6C-4D4D-BAB9-29DE48C16150}"/>
              </a:ext>
            </a:extLst>
          </p:cNvPr>
          <p:cNvSpPr/>
          <p:nvPr/>
        </p:nvSpPr>
        <p:spPr>
          <a:xfrm>
            <a:off x="3106676" y="1046454"/>
            <a:ext cx="571229" cy="33387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 name="Rounded Rectangle 21">
            <a:extLst>
              <a:ext uri="{FF2B5EF4-FFF2-40B4-BE49-F238E27FC236}">
                <a16:creationId xmlns:a16="http://schemas.microsoft.com/office/drawing/2014/main" id="{BC67DA56-4DD6-EE42-8D68-7900D4C5CADF}"/>
              </a:ext>
            </a:extLst>
          </p:cNvPr>
          <p:cNvSpPr/>
          <p:nvPr/>
        </p:nvSpPr>
        <p:spPr>
          <a:xfrm>
            <a:off x="3125991" y="1077835"/>
            <a:ext cx="525995" cy="269360"/>
          </a:xfrm>
          <a:prstGeom prst="round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3" name="Rectangle 22">
            <a:extLst>
              <a:ext uri="{FF2B5EF4-FFF2-40B4-BE49-F238E27FC236}">
                <a16:creationId xmlns:a16="http://schemas.microsoft.com/office/drawing/2014/main" id="{AB8C9F38-3BA1-3F45-B2FA-C4CF510F0E54}"/>
              </a:ext>
            </a:extLst>
          </p:cNvPr>
          <p:cNvSpPr/>
          <p:nvPr/>
        </p:nvSpPr>
        <p:spPr>
          <a:xfrm>
            <a:off x="3045126" y="1509760"/>
            <a:ext cx="692776" cy="147015"/>
          </a:xfrm>
          <a:prstGeom prst="rect">
            <a:avLst/>
          </a:prstGeom>
          <a:solidFill>
            <a:srgbClr val="6DCCDE"/>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4" name="Straight Connector 23">
            <a:extLst>
              <a:ext uri="{FF2B5EF4-FFF2-40B4-BE49-F238E27FC236}">
                <a16:creationId xmlns:a16="http://schemas.microsoft.com/office/drawing/2014/main" id="{09A801A1-A952-224E-880D-41D58E1969D3}"/>
              </a:ext>
            </a:extLst>
          </p:cNvPr>
          <p:cNvCxnSpPr>
            <a:stCxn id="23" idx="0"/>
            <a:endCxn id="21" idx="2"/>
          </p:cNvCxnSpPr>
          <p:nvPr/>
        </p:nvCxnSpPr>
        <p:spPr bwMode="auto">
          <a:xfrm flipV="1">
            <a:off x="3391514" y="1380324"/>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30" name="Straight Connector 29">
            <a:extLst>
              <a:ext uri="{FF2B5EF4-FFF2-40B4-BE49-F238E27FC236}">
                <a16:creationId xmlns:a16="http://schemas.microsoft.com/office/drawing/2014/main" id="{E4DEBF50-FE8A-354F-83ED-4DE9A989C70C}"/>
              </a:ext>
            </a:extLst>
          </p:cNvPr>
          <p:cNvCxnSpPr>
            <a:cxnSpLocks/>
            <a:endCxn id="16" idx="1"/>
          </p:cNvCxnSpPr>
          <p:nvPr/>
        </p:nvCxnSpPr>
        <p:spPr bwMode="auto">
          <a:xfrm>
            <a:off x="3120489" y="3602211"/>
            <a:ext cx="195540"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1" name="Can 30">
            <a:extLst>
              <a:ext uri="{FF2B5EF4-FFF2-40B4-BE49-F238E27FC236}">
                <a16:creationId xmlns:a16="http://schemas.microsoft.com/office/drawing/2014/main" id="{FF11FAD0-6099-764D-997B-30B15D282ECB}"/>
              </a:ext>
            </a:extLst>
          </p:cNvPr>
          <p:cNvSpPr/>
          <p:nvPr/>
        </p:nvSpPr>
        <p:spPr>
          <a:xfrm>
            <a:off x="3239053" y="2226381"/>
            <a:ext cx="307900" cy="230880"/>
          </a:xfrm>
          <a:prstGeom prst="can">
            <a:avLst/>
          </a:prstGeom>
          <a:solidFill>
            <a:srgbClr val="948A5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2" name="Straight Connector 31">
            <a:extLst>
              <a:ext uri="{FF2B5EF4-FFF2-40B4-BE49-F238E27FC236}">
                <a16:creationId xmlns:a16="http://schemas.microsoft.com/office/drawing/2014/main" id="{FCB4B04A-9498-3645-AB0D-BBF90425EB66}"/>
              </a:ext>
            </a:extLst>
          </p:cNvPr>
          <p:cNvCxnSpPr>
            <a:stCxn id="31" idx="1"/>
            <a:endCxn id="14" idx="2"/>
          </p:cNvCxnSpPr>
          <p:nvPr/>
        </p:nvCxnSpPr>
        <p:spPr bwMode="auto">
          <a:xfrm flipH="1" flipV="1">
            <a:off x="3391452" y="2109423"/>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5" name="Can 34">
            <a:extLst>
              <a:ext uri="{FF2B5EF4-FFF2-40B4-BE49-F238E27FC236}">
                <a16:creationId xmlns:a16="http://schemas.microsoft.com/office/drawing/2014/main" id="{16FDAE3B-8599-FB4F-B1DE-28637C4E3A14}"/>
              </a:ext>
            </a:extLst>
          </p:cNvPr>
          <p:cNvSpPr/>
          <p:nvPr/>
        </p:nvSpPr>
        <p:spPr>
          <a:xfrm>
            <a:off x="6662897" y="3148382"/>
            <a:ext cx="307900" cy="230880"/>
          </a:xfrm>
          <a:prstGeom prst="can">
            <a:avLst/>
          </a:prstGeom>
          <a:solidFill>
            <a:srgbClr val="948A54"/>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36" name="Straight Connector 35">
            <a:extLst>
              <a:ext uri="{FF2B5EF4-FFF2-40B4-BE49-F238E27FC236}">
                <a16:creationId xmlns:a16="http://schemas.microsoft.com/office/drawing/2014/main" id="{94BE0803-F02C-F445-8CDC-D9C224925B83}"/>
              </a:ext>
            </a:extLst>
          </p:cNvPr>
          <p:cNvCxnSpPr>
            <a:stCxn id="35" idx="1"/>
            <a:endCxn id="8" idx="2"/>
          </p:cNvCxnSpPr>
          <p:nvPr/>
        </p:nvCxnSpPr>
        <p:spPr bwMode="auto">
          <a:xfrm flipV="1">
            <a:off x="6816847" y="3033703"/>
            <a:ext cx="1550" cy="114679"/>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7" name="TextBox 36">
            <a:extLst>
              <a:ext uri="{FF2B5EF4-FFF2-40B4-BE49-F238E27FC236}">
                <a16:creationId xmlns:a16="http://schemas.microsoft.com/office/drawing/2014/main" id="{058BBF88-D201-1B44-A6E7-CC81E4DE908C}"/>
              </a:ext>
            </a:extLst>
          </p:cNvPr>
          <p:cNvSpPr txBox="1"/>
          <p:nvPr/>
        </p:nvSpPr>
        <p:spPr bwMode="auto">
          <a:xfrm>
            <a:off x="6074304" y="3470571"/>
            <a:ext cx="1513843" cy="307777"/>
          </a:xfrm>
          <a:prstGeom prst="rect">
            <a:avLst/>
          </a:prstGeom>
          <a:noFill/>
          <a:ln w="9525">
            <a:noFill/>
            <a:miter lim="800000"/>
            <a:headEnd/>
            <a:tailEnd/>
          </a:ln>
        </p:spPr>
        <p:txBody>
          <a:bodyPr wrap="square" rtlCol="0">
            <a:prstTxWarp prst="textNoShape">
              <a:avLst/>
            </a:prstTxWarp>
            <a:spAutoFit/>
          </a:bodyPr>
          <a:lstStyle/>
          <a:p>
            <a:pPr algn="ctr"/>
            <a:r>
              <a:rPr lang="en-GB" sz="1400" dirty="0">
                <a:latin typeface="Calibri" pitchFamily="-1" charset="0"/>
              </a:rPr>
              <a:t>Chief Data Office</a:t>
            </a:r>
          </a:p>
        </p:txBody>
      </p:sp>
      <p:sp>
        <p:nvSpPr>
          <p:cNvPr id="38" name="TextBox 37">
            <a:extLst>
              <a:ext uri="{FF2B5EF4-FFF2-40B4-BE49-F238E27FC236}">
                <a16:creationId xmlns:a16="http://schemas.microsoft.com/office/drawing/2014/main" id="{0652E973-8940-6545-827C-1ADCCF8AA988}"/>
              </a:ext>
            </a:extLst>
          </p:cNvPr>
          <p:cNvSpPr txBox="1"/>
          <p:nvPr/>
        </p:nvSpPr>
        <p:spPr bwMode="auto">
          <a:xfrm>
            <a:off x="3840473" y="1403955"/>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Data Lake</a:t>
            </a:r>
          </a:p>
        </p:txBody>
      </p:sp>
      <p:sp>
        <p:nvSpPr>
          <p:cNvPr id="39" name="TextBox 38">
            <a:extLst>
              <a:ext uri="{FF2B5EF4-FFF2-40B4-BE49-F238E27FC236}">
                <a16:creationId xmlns:a16="http://schemas.microsoft.com/office/drawing/2014/main" id="{0431824D-6E7E-4B40-877C-8622E22A4CCA}"/>
              </a:ext>
            </a:extLst>
          </p:cNvPr>
          <p:cNvSpPr txBox="1"/>
          <p:nvPr/>
        </p:nvSpPr>
        <p:spPr bwMode="auto">
          <a:xfrm>
            <a:off x="3107659" y="3916465"/>
            <a:ext cx="1513843" cy="307777"/>
          </a:xfrm>
          <a:prstGeom prst="rect">
            <a:avLst/>
          </a:prstGeom>
          <a:noFill/>
          <a:ln w="9525">
            <a:noFill/>
            <a:miter lim="800000"/>
            <a:headEnd/>
            <a:tailEnd/>
          </a:ln>
        </p:spPr>
        <p:txBody>
          <a:bodyPr wrap="square" rtlCol="0">
            <a:prstTxWarp prst="textNoShape">
              <a:avLst/>
            </a:prstTxWarp>
            <a:spAutoFit/>
          </a:bodyPr>
          <a:lstStyle/>
          <a:p>
            <a:r>
              <a:rPr lang="en-GB" sz="1400" dirty="0">
                <a:latin typeface="Calibri" pitchFamily="-1" charset="0"/>
              </a:rPr>
              <a:t>Systems of Record</a:t>
            </a:r>
          </a:p>
        </p:txBody>
      </p:sp>
      <p:sp>
        <p:nvSpPr>
          <p:cNvPr id="40" name="Rectangle 39">
            <a:extLst>
              <a:ext uri="{FF2B5EF4-FFF2-40B4-BE49-F238E27FC236}">
                <a16:creationId xmlns:a16="http://schemas.microsoft.com/office/drawing/2014/main" id="{1E030E52-4BC4-3F44-9F9E-73AE4E7E481D}"/>
              </a:ext>
            </a:extLst>
          </p:cNvPr>
          <p:cNvSpPr/>
          <p:nvPr/>
        </p:nvSpPr>
        <p:spPr>
          <a:xfrm>
            <a:off x="2427713" y="3423090"/>
            <a:ext cx="692776" cy="448934"/>
          </a:xfrm>
          <a:prstGeom prst="rect">
            <a:avLst/>
          </a:prstGeom>
          <a:solidFill>
            <a:srgbClr val="C0504D"/>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2" name="Rounded Rectangle 41">
            <a:extLst>
              <a:ext uri="{FF2B5EF4-FFF2-40B4-BE49-F238E27FC236}">
                <a16:creationId xmlns:a16="http://schemas.microsoft.com/office/drawing/2014/main" id="{A18A7B27-324A-C64C-B2B1-2397C144C945}"/>
              </a:ext>
            </a:extLst>
          </p:cNvPr>
          <p:cNvSpPr/>
          <p:nvPr/>
        </p:nvSpPr>
        <p:spPr>
          <a:xfrm>
            <a:off x="2489325" y="2809055"/>
            <a:ext cx="571229" cy="333870"/>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3" name="Rounded Rectangle 42">
            <a:extLst>
              <a:ext uri="{FF2B5EF4-FFF2-40B4-BE49-F238E27FC236}">
                <a16:creationId xmlns:a16="http://schemas.microsoft.com/office/drawing/2014/main" id="{1FE891A7-FCC6-D04F-AC8E-7DC6B800EA14}"/>
              </a:ext>
            </a:extLst>
          </p:cNvPr>
          <p:cNvSpPr/>
          <p:nvPr/>
        </p:nvSpPr>
        <p:spPr>
          <a:xfrm>
            <a:off x="2508640" y="2840436"/>
            <a:ext cx="525995" cy="269360"/>
          </a:xfrm>
          <a:prstGeom prst="roundRect">
            <a:avLst/>
          </a:prstGeom>
          <a:solidFill>
            <a:srgbClr val="F2DCDB"/>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44" name="Rectangle 43">
            <a:extLst>
              <a:ext uri="{FF2B5EF4-FFF2-40B4-BE49-F238E27FC236}">
                <a16:creationId xmlns:a16="http://schemas.microsoft.com/office/drawing/2014/main" id="{2C46270B-E968-7E4B-8332-73EB3671C27C}"/>
              </a:ext>
            </a:extLst>
          </p:cNvPr>
          <p:cNvSpPr/>
          <p:nvPr/>
        </p:nvSpPr>
        <p:spPr>
          <a:xfrm>
            <a:off x="2427775" y="3272361"/>
            <a:ext cx="692776" cy="147015"/>
          </a:xfrm>
          <a:prstGeom prst="rect">
            <a:avLst/>
          </a:prstGeom>
          <a:solidFill>
            <a:schemeClr val="accent2">
              <a:lumMod val="20000"/>
              <a:lumOff val="80000"/>
            </a:schemeClr>
          </a:solidFill>
          <a:ln w="3175"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45" name="Straight Connector 44">
            <a:extLst>
              <a:ext uri="{FF2B5EF4-FFF2-40B4-BE49-F238E27FC236}">
                <a16:creationId xmlns:a16="http://schemas.microsoft.com/office/drawing/2014/main" id="{D961E1C4-FD96-A94B-B5B3-795036B91F07}"/>
              </a:ext>
            </a:extLst>
          </p:cNvPr>
          <p:cNvCxnSpPr>
            <a:stCxn id="44" idx="0"/>
            <a:endCxn id="42" idx="2"/>
          </p:cNvCxnSpPr>
          <p:nvPr/>
        </p:nvCxnSpPr>
        <p:spPr bwMode="auto">
          <a:xfrm flipV="1">
            <a:off x="2774163" y="3142925"/>
            <a:ext cx="777" cy="12943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6" name="Can 45">
            <a:extLst>
              <a:ext uri="{FF2B5EF4-FFF2-40B4-BE49-F238E27FC236}">
                <a16:creationId xmlns:a16="http://schemas.microsoft.com/office/drawing/2014/main" id="{73E0FDA2-2E07-6144-A535-3F7FE6E462F3}"/>
              </a:ext>
            </a:extLst>
          </p:cNvPr>
          <p:cNvSpPr/>
          <p:nvPr/>
        </p:nvSpPr>
        <p:spPr>
          <a:xfrm>
            <a:off x="2621702" y="3988982"/>
            <a:ext cx="307900" cy="230880"/>
          </a:xfrm>
          <a:prstGeom prst="can">
            <a:avLst/>
          </a:prstGeom>
          <a:solidFill>
            <a:srgbClr val="C0504D"/>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47" name="Straight Connector 46">
            <a:extLst>
              <a:ext uri="{FF2B5EF4-FFF2-40B4-BE49-F238E27FC236}">
                <a16:creationId xmlns:a16="http://schemas.microsoft.com/office/drawing/2014/main" id="{93476E1F-F254-144E-8065-A333946C646E}"/>
              </a:ext>
            </a:extLst>
          </p:cNvPr>
          <p:cNvCxnSpPr>
            <a:stCxn id="46" idx="1"/>
          </p:cNvCxnSpPr>
          <p:nvPr/>
        </p:nvCxnSpPr>
        <p:spPr bwMode="auto">
          <a:xfrm flipH="1" flipV="1">
            <a:off x="2774101" y="3872024"/>
            <a:ext cx="1551" cy="11695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 name="Slide Number Placeholder 3">
            <a:extLst>
              <a:ext uri="{FF2B5EF4-FFF2-40B4-BE49-F238E27FC236}">
                <a16:creationId xmlns:a16="http://schemas.microsoft.com/office/drawing/2014/main" id="{539084B3-8838-3E4D-80DD-F8B13495B30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34</a:t>
            </a:fld>
            <a:endParaRPr lang="en-US" sz="1000"/>
          </a:p>
        </p:txBody>
      </p:sp>
    </p:spTree>
    <p:extLst>
      <p:ext uri="{BB962C8B-B14F-4D97-AF65-F5344CB8AC3E}">
        <p14:creationId xmlns:p14="http://schemas.microsoft.com/office/powerpoint/2010/main" val="1241440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First server</a:t>
            </a:r>
            <a:endParaRPr lang="en-GB" dirty="0"/>
          </a:p>
        </p:txBody>
      </p:sp>
      <p:sp>
        <p:nvSpPr>
          <p:cNvPr id="3" name="Content Placeholder 2">
            <a:extLst>
              <a:ext uri="{FF2B5EF4-FFF2-40B4-BE49-F238E27FC236}">
                <a16:creationId xmlns:a16="http://schemas.microsoft.com/office/drawing/2014/main" id="{D76AAAD9-A45B-D74F-A65A-FFA26A428715}"/>
              </a:ext>
            </a:extLst>
          </p:cNvPr>
          <p:cNvSpPr>
            <a:spLocks noGrp="1"/>
          </p:cNvSpPr>
          <p:nvPr>
            <p:ph idx="1"/>
          </p:nvPr>
        </p:nvSpPr>
        <p:spPr/>
        <p:txBody>
          <a:bodyPr/>
          <a:lstStyle/>
          <a:p>
            <a:r>
              <a:rPr lang="en-US"/>
              <a:t>The first server to join the cohort issues a registration request and waits for others to join.</a:t>
            </a:r>
            <a:endParaRPr lang="en-US" dirty="0"/>
          </a:p>
        </p:txBody>
      </p:sp>
      <p:pic>
        <p:nvPicPr>
          <p:cNvPr id="9" name="Picture 8"/>
          <p:cNvPicPr>
            <a:picLocks noChangeAspect="1"/>
          </p:cNvPicPr>
          <p:nvPr/>
        </p:nvPicPr>
        <p:blipFill>
          <a:blip r:embed="rId2"/>
          <a:stretch>
            <a:fillRect/>
          </a:stretch>
        </p:blipFill>
        <p:spPr>
          <a:xfrm>
            <a:off x="1770396" y="1751797"/>
            <a:ext cx="3198805" cy="2988438"/>
          </a:xfrm>
          <a:prstGeom prst="rect">
            <a:avLst/>
          </a:prstGeom>
        </p:spPr>
      </p:pic>
      <p:sp>
        <p:nvSpPr>
          <p:cNvPr id="13" name="Slide Number Placeholder 12">
            <a:extLst>
              <a:ext uri="{FF2B5EF4-FFF2-40B4-BE49-F238E27FC236}">
                <a16:creationId xmlns:a16="http://schemas.microsoft.com/office/drawing/2014/main" id="{F9575198-3A67-5141-9601-F70F7C00F90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35</a:t>
            </a:fld>
            <a:endParaRPr lang="en-US" sz="1000"/>
          </a:p>
        </p:txBody>
      </p:sp>
    </p:spTree>
    <p:extLst>
      <p:ext uri="{BB962C8B-B14F-4D97-AF65-F5344CB8AC3E}">
        <p14:creationId xmlns:p14="http://schemas.microsoft.com/office/powerpoint/2010/main" val="41689533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Establishing contact</a:t>
            </a:r>
            <a:endParaRPr lang="en-GB" dirty="0"/>
          </a:p>
        </p:txBody>
      </p:sp>
      <p:sp>
        <p:nvSpPr>
          <p:cNvPr id="3" name="Content Placeholder 2">
            <a:extLst>
              <a:ext uri="{FF2B5EF4-FFF2-40B4-BE49-F238E27FC236}">
                <a16:creationId xmlns:a16="http://schemas.microsoft.com/office/drawing/2014/main" id="{F31938A3-0A26-0B4C-A5CE-F3A2C2F807B6}"/>
              </a:ext>
            </a:extLst>
          </p:cNvPr>
          <p:cNvSpPr>
            <a:spLocks noGrp="1"/>
          </p:cNvSpPr>
          <p:nvPr>
            <p:ph idx="1"/>
          </p:nvPr>
        </p:nvSpPr>
        <p:spPr/>
        <p:txBody>
          <a:bodyPr/>
          <a:lstStyle/>
          <a:p>
            <a:r>
              <a:rPr lang="en-US"/>
              <a:t>When another server joins the cohort they exchange registration information.</a:t>
            </a:r>
            <a:endParaRPr lang="en-US" dirty="0"/>
          </a:p>
        </p:txBody>
      </p:sp>
      <p:pic>
        <p:nvPicPr>
          <p:cNvPr id="9" name="Picture 8"/>
          <p:cNvPicPr>
            <a:picLocks noChangeAspect="1"/>
          </p:cNvPicPr>
          <p:nvPr/>
        </p:nvPicPr>
        <p:blipFill>
          <a:blip r:embed="rId2"/>
          <a:stretch>
            <a:fillRect/>
          </a:stretch>
        </p:blipFill>
        <p:spPr>
          <a:xfrm>
            <a:off x="1768149" y="1746953"/>
            <a:ext cx="5769723" cy="2989937"/>
          </a:xfrm>
          <a:prstGeom prst="rect">
            <a:avLst/>
          </a:prstGeom>
        </p:spPr>
      </p:pic>
      <p:sp>
        <p:nvSpPr>
          <p:cNvPr id="13" name="Slide Number Placeholder 12">
            <a:extLst>
              <a:ext uri="{FF2B5EF4-FFF2-40B4-BE49-F238E27FC236}">
                <a16:creationId xmlns:a16="http://schemas.microsoft.com/office/drawing/2014/main" id="{744FA325-3232-3B4F-BEE3-CD9C9F5FE37E}"/>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36</a:t>
            </a:fld>
            <a:endParaRPr lang="en-US" sz="1000"/>
          </a:p>
        </p:txBody>
      </p:sp>
    </p:spTree>
    <p:extLst>
      <p:ext uri="{BB962C8B-B14F-4D97-AF65-F5344CB8AC3E}">
        <p14:creationId xmlns:p14="http://schemas.microsoft.com/office/powerpoint/2010/main" val="24764731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Federated queries</a:t>
            </a:r>
            <a:endParaRPr lang="en-GB" dirty="0"/>
          </a:p>
        </p:txBody>
      </p:sp>
      <p:sp>
        <p:nvSpPr>
          <p:cNvPr id="3" name="Content Placeholder 2">
            <a:extLst>
              <a:ext uri="{FF2B5EF4-FFF2-40B4-BE49-F238E27FC236}">
                <a16:creationId xmlns:a16="http://schemas.microsoft.com/office/drawing/2014/main" id="{E8E80389-0CC5-4A45-8D22-C6C3F3DD0679}"/>
              </a:ext>
            </a:extLst>
          </p:cNvPr>
          <p:cNvSpPr>
            <a:spLocks noGrp="1"/>
          </p:cNvSpPr>
          <p:nvPr>
            <p:ph idx="1"/>
          </p:nvPr>
        </p:nvSpPr>
        <p:spPr/>
        <p:txBody>
          <a:bodyPr/>
          <a:lstStyle/>
          <a:p>
            <a:r>
              <a:rPr lang="en-US"/>
              <a:t>Once the registration is complete the cohort members can query each other.</a:t>
            </a:r>
            <a:endParaRPr lang="en-US" dirty="0"/>
          </a:p>
        </p:txBody>
      </p:sp>
      <p:pic>
        <p:nvPicPr>
          <p:cNvPr id="9" name="Picture 8"/>
          <p:cNvPicPr>
            <a:picLocks noChangeAspect="1"/>
          </p:cNvPicPr>
          <p:nvPr/>
        </p:nvPicPr>
        <p:blipFill>
          <a:blip r:embed="rId2"/>
          <a:stretch>
            <a:fillRect/>
          </a:stretch>
        </p:blipFill>
        <p:spPr>
          <a:xfrm>
            <a:off x="1777781" y="1756586"/>
            <a:ext cx="5760091" cy="2989937"/>
          </a:xfrm>
          <a:prstGeom prst="rect">
            <a:avLst/>
          </a:prstGeom>
        </p:spPr>
      </p:pic>
      <p:sp>
        <p:nvSpPr>
          <p:cNvPr id="14" name="Slide Number Placeholder 13">
            <a:extLst>
              <a:ext uri="{FF2B5EF4-FFF2-40B4-BE49-F238E27FC236}">
                <a16:creationId xmlns:a16="http://schemas.microsoft.com/office/drawing/2014/main" id="{5242FB6E-4D28-1D4F-8982-145876FFFC2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37</a:t>
            </a:fld>
            <a:endParaRPr lang="en-US" sz="1000"/>
          </a:p>
        </p:txBody>
      </p:sp>
    </p:spTree>
    <p:extLst>
      <p:ext uri="{BB962C8B-B14F-4D97-AF65-F5344CB8AC3E}">
        <p14:creationId xmlns:p14="http://schemas.microsoft.com/office/powerpoint/2010/main" val="10613245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Caching metadata for availability and performance</a:t>
            </a:r>
            <a:endParaRPr lang="en-GB" dirty="0"/>
          </a:p>
        </p:txBody>
      </p:sp>
      <p:sp>
        <p:nvSpPr>
          <p:cNvPr id="4" name="Content Placeholder 3">
            <a:extLst>
              <a:ext uri="{FF2B5EF4-FFF2-40B4-BE49-F238E27FC236}">
                <a16:creationId xmlns:a16="http://schemas.microsoft.com/office/drawing/2014/main" id="{6A2E8FF4-BC4D-EB4A-A49A-A831749E9397}"/>
              </a:ext>
            </a:extLst>
          </p:cNvPr>
          <p:cNvSpPr>
            <a:spLocks noGrp="1"/>
          </p:cNvSpPr>
          <p:nvPr>
            <p:ph idx="1"/>
          </p:nvPr>
        </p:nvSpPr>
        <p:spPr/>
        <p:txBody>
          <a:bodyPr/>
          <a:lstStyle/>
          <a:p>
            <a:r>
              <a:rPr lang="en-US"/>
              <a:t>Metadata can also be replicated through the cohort</a:t>
            </a:r>
            <a:endParaRPr lang="en-US" dirty="0"/>
          </a:p>
        </p:txBody>
      </p:sp>
      <p:pic>
        <p:nvPicPr>
          <p:cNvPr id="3" name="Picture 2"/>
          <p:cNvPicPr>
            <a:picLocks noChangeAspect="1"/>
          </p:cNvPicPr>
          <p:nvPr/>
        </p:nvPicPr>
        <p:blipFill>
          <a:blip r:embed="rId2"/>
          <a:stretch>
            <a:fillRect/>
          </a:stretch>
        </p:blipFill>
        <p:spPr>
          <a:xfrm>
            <a:off x="1777781" y="1756585"/>
            <a:ext cx="5760091" cy="2989937"/>
          </a:xfrm>
          <a:prstGeom prst="rect">
            <a:avLst/>
          </a:prstGeom>
        </p:spPr>
      </p:pic>
      <p:sp>
        <p:nvSpPr>
          <p:cNvPr id="13" name="Slide Number Placeholder 12">
            <a:extLst>
              <a:ext uri="{FF2B5EF4-FFF2-40B4-BE49-F238E27FC236}">
                <a16:creationId xmlns:a16="http://schemas.microsoft.com/office/drawing/2014/main" id="{C3DEB62E-79EB-4340-8925-51A1B0B82B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38</a:t>
            </a:fld>
            <a:endParaRPr lang="en-US" sz="1000"/>
          </a:p>
        </p:txBody>
      </p:sp>
    </p:spTree>
    <p:extLst>
      <p:ext uri="{BB962C8B-B14F-4D97-AF65-F5344CB8AC3E}">
        <p14:creationId xmlns:p14="http://schemas.microsoft.com/office/powerpoint/2010/main" val="3469512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66A28-F849-F943-81BC-17920F86113E}"/>
              </a:ext>
            </a:extLst>
          </p:cNvPr>
          <p:cNvSpPr>
            <a:spLocks noGrp="1"/>
          </p:cNvSpPr>
          <p:nvPr>
            <p:ph type="title"/>
          </p:nvPr>
        </p:nvSpPr>
        <p:spPr/>
        <p:txBody>
          <a:bodyPr/>
          <a:lstStyle/>
          <a:p>
            <a:r>
              <a:rPr lang="en-GB" dirty="0"/>
              <a:t>Instance representations in the repository services</a:t>
            </a:r>
            <a:br>
              <a:rPr lang="en-GB" dirty="0"/>
            </a:br>
            <a:endParaRPr lang="en-US" dirty="0"/>
          </a:p>
        </p:txBody>
      </p:sp>
      <p:sp>
        <p:nvSpPr>
          <p:cNvPr id="9" name="Slide Number Placeholder 8">
            <a:extLst>
              <a:ext uri="{FF2B5EF4-FFF2-40B4-BE49-F238E27FC236}">
                <a16:creationId xmlns:a16="http://schemas.microsoft.com/office/drawing/2014/main" id="{12B2D04B-FED5-F147-92E1-BA1599615861}"/>
              </a:ext>
            </a:extLst>
          </p:cNvPr>
          <p:cNvSpPr>
            <a:spLocks noGrp="1"/>
          </p:cNvSpPr>
          <p:nvPr>
            <p:ph type="sldNum" idx="12"/>
          </p:nvPr>
        </p:nvSpPr>
        <p:spPr/>
        <p:txBody>
          <a:bodyPr/>
          <a:lstStyle/>
          <a:p>
            <a:fld id="{00000000-1234-1234-1234-123412341234}" type="slidenum">
              <a:rPr lang="en-US" smtClean="0"/>
              <a:pPr/>
              <a:t>39</a:t>
            </a:fld>
            <a:endParaRPr lang="en-US"/>
          </a:p>
        </p:txBody>
      </p:sp>
      <p:pic>
        <p:nvPicPr>
          <p:cNvPr id="4" name="Picture 3" descr="Base Model - Layer -1.png">
            <a:extLst>
              <a:ext uri="{FF2B5EF4-FFF2-40B4-BE49-F238E27FC236}">
                <a16:creationId xmlns:a16="http://schemas.microsoft.com/office/drawing/2014/main" id="{CF8E315C-E362-DD4E-BBD3-671D1A00F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8777" y="2485100"/>
            <a:ext cx="1009650" cy="657225"/>
          </a:xfrm>
          <a:prstGeom prst="rect">
            <a:avLst/>
          </a:prstGeom>
        </p:spPr>
      </p:pic>
      <p:sp>
        <p:nvSpPr>
          <p:cNvPr id="5" name="Title 1">
            <a:extLst>
              <a:ext uri="{FF2B5EF4-FFF2-40B4-BE49-F238E27FC236}">
                <a16:creationId xmlns:a16="http://schemas.microsoft.com/office/drawing/2014/main" id="{E633CFEA-2874-3E42-9387-8BF1B33C5E3B}"/>
              </a:ext>
            </a:extLst>
          </p:cNvPr>
          <p:cNvSpPr txBox="1">
            <a:spLocks/>
          </p:cNvSpPr>
          <p:nvPr/>
        </p:nvSpPr>
        <p:spPr>
          <a:xfrm>
            <a:off x="1252804" y="1131690"/>
            <a:ext cx="6574631" cy="642938"/>
          </a:xfrm>
          <a:prstGeom prst="rect">
            <a:avLst/>
          </a:prstGeom>
        </p:spPr>
        <p:txBody>
          <a:bodyPr vert="horz" lIns="68580" tIns="34290" rIns="68580" bIns="34290" rtlCol="0" anchor="ctr">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3733" b="0" i="0" u="none" strike="noStrike" cap="none">
                <a:solidFill>
                  <a:srgbClr val="000000"/>
                </a:solidFill>
                <a:latin typeface="Arial"/>
                <a:ea typeface="Arial"/>
                <a:cs typeface="Arial"/>
                <a:sym typeface="Arial"/>
              </a:defRPr>
            </a:lvl1pPr>
          </a:lstStyle>
          <a:p>
            <a:endParaRPr lang="en-GB" sz="2800" dirty="0"/>
          </a:p>
        </p:txBody>
      </p:sp>
      <p:pic>
        <p:nvPicPr>
          <p:cNvPr id="6" name="Picture 5">
            <a:extLst>
              <a:ext uri="{FF2B5EF4-FFF2-40B4-BE49-F238E27FC236}">
                <a16:creationId xmlns:a16="http://schemas.microsoft.com/office/drawing/2014/main" id="{92AF9FBB-4327-BB43-B326-ACA1B529F805}"/>
              </a:ext>
            </a:extLst>
          </p:cNvPr>
          <p:cNvPicPr>
            <a:picLocks noChangeAspect="1"/>
          </p:cNvPicPr>
          <p:nvPr/>
        </p:nvPicPr>
        <p:blipFill>
          <a:blip r:embed="rId3"/>
          <a:stretch>
            <a:fillRect/>
          </a:stretch>
        </p:blipFill>
        <p:spPr>
          <a:xfrm>
            <a:off x="3751529" y="2529900"/>
            <a:ext cx="2669370" cy="1667248"/>
          </a:xfrm>
          <a:prstGeom prst="rect">
            <a:avLst/>
          </a:prstGeom>
        </p:spPr>
      </p:pic>
      <p:pic>
        <p:nvPicPr>
          <p:cNvPr id="7" name="Picture 6">
            <a:extLst>
              <a:ext uri="{FF2B5EF4-FFF2-40B4-BE49-F238E27FC236}">
                <a16:creationId xmlns:a16="http://schemas.microsoft.com/office/drawing/2014/main" id="{15BAC004-34EB-EA42-9C0C-8AF27404B45E}"/>
              </a:ext>
            </a:extLst>
          </p:cNvPr>
          <p:cNvPicPr>
            <a:picLocks noChangeAspect="1"/>
          </p:cNvPicPr>
          <p:nvPr/>
        </p:nvPicPr>
        <p:blipFill>
          <a:blip r:embed="rId4"/>
          <a:stretch>
            <a:fillRect/>
          </a:stretch>
        </p:blipFill>
        <p:spPr>
          <a:xfrm>
            <a:off x="2238016" y="1853253"/>
            <a:ext cx="2957426" cy="1286672"/>
          </a:xfrm>
          <a:prstGeom prst="rect">
            <a:avLst/>
          </a:prstGeom>
        </p:spPr>
      </p:pic>
      <p:pic>
        <p:nvPicPr>
          <p:cNvPr id="8" name="Picture 7">
            <a:extLst>
              <a:ext uri="{FF2B5EF4-FFF2-40B4-BE49-F238E27FC236}">
                <a16:creationId xmlns:a16="http://schemas.microsoft.com/office/drawing/2014/main" id="{8721B6C5-8EF9-7E42-9B66-297FD361CAD8}"/>
              </a:ext>
            </a:extLst>
          </p:cNvPr>
          <p:cNvPicPr>
            <a:picLocks noChangeAspect="1"/>
          </p:cNvPicPr>
          <p:nvPr/>
        </p:nvPicPr>
        <p:blipFill>
          <a:blip r:embed="rId5"/>
          <a:stretch>
            <a:fillRect/>
          </a:stretch>
        </p:blipFill>
        <p:spPr>
          <a:xfrm>
            <a:off x="969435" y="1489989"/>
            <a:ext cx="6858000" cy="2716967"/>
          </a:xfrm>
          <a:prstGeom prst="rect">
            <a:avLst/>
          </a:prstGeom>
        </p:spPr>
      </p:pic>
    </p:spTree>
    <p:extLst>
      <p:ext uri="{BB962C8B-B14F-4D97-AF65-F5344CB8AC3E}">
        <p14:creationId xmlns:p14="http://schemas.microsoft.com/office/powerpoint/2010/main" val="318363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9F894-E56B-7B47-B000-8DCFE302C31D}"/>
              </a:ext>
            </a:extLst>
          </p:cNvPr>
          <p:cNvSpPr>
            <a:spLocks noGrp="1"/>
          </p:cNvSpPr>
          <p:nvPr>
            <p:ph type="title"/>
          </p:nvPr>
        </p:nvSpPr>
        <p:spPr/>
        <p:txBody>
          <a:bodyPr/>
          <a:lstStyle/>
          <a:p>
            <a:r>
              <a:rPr lang="en-US" dirty="0"/>
              <a:t>Using a metadata repository to describe data</a:t>
            </a:r>
          </a:p>
        </p:txBody>
      </p:sp>
      <p:sp>
        <p:nvSpPr>
          <p:cNvPr id="3" name="Slide Number Placeholder 2">
            <a:extLst>
              <a:ext uri="{FF2B5EF4-FFF2-40B4-BE49-F238E27FC236}">
                <a16:creationId xmlns:a16="http://schemas.microsoft.com/office/drawing/2014/main" id="{0A1EED74-0E9F-294B-985B-2ECEA141F5F0}"/>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a:t>
            </a:fld>
            <a:endParaRPr lang="en-US" sz="1000"/>
          </a:p>
        </p:txBody>
      </p:sp>
      <p:pic>
        <p:nvPicPr>
          <p:cNvPr id="1030" name="Picture 6" descr="Image result for tortoise no shell">
            <a:hlinkClick r:id="rId2"/>
            <a:extLst>
              <a:ext uri="{FF2B5EF4-FFF2-40B4-BE49-F238E27FC236}">
                <a16:creationId xmlns:a16="http://schemas.microsoft.com/office/drawing/2014/main" id="{725E6F53-0AE9-2F48-ACE4-480CA5EB0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942" y="1738029"/>
            <a:ext cx="1460500" cy="22225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196">
            <a:extLst>
              <a:ext uri="{FF2B5EF4-FFF2-40B4-BE49-F238E27FC236}">
                <a16:creationId xmlns:a16="http://schemas.microsoft.com/office/drawing/2014/main" id="{F63B1C14-AC55-AD40-90A3-93268E704BA9}"/>
              </a:ext>
            </a:extLst>
          </p:cNvPr>
          <p:cNvCxnSpPr>
            <a:stCxn id="118" idx="2"/>
            <a:endCxn id="129" idx="1"/>
          </p:cNvCxnSpPr>
          <p:nvPr/>
        </p:nvCxnSpPr>
        <p:spPr bwMode="auto">
          <a:xfrm rot="16200000" flipH="1">
            <a:off x="5015251" y="2050198"/>
            <a:ext cx="1481138" cy="1455738"/>
          </a:xfrm>
          <a:prstGeom prst="bentConnector3">
            <a:avLst>
              <a:gd name="adj1" fmla="val 79398"/>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8" name="Can 7">
            <a:extLst>
              <a:ext uri="{FF2B5EF4-FFF2-40B4-BE49-F238E27FC236}">
                <a16:creationId xmlns:a16="http://schemas.microsoft.com/office/drawing/2014/main" id="{B7C91CD3-150E-9046-B44C-5F49CEF0E0DA}"/>
              </a:ext>
            </a:extLst>
          </p:cNvPr>
          <p:cNvSpPr/>
          <p:nvPr/>
        </p:nvSpPr>
        <p:spPr>
          <a:xfrm>
            <a:off x="4827923" y="3496440"/>
            <a:ext cx="555625" cy="3571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 name="Can 8">
            <a:extLst>
              <a:ext uri="{FF2B5EF4-FFF2-40B4-BE49-F238E27FC236}">
                <a16:creationId xmlns:a16="http://schemas.microsoft.com/office/drawing/2014/main" id="{D4577C59-69FF-7342-829B-896EBC3E241A}"/>
              </a:ext>
            </a:extLst>
          </p:cNvPr>
          <p:cNvSpPr/>
          <p:nvPr/>
        </p:nvSpPr>
        <p:spPr>
          <a:xfrm>
            <a:off x="5378764" y="348850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 name="Can 9">
            <a:extLst>
              <a:ext uri="{FF2B5EF4-FFF2-40B4-BE49-F238E27FC236}">
                <a16:creationId xmlns:a16="http://schemas.microsoft.com/office/drawing/2014/main" id="{4121F635-D8FB-8B4A-A93D-15645B21DB03}"/>
              </a:ext>
            </a:extLst>
          </p:cNvPr>
          <p:cNvSpPr/>
          <p:nvPr/>
        </p:nvSpPr>
        <p:spPr>
          <a:xfrm>
            <a:off x="5826439" y="370122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1" name="Straight Arrow Connector 199">
            <a:extLst>
              <a:ext uri="{FF2B5EF4-FFF2-40B4-BE49-F238E27FC236}">
                <a16:creationId xmlns:a16="http://schemas.microsoft.com/office/drawing/2014/main" id="{6C23161E-63F6-6E43-B573-E328EC53DFB5}"/>
              </a:ext>
            </a:extLst>
          </p:cNvPr>
          <p:cNvCxnSpPr>
            <a:endCxn id="10" idx="1"/>
          </p:cNvCxnSpPr>
          <p:nvPr/>
        </p:nvCxnSpPr>
        <p:spPr bwMode="auto">
          <a:xfrm rot="16200000" flipH="1">
            <a:off x="4646133" y="2362163"/>
            <a:ext cx="1581150" cy="1096963"/>
          </a:xfrm>
          <a:prstGeom prst="bentConnector3">
            <a:avLst>
              <a:gd name="adj1" fmla="val 7639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 name="Straight Arrow Connector 196">
            <a:extLst>
              <a:ext uri="{FF2B5EF4-FFF2-40B4-BE49-F238E27FC236}">
                <a16:creationId xmlns:a16="http://schemas.microsoft.com/office/drawing/2014/main" id="{E565D900-F55B-E941-A161-22200AC491CC}"/>
              </a:ext>
            </a:extLst>
          </p:cNvPr>
          <p:cNvCxnSpPr>
            <a:stCxn id="53" idx="2"/>
            <a:endCxn id="9" idx="1"/>
          </p:cNvCxnSpPr>
          <p:nvPr/>
        </p:nvCxnSpPr>
        <p:spPr bwMode="auto">
          <a:xfrm rot="16200000" flipH="1">
            <a:off x="4376268" y="2284355"/>
            <a:ext cx="1381125" cy="1027112"/>
          </a:xfrm>
          <a:prstGeom prst="bentConnector3">
            <a:avLst>
              <a:gd name="adj1" fmla="val 74302"/>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3" name="Can 12">
            <a:extLst>
              <a:ext uri="{FF2B5EF4-FFF2-40B4-BE49-F238E27FC236}">
                <a16:creationId xmlns:a16="http://schemas.microsoft.com/office/drawing/2014/main" id="{662A0EB6-5FB3-9245-9B66-0653A1019311}"/>
              </a:ext>
            </a:extLst>
          </p:cNvPr>
          <p:cNvSpPr/>
          <p:nvPr/>
        </p:nvSpPr>
        <p:spPr>
          <a:xfrm>
            <a:off x="5464489" y="3915511"/>
            <a:ext cx="436562" cy="258762"/>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4" name="Straight Arrow Connector 199">
            <a:extLst>
              <a:ext uri="{FF2B5EF4-FFF2-40B4-BE49-F238E27FC236}">
                <a16:creationId xmlns:a16="http://schemas.microsoft.com/office/drawing/2014/main" id="{27319729-9E30-F240-91C2-78F6933E5210}"/>
              </a:ext>
            </a:extLst>
          </p:cNvPr>
          <p:cNvCxnSpPr>
            <a:stCxn id="53" idx="2"/>
            <a:endCxn id="13" idx="1"/>
          </p:cNvCxnSpPr>
          <p:nvPr/>
        </p:nvCxnSpPr>
        <p:spPr bwMode="auto">
          <a:xfrm rot="16200000" flipH="1">
            <a:off x="4213540" y="2447074"/>
            <a:ext cx="1808163" cy="11287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6" name="Straight Arrow Connector 199">
            <a:extLst>
              <a:ext uri="{FF2B5EF4-FFF2-40B4-BE49-F238E27FC236}">
                <a16:creationId xmlns:a16="http://schemas.microsoft.com/office/drawing/2014/main" id="{B28BA1EF-C1DD-EF42-8620-FFA8ACB292BE}"/>
              </a:ext>
            </a:extLst>
          </p:cNvPr>
          <p:cNvCxnSpPr>
            <a:endCxn id="8" idx="1"/>
          </p:cNvCxnSpPr>
          <p:nvPr/>
        </p:nvCxnSpPr>
        <p:spPr bwMode="auto">
          <a:xfrm rot="16200000" flipH="1">
            <a:off x="3987341" y="2378045"/>
            <a:ext cx="1406525" cy="8302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7" name="Can 46">
            <a:extLst>
              <a:ext uri="{FF2B5EF4-FFF2-40B4-BE49-F238E27FC236}">
                <a16:creationId xmlns:a16="http://schemas.microsoft.com/office/drawing/2014/main" id="{7E009483-E97B-D84D-ADF7-41AE87292A33}"/>
              </a:ext>
            </a:extLst>
          </p:cNvPr>
          <p:cNvSpPr/>
          <p:nvPr/>
        </p:nvSpPr>
        <p:spPr>
          <a:xfrm>
            <a:off x="2857814" y="3775811"/>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8" name="Can 47">
            <a:extLst>
              <a:ext uri="{FF2B5EF4-FFF2-40B4-BE49-F238E27FC236}">
                <a16:creationId xmlns:a16="http://schemas.microsoft.com/office/drawing/2014/main" id="{9ED7E71E-42B5-9241-BBE2-557A49CA30F4}"/>
              </a:ext>
            </a:extLst>
          </p:cNvPr>
          <p:cNvSpPr/>
          <p:nvPr/>
        </p:nvSpPr>
        <p:spPr>
          <a:xfrm>
            <a:off x="4227884" y="3799624"/>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9" name="Straight Arrow Connector 196">
            <a:extLst>
              <a:ext uri="{FF2B5EF4-FFF2-40B4-BE49-F238E27FC236}">
                <a16:creationId xmlns:a16="http://schemas.microsoft.com/office/drawing/2014/main" id="{8EDA2CCC-FE80-7046-8F1F-6BCA25C88376}"/>
              </a:ext>
            </a:extLst>
          </p:cNvPr>
          <p:cNvCxnSpPr>
            <a:stCxn id="53" idx="2"/>
            <a:endCxn id="48" idx="1"/>
          </p:cNvCxnSpPr>
          <p:nvPr/>
        </p:nvCxnSpPr>
        <p:spPr bwMode="auto">
          <a:xfrm rot="5400000">
            <a:off x="3683372" y="2929678"/>
            <a:ext cx="1692275" cy="4762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0" name="Can 49">
            <a:extLst>
              <a:ext uri="{FF2B5EF4-FFF2-40B4-BE49-F238E27FC236}">
                <a16:creationId xmlns:a16="http://schemas.microsoft.com/office/drawing/2014/main" id="{3E6D11E6-F237-664F-8E10-B1F7723B037B}"/>
              </a:ext>
            </a:extLst>
          </p:cNvPr>
          <p:cNvSpPr/>
          <p:nvPr/>
        </p:nvSpPr>
        <p:spPr>
          <a:xfrm>
            <a:off x="3769039" y="3829787"/>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1" name="Straight Arrow Connector 199">
            <a:extLst>
              <a:ext uri="{FF2B5EF4-FFF2-40B4-BE49-F238E27FC236}">
                <a16:creationId xmlns:a16="http://schemas.microsoft.com/office/drawing/2014/main" id="{C57D7C5F-07AD-9B4E-A822-B8BB88396F17}"/>
              </a:ext>
            </a:extLst>
          </p:cNvPr>
          <p:cNvCxnSpPr>
            <a:endCxn id="50" idx="1"/>
          </p:cNvCxnSpPr>
          <p:nvPr/>
        </p:nvCxnSpPr>
        <p:spPr bwMode="auto">
          <a:xfrm rot="5400000">
            <a:off x="3377778" y="2605041"/>
            <a:ext cx="1774825" cy="674687"/>
          </a:xfrm>
          <a:prstGeom prst="bentConnector3">
            <a:avLst>
              <a:gd name="adj1" fmla="val 70956"/>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2" name="Straight Arrow Connector 196">
            <a:extLst>
              <a:ext uri="{FF2B5EF4-FFF2-40B4-BE49-F238E27FC236}">
                <a16:creationId xmlns:a16="http://schemas.microsoft.com/office/drawing/2014/main" id="{9084C136-B5FE-A64F-8C9A-22D5F26D509E}"/>
              </a:ext>
            </a:extLst>
          </p:cNvPr>
          <p:cNvCxnSpPr>
            <a:stCxn id="53" idx="2"/>
            <a:endCxn id="47" idx="1"/>
          </p:cNvCxnSpPr>
          <p:nvPr/>
        </p:nvCxnSpPr>
        <p:spPr bwMode="auto">
          <a:xfrm rot="5400000">
            <a:off x="2950309" y="2172832"/>
            <a:ext cx="1668463" cy="1537494"/>
          </a:xfrm>
          <a:prstGeom prst="bentConnector3">
            <a:avLst>
              <a:gd name="adj1" fmla="val 66855"/>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3" name="Rectangle 52">
            <a:extLst>
              <a:ext uri="{FF2B5EF4-FFF2-40B4-BE49-F238E27FC236}">
                <a16:creationId xmlns:a16="http://schemas.microsoft.com/office/drawing/2014/main" id="{BD4D469E-184B-8D4D-9A62-D7D99CBB7F7E}"/>
              </a:ext>
            </a:extLst>
          </p:cNvPr>
          <p:cNvSpPr/>
          <p:nvPr/>
        </p:nvSpPr>
        <p:spPr>
          <a:xfrm>
            <a:off x="3930964" y="1232638"/>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4" name="Rectangle 53">
            <a:extLst>
              <a:ext uri="{FF2B5EF4-FFF2-40B4-BE49-F238E27FC236}">
                <a16:creationId xmlns:a16="http://schemas.microsoft.com/office/drawing/2014/main" id="{EC22CF59-2658-8747-A418-9E37F18C27A5}"/>
              </a:ext>
            </a:extLst>
          </p:cNvPr>
          <p:cNvSpPr/>
          <p:nvPr/>
        </p:nvSpPr>
        <p:spPr>
          <a:xfrm>
            <a:off x="4307201" y="1353286"/>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5" name="Rectangle 54">
            <a:extLst>
              <a:ext uri="{FF2B5EF4-FFF2-40B4-BE49-F238E27FC236}">
                <a16:creationId xmlns:a16="http://schemas.microsoft.com/office/drawing/2014/main" id="{95D10F3D-2E90-3A4D-A4AC-048BF1077411}"/>
              </a:ext>
            </a:extLst>
          </p:cNvPr>
          <p:cNvSpPr/>
          <p:nvPr/>
        </p:nvSpPr>
        <p:spPr bwMode="auto">
          <a:xfrm>
            <a:off x="3946897" y="1267569"/>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6" name="Rectangle 55">
            <a:extLst>
              <a:ext uri="{FF2B5EF4-FFF2-40B4-BE49-F238E27FC236}">
                <a16:creationId xmlns:a16="http://schemas.microsoft.com/office/drawing/2014/main" id="{8AE4E712-D623-FE46-8FC8-5FEDA569D430}"/>
              </a:ext>
            </a:extLst>
          </p:cNvPr>
          <p:cNvSpPr/>
          <p:nvPr/>
        </p:nvSpPr>
        <p:spPr>
          <a:xfrm>
            <a:off x="3967476" y="1910500"/>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7" name="Round Diagonal Corner Rectangle 56">
            <a:extLst>
              <a:ext uri="{FF2B5EF4-FFF2-40B4-BE49-F238E27FC236}">
                <a16:creationId xmlns:a16="http://schemas.microsoft.com/office/drawing/2014/main" id="{83FE983F-480A-FD49-A639-761A9E9E1D22}"/>
              </a:ext>
            </a:extLst>
          </p:cNvPr>
          <p:cNvSpPr/>
          <p:nvPr/>
        </p:nvSpPr>
        <p:spPr>
          <a:xfrm>
            <a:off x="4589781" y="1483461"/>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58" name="Cross 57">
            <a:extLst>
              <a:ext uri="{FF2B5EF4-FFF2-40B4-BE49-F238E27FC236}">
                <a16:creationId xmlns:a16="http://schemas.microsoft.com/office/drawing/2014/main" id="{FF4FE3BF-902E-B748-8FAD-F712629EFD8D}"/>
              </a:ext>
            </a:extLst>
          </p:cNvPr>
          <p:cNvSpPr/>
          <p:nvPr/>
        </p:nvSpPr>
        <p:spPr>
          <a:xfrm>
            <a:off x="4589781" y="1632686"/>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59" name="Group 4">
            <a:extLst>
              <a:ext uri="{FF2B5EF4-FFF2-40B4-BE49-F238E27FC236}">
                <a16:creationId xmlns:a16="http://schemas.microsoft.com/office/drawing/2014/main" id="{9F7D5785-8041-AD45-A908-B83091A4DF37}"/>
              </a:ext>
            </a:extLst>
          </p:cNvPr>
          <p:cNvGrpSpPr>
            <a:grpSpLocks/>
          </p:cNvGrpSpPr>
          <p:nvPr/>
        </p:nvGrpSpPr>
        <p:grpSpPr bwMode="auto">
          <a:xfrm>
            <a:off x="4421559" y="1712090"/>
            <a:ext cx="42863" cy="79375"/>
            <a:chOff x="603250" y="4737100"/>
            <a:chExt cx="355600" cy="654050"/>
          </a:xfrm>
        </p:grpSpPr>
        <p:sp>
          <p:nvSpPr>
            <p:cNvPr id="60" name="Delay 59">
              <a:extLst>
                <a:ext uri="{FF2B5EF4-FFF2-40B4-BE49-F238E27FC236}">
                  <a16:creationId xmlns:a16="http://schemas.microsoft.com/office/drawing/2014/main" id="{DCD3EFA1-CC29-004E-B3E0-20EABA21C0F3}"/>
                </a:ext>
              </a:extLst>
            </p:cNvPr>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1" name="Oval 60">
              <a:extLst>
                <a:ext uri="{FF2B5EF4-FFF2-40B4-BE49-F238E27FC236}">
                  <a16:creationId xmlns:a16="http://schemas.microsoft.com/office/drawing/2014/main" id="{A0F4D7A2-E89B-E143-A89B-7F1748171DAC}"/>
                </a:ext>
              </a:extLst>
            </p:cNvPr>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62" name="Group 4">
            <a:extLst>
              <a:ext uri="{FF2B5EF4-FFF2-40B4-BE49-F238E27FC236}">
                <a16:creationId xmlns:a16="http://schemas.microsoft.com/office/drawing/2014/main" id="{E2227526-7135-8A42-A6AF-44E378EA8A85}"/>
              </a:ext>
            </a:extLst>
          </p:cNvPr>
          <p:cNvGrpSpPr>
            <a:grpSpLocks/>
          </p:cNvGrpSpPr>
          <p:nvPr/>
        </p:nvGrpSpPr>
        <p:grpSpPr bwMode="auto">
          <a:xfrm>
            <a:off x="4454839" y="1458062"/>
            <a:ext cx="44450" cy="85725"/>
            <a:chOff x="603250" y="4737100"/>
            <a:chExt cx="355600" cy="654050"/>
          </a:xfrm>
        </p:grpSpPr>
        <p:sp>
          <p:nvSpPr>
            <p:cNvPr id="63" name="Delay 62">
              <a:extLst>
                <a:ext uri="{FF2B5EF4-FFF2-40B4-BE49-F238E27FC236}">
                  <a16:creationId xmlns:a16="http://schemas.microsoft.com/office/drawing/2014/main" id="{FC05E831-94EA-1B4B-9D65-DB5074797F88}"/>
                </a:ext>
              </a:extLst>
            </p:cNvPr>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4" name="Oval 63">
              <a:extLst>
                <a:ext uri="{FF2B5EF4-FFF2-40B4-BE49-F238E27FC236}">
                  <a16:creationId xmlns:a16="http://schemas.microsoft.com/office/drawing/2014/main" id="{ACAC2FD8-F854-4E45-9476-C602813414CA}"/>
                </a:ext>
              </a:extLst>
            </p:cNvPr>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65" name="Straight Connector 64">
            <a:extLst>
              <a:ext uri="{FF2B5EF4-FFF2-40B4-BE49-F238E27FC236}">
                <a16:creationId xmlns:a16="http://schemas.microsoft.com/office/drawing/2014/main" id="{A82A13B5-C050-004D-8A59-6249A821CC7E}"/>
              </a:ext>
            </a:extLst>
          </p:cNvPr>
          <p:cNvCxnSpPr>
            <a:stCxn id="63" idx="2"/>
            <a:endCxn id="57" idx="2"/>
          </p:cNvCxnSpPr>
          <p:nvPr/>
        </p:nvCxnSpPr>
        <p:spPr bwMode="auto">
          <a:xfrm>
            <a:off x="4499347" y="1512059"/>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6" name="Straight Connector 65">
            <a:extLst>
              <a:ext uri="{FF2B5EF4-FFF2-40B4-BE49-F238E27FC236}">
                <a16:creationId xmlns:a16="http://schemas.microsoft.com/office/drawing/2014/main" id="{5D3F6163-1C78-4F44-A2A7-D54110F1DA18}"/>
              </a:ext>
            </a:extLst>
          </p:cNvPr>
          <p:cNvCxnSpPr>
            <a:stCxn id="58" idx="0"/>
            <a:endCxn id="57" idx="1"/>
          </p:cNvCxnSpPr>
          <p:nvPr/>
        </p:nvCxnSpPr>
        <p:spPr bwMode="auto">
          <a:xfrm flipH="1" flipV="1">
            <a:off x="4619939" y="1546961"/>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7" name="Straight Connector 66">
            <a:extLst>
              <a:ext uri="{FF2B5EF4-FFF2-40B4-BE49-F238E27FC236}">
                <a16:creationId xmlns:a16="http://schemas.microsoft.com/office/drawing/2014/main" id="{C7395179-FF7C-8A45-9E7D-1EB5D3DE2029}"/>
              </a:ext>
            </a:extLst>
          </p:cNvPr>
          <p:cNvCxnSpPr>
            <a:stCxn id="58" idx="2"/>
            <a:endCxn id="60" idx="2"/>
          </p:cNvCxnSpPr>
          <p:nvPr/>
        </p:nvCxnSpPr>
        <p:spPr bwMode="auto">
          <a:xfrm flipH="1">
            <a:off x="4464422" y="1689865"/>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68" name="Rectangle 67">
            <a:extLst>
              <a:ext uri="{FF2B5EF4-FFF2-40B4-BE49-F238E27FC236}">
                <a16:creationId xmlns:a16="http://schemas.microsoft.com/office/drawing/2014/main" id="{A6CB6703-164F-1842-A698-037249F89FAE}"/>
              </a:ext>
            </a:extLst>
          </p:cNvPr>
          <p:cNvSpPr/>
          <p:nvPr/>
        </p:nvSpPr>
        <p:spPr>
          <a:xfrm>
            <a:off x="3969064" y="1854937"/>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69" name="Rectangle 68">
            <a:extLst>
              <a:ext uri="{FF2B5EF4-FFF2-40B4-BE49-F238E27FC236}">
                <a16:creationId xmlns:a16="http://schemas.microsoft.com/office/drawing/2014/main" id="{8C5C18A8-5A3B-264F-96F8-B8EEBB09EAA9}"/>
              </a:ext>
            </a:extLst>
          </p:cNvPr>
          <p:cNvSpPr/>
          <p:nvPr/>
        </p:nvSpPr>
        <p:spPr>
          <a:xfrm>
            <a:off x="4835846" y="1356461"/>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0" name="Rectangle 69">
            <a:extLst>
              <a:ext uri="{FF2B5EF4-FFF2-40B4-BE49-F238E27FC236}">
                <a16:creationId xmlns:a16="http://schemas.microsoft.com/office/drawing/2014/main" id="{6F091A21-557E-FD43-A981-B4BFCE2971D2}"/>
              </a:ext>
            </a:extLst>
          </p:cNvPr>
          <p:cNvSpPr/>
          <p:nvPr/>
        </p:nvSpPr>
        <p:spPr>
          <a:xfrm>
            <a:off x="4307259" y="1351698"/>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1" name="Rectangle 70">
            <a:extLst>
              <a:ext uri="{FF2B5EF4-FFF2-40B4-BE49-F238E27FC236}">
                <a16:creationId xmlns:a16="http://schemas.microsoft.com/office/drawing/2014/main" id="{64FB6D30-5386-504C-8C2D-51D6F2F55DBF}"/>
              </a:ext>
            </a:extLst>
          </p:cNvPr>
          <p:cNvSpPr/>
          <p:nvPr/>
        </p:nvSpPr>
        <p:spPr>
          <a:xfrm>
            <a:off x="4837427" y="1394561"/>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2" name="Rectangle 71">
            <a:extLst>
              <a:ext uri="{FF2B5EF4-FFF2-40B4-BE49-F238E27FC236}">
                <a16:creationId xmlns:a16="http://schemas.microsoft.com/office/drawing/2014/main" id="{FA957AD5-B9B4-C443-AB77-5852E8B7A9A7}"/>
              </a:ext>
            </a:extLst>
          </p:cNvPr>
          <p:cNvSpPr/>
          <p:nvPr/>
        </p:nvSpPr>
        <p:spPr>
          <a:xfrm>
            <a:off x="4856476" y="1432661"/>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3" name="Rectangle 72">
            <a:extLst>
              <a:ext uri="{FF2B5EF4-FFF2-40B4-BE49-F238E27FC236}">
                <a16:creationId xmlns:a16="http://schemas.microsoft.com/office/drawing/2014/main" id="{8A24B49B-C9AA-E046-96BE-AC5DEDAAB960}"/>
              </a:ext>
            </a:extLst>
          </p:cNvPr>
          <p:cNvSpPr/>
          <p:nvPr/>
        </p:nvSpPr>
        <p:spPr>
          <a:xfrm>
            <a:off x="3967481" y="1361224"/>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74" name="Group 193">
            <a:extLst>
              <a:ext uri="{FF2B5EF4-FFF2-40B4-BE49-F238E27FC236}">
                <a16:creationId xmlns:a16="http://schemas.microsoft.com/office/drawing/2014/main" id="{422D850F-C2FB-6A48-A17B-44F536914911}"/>
              </a:ext>
            </a:extLst>
          </p:cNvPr>
          <p:cNvGrpSpPr>
            <a:grpSpLocks/>
          </p:cNvGrpSpPr>
          <p:nvPr/>
        </p:nvGrpSpPr>
        <p:grpSpPr bwMode="auto">
          <a:xfrm>
            <a:off x="3981764" y="1385046"/>
            <a:ext cx="252412" cy="369887"/>
            <a:chOff x="552317" y="2476596"/>
            <a:chExt cx="701871" cy="1650326"/>
          </a:xfrm>
        </p:grpSpPr>
        <p:grpSp>
          <p:nvGrpSpPr>
            <p:cNvPr id="75" name="Group 218">
              <a:extLst>
                <a:ext uri="{FF2B5EF4-FFF2-40B4-BE49-F238E27FC236}">
                  <a16:creationId xmlns:a16="http://schemas.microsoft.com/office/drawing/2014/main" id="{F1C1398C-8E3D-7848-8801-811E41BA3385}"/>
                </a:ext>
              </a:extLst>
            </p:cNvPr>
            <p:cNvGrpSpPr>
              <a:grpSpLocks/>
            </p:cNvGrpSpPr>
            <p:nvPr/>
          </p:nvGrpSpPr>
          <p:grpSpPr bwMode="auto">
            <a:xfrm>
              <a:off x="552317" y="2476596"/>
              <a:ext cx="692981" cy="531812"/>
              <a:chOff x="1933176" y="4572069"/>
              <a:chExt cx="813220" cy="531812"/>
            </a:xfrm>
          </p:grpSpPr>
          <p:sp>
            <p:nvSpPr>
              <p:cNvPr id="86" name="Rectangle 85">
                <a:extLst>
                  <a:ext uri="{FF2B5EF4-FFF2-40B4-BE49-F238E27FC236}">
                    <a16:creationId xmlns:a16="http://schemas.microsoft.com/office/drawing/2014/main" id="{7A7941B2-512D-9643-A68C-8A3F790095FC}"/>
                  </a:ext>
                </a:extLst>
              </p:cNvPr>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7" name="Rectangle 86">
                <a:extLst>
                  <a:ext uri="{FF2B5EF4-FFF2-40B4-BE49-F238E27FC236}">
                    <a16:creationId xmlns:a16="http://schemas.microsoft.com/office/drawing/2014/main" id="{F5A49B9F-24C8-814A-955B-F1D81670031B}"/>
                  </a:ext>
                </a:extLst>
              </p:cNvPr>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8" name="Rectangle 87">
                <a:extLst>
                  <a:ext uri="{FF2B5EF4-FFF2-40B4-BE49-F238E27FC236}">
                    <a16:creationId xmlns:a16="http://schemas.microsoft.com/office/drawing/2014/main" id="{45398CDE-32B3-3A4C-AA50-77B652BD21F9}"/>
                  </a:ext>
                </a:extLst>
              </p:cNvPr>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9" name="Rectangle 88">
                <a:extLst>
                  <a:ext uri="{FF2B5EF4-FFF2-40B4-BE49-F238E27FC236}">
                    <a16:creationId xmlns:a16="http://schemas.microsoft.com/office/drawing/2014/main" id="{B8C4FB41-0844-2541-8670-8EFBC5106183}"/>
                  </a:ext>
                </a:extLst>
              </p:cNvPr>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6" name="Group 218">
              <a:extLst>
                <a:ext uri="{FF2B5EF4-FFF2-40B4-BE49-F238E27FC236}">
                  <a16:creationId xmlns:a16="http://schemas.microsoft.com/office/drawing/2014/main" id="{23299FE6-9964-E84C-AED4-D0194996E91D}"/>
                </a:ext>
              </a:extLst>
            </p:cNvPr>
            <p:cNvGrpSpPr>
              <a:grpSpLocks/>
            </p:cNvGrpSpPr>
            <p:nvPr/>
          </p:nvGrpSpPr>
          <p:grpSpPr bwMode="auto">
            <a:xfrm>
              <a:off x="559469" y="3064221"/>
              <a:ext cx="690274" cy="404812"/>
              <a:chOff x="1936353" y="4699069"/>
              <a:chExt cx="810043" cy="404812"/>
            </a:xfrm>
          </p:grpSpPr>
          <p:sp>
            <p:nvSpPr>
              <p:cNvPr id="83" name="Rectangle 82">
                <a:extLst>
                  <a:ext uri="{FF2B5EF4-FFF2-40B4-BE49-F238E27FC236}">
                    <a16:creationId xmlns:a16="http://schemas.microsoft.com/office/drawing/2014/main" id="{22324257-47BC-3C4E-9109-AFFA7A787AA3}"/>
                  </a:ext>
                </a:extLst>
              </p:cNvPr>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4" name="Rectangle 83">
                <a:extLst>
                  <a:ext uri="{FF2B5EF4-FFF2-40B4-BE49-F238E27FC236}">
                    <a16:creationId xmlns:a16="http://schemas.microsoft.com/office/drawing/2014/main" id="{3972AE0F-2505-2B44-BED7-80554EF46F86}"/>
                  </a:ext>
                </a:extLst>
              </p:cNvPr>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5" name="Rectangle 84">
                <a:extLst>
                  <a:ext uri="{FF2B5EF4-FFF2-40B4-BE49-F238E27FC236}">
                    <a16:creationId xmlns:a16="http://schemas.microsoft.com/office/drawing/2014/main" id="{E10DA30F-5D35-C145-A3D6-45AABD2EAB53}"/>
                  </a:ext>
                </a:extLst>
              </p:cNvPr>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7" name="Group 218">
              <a:extLst>
                <a:ext uri="{FF2B5EF4-FFF2-40B4-BE49-F238E27FC236}">
                  <a16:creationId xmlns:a16="http://schemas.microsoft.com/office/drawing/2014/main" id="{21A00E78-957C-A84C-B220-B439C4EB5B8F}"/>
                </a:ext>
              </a:extLst>
            </p:cNvPr>
            <p:cNvGrpSpPr>
              <a:grpSpLocks/>
            </p:cNvGrpSpPr>
            <p:nvPr/>
          </p:nvGrpSpPr>
          <p:grpSpPr bwMode="auto">
            <a:xfrm>
              <a:off x="578418" y="3561833"/>
              <a:ext cx="671326" cy="252412"/>
              <a:chOff x="1958589" y="4851469"/>
              <a:chExt cx="787807" cy="252412"/>
            </a:xfrm>
          </p:grpSpPr>
          <p:sp>
            <p:nvSpPr>
              <p:cNvPr id="81" name="Rectangle 80">
                <a:extLst>
                  <a:ext uri="{FF2B5EF4-FFF2-40B4-BE49-F238E27FC236}">
                    <a16:creationId xmlns:a16="http://schemas.microsoft.com/office/drawing/2014/main" id="{168486E9-4A41-6C43-A8A1-AB09286A796A}"/>
                  </a:ext>
                </a:extLst>
              </p:cNvPr>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2" name="Rectangle 81">
                <a:extLst>
                  <a:ext uri="{FF2B5EF4-FFF2-40B4-BE49-F238E27FC236}">
                    <a16:creationId xmlns:a16="http://schemas.microsoft.com/office/drawing/2014/main" id="{80E78E78-B552-D348-8635-679441FCD08F}"/>
                  </a:ext>
                </a:extLst>
              </p:cNvPr>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8" name="Group 218">
              <a:extLst>
                <a:ext uri="{FF2B5EF4-FFF2-40B4-BE49-F238E27FC236}">
                  <a16:creationId xmlns:a16="http://schemas.microsoft.com/office/drawing/2014/main" id="{C8917F95-E779-E341-AD4D-E7CD7C07F7B2}"/>
                </a:ext>
              </a:extLst>
            </p:cNvPr>
            <p:cNvGrpSpPr>
              <a:grpSpLocks/>
            </p:cNvGrpSpPr>
            <p:nvPr/>
          </p:nvGrpSpPr>
          <p:grpSpPr bwMode="auto">
            <a:xfrm>
              <a:off x="582862" y="3874510"/>
              <a:ext cx="671326" cy="252412"/>
              <a:chOff x="1958589" y="4851469"/>
              <a:chExt cx="787807" cy="252412"/>
            </a:xfrm>
          </p:grpSpPr>
          <p:sp>
            <p:nvSpPr>
              <p:cNvPr id="79" name="Rectangle 78">
                <a:extLst>
                  <a:ext uri="{FF2B5EF4-FFF2-40B4-BE49-F238E27FC236}">
                    <a16:creationId xmlns:a16="http://schemas.microsoft.com/office/drawing/2014/main" id="{0029D178-FB15-D046-8B75-F283426CF386}"/>
                  </a:ext>
                </a:extLst>
              </p:cNvPr>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0" name="Rectangle 79">
                <a:extLst>
                  <a:ext uri="{FF2B5EF4-FFF2-40B4-BE49-F238E27FC236}">
                    <a16:creationId xmlns:a16="http://schemas.microsoft.com/office/drawing/2014/main" id="{4522344D-06B0-B04B-BF68-F52EA22C7411}"/>
                  </a:ext>
                </a:extLst>
              </p:cNvPr>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90" name="Rectangle 89">
            <a:extLst>
              <a:ext uri="{FF2B5EF4-FFF2-40B4-BE49-F238E27FC236}">
                <a16:creationId xmlns:a16="http://schemas.microsoft.com/office/drawing/2014/main" id="{BC6E471E-297D-9844-B5F4-E6D14EA9D961}"/>
              </a:ext>
            </a:extLst>
          </p:cNvPr>
          <p:cNvSpPr/>
          <p:nvPr/>
        </p:nvSpPr>
        <p:spPr bwMode="auto">
          <a:xfrm>
            <a:off x="4897751" y="1439013"/>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91" name="Straight Connector 90">
            <a:extLst>
              <a:ext uri="{FF2B5EF4-FFF2-40B4-BE49-F238E27FC236}">
                <a16:creationId xmlns:a16="http://schemas.microsoft.com/office/drawing/2014/main" id="{843021E8-BFCA-DE4A-98B2-050431FD4CB1}"/>
              </a:ext>
            </a:extLst>
          </p:cNvPr>
          <p:cNvCxnSpPr/>
          <p:nvPr/>
        </p:nvCxnSpPr>
        <p:spPr bwMode="auto">
          <a:xfrm>
            <a:off x="50358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2" name="Straight Connector 91">
            <a:extLst>
              <a:ext uri="{FF2B5EF4-FFF2-40B4-BE49-F238E27FC236}">
                <a16:creationId xmlns:a16="http://schemas.microsoft.com/office/drawing/2014/main" id="{0128ABEC-3C63-CB40-A64A-4C5D8383A9B2}"/>
              </a:ext>
            </a:extLst>
          </p:cNvPr>
          <p:cNvCxnSpPr/>
          <p:nvPr/>
        </p:nvCxnSpPr>
        <p:spPr bwMode="auto">
          <a:xfrm flipH="1">
            <a:off x="4856476" y="160728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3" name="Straight Connector 92">
            <a:extLst>
              <a:ext uri="{FF2B5EF4-FFF2-40B4-BE49-F238E27FC236}">
                <a16:creationId xmlns:a16="http://schemas.microsoft.com/office/drawing/2014/main" id="{7264CB78-23CA-434F-919A-9BB8D6695A34}"/>
              </a:ext>
            </a:extLst>
          </p:cNvPr>
          <p:cNvCxnSpPr/>
          <p:nvPr/>
        </p:nvCxnSpPr>
        <p:spPr bwMode="auto">
          <a:xfrm flipH="1">
            <a:off x="4856476" y="16422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4" name="Straight Connector 93">
            <a:extLst>
              <a:ext uri="{FF2B5EF4-FFF2-40B4-BE49-F238E27FC236}">
                <a16:creationId xmlns:a16="http://schemas.microsoft.com/office/drawing/2014/main" id="{98EE8FFF-1E81-8D47-9786-52D5B10354A7}"/>
              </a:ext>
            </a:extLst>
          </p:cNvPr>
          <p:cNvCxnSpPr/>
          <p:nvPr/>
        </p:nvCxnSpPr>
        <p:spPr bwMode="auto">
          <a:xfrm flipH="1">
            <a:off x="4856476" y="167554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5" name="Straight Connector 94">
            <a:extLst>
              <a:ext uri="{FF2B5EF4-FFF2-40B4-BE49-F238E27FC236}">
                <a16:creationId xmlns:a16="http://schemas.microsoft.com/office/drawing/2014/main" id="{046F7FA2-6650-B04E-9F10-06142DC9BD85}"/>
              </a:ext>
            </a:extLst>
          </p:cNvPr>
          <p:cNvCxnSpPr/>
          <p:nvPr/>
        </p:nvCxnSpPr>
        <p:spPr bwMode="auto">
          <a:xfrm flipH="1">
            <a:off x="4856476" y="171047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6" name="Straight Connector 95">
            <a:extLst>
              <a:ext uri="{FF2B5EF4-FFF2-40B4-BE49-F238E27FC236}">
                <a16:creationId xmlns:a16="http://schemas.microsoft.com/office/drawing/2014/main" id="{40FCB568-FB5F-8B42-A856-C72D160565CF}"/>
              </a:ext>
            </a:extLst>
          </p:cNvPr>
          <p:cNvCxnSpPr/>
          <p:nvPr/>
        </p:nvCxnSpPr>
        <p:spPr bwMode="auto">
          <a:xfrm flipH="1">
            <a:off x="4856476" y="17438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7" name="Straight Connector 96">
            <a:extLst>
              <a:ext uri="{FF2B5EF4-FFF2-40B4-BE49-F238E27FC236}">
                <a16:creationId xmlns:a16="http://schemas.microsoft.com/office/drawing/2014/main" id="{67C7DFCF-F59C-9445-9833-3692FEEEE9F5}"/>
              </a:ext>
            </a:extLst>
          </p:cNvPr>
          <p:cNvCxnSpPr/>
          <p:nvPr/>
        </p:nvCxnSpPr>
        <p:spPr bwMode="auto">
          <a:xfrm flipH="1">
            <a:off x="4856476" y="177873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8" name="Straight Connector 97">
            <a:extLst>
              <a:ext uri="{FF2B5EF4-FFF2-40B4-BE49-F238E27FC236}">
                <a16:creationId xmlns:a16="http://schemas.microsoft.com/office/drawing/2014/main" id="{1A3FD93D-7EB2-9044-9B4E-BF87EA9F95AF}"/>
              </a:ext>
            </a:extLst>
          </p:cNvPr>
          <p:cNvCxnSpPr/>
          <p:nvPr/>
        </p:nvCxnSpPr>
        <p:spPr bwMode="auto">
          <a:xfrm flipH="1">
            <a:off x="4854889" y="14707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9" name="Straight Connector 98">
            <a:extLst>
              <a:ext uri="{FF2B5EF4-FFF2-40B4-BE49-F238E27FC236}">
                <a16:creationId xmlns:a16="http://schemas.microsoft.com/office/drawing/2014/main" id="{C57044B5-EAD0-E549-B234-D6FECCFB8EF3}"/>
              </a:ext>
            </a:extLst>
          </p:cNvPr>
          <p:cNvCxnSpPr/>
          <p:nvPr/>
        </p:nvCxnSpPr>
        <p:spPr bwMode="auto">
          <a:xfrm flipH="1">
            <a:off x="4854889" y="150409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0" name="Straight Connector 99">
            <a:extLst>
              <a:ext uri="{FF2B5EF4-FFF2-40B4-BE49-F238E27FC236}">
                <a16:creationId xmlns:a16="http://schemas.microsoft.com/office/drawing/2014/main" id="{AD5CA45A-0A58-D841-84EB-B2A900AE1C9A}"/>
              </a:ext>
            </a:extLst>
          </p:cNvPr>
          <p:cNvCxnSpPr/>
          <p:nvPr/>
        </p:nvCxnSpPr>
        <p:spPr bwMode="auto">
          <a:xfrm flipH="1">
            <a:off x="4854889" y="153902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1" name="Straight Connector 100">
            <a:extLst>
              <a:ext uri="{FF2B5EF4-FFF2-40B4-BE49-F238E27FC236}">
                <a16:creationId xmlns:a16="http://schemas.microsoft.com/office/drawing/2014/main" id="{AAF91E0C-2EBA-3644-A405-5B5D3AF19315}"/>
              </a:ext>
            </a:extLst>
          </p:cNvPr>
          <p:cNvCxnSpPr/>
          <p:nvPr/>
        </p:nvCxnSpPr>
        <p:spPr bwMode="auto">
          <a:xfrm flipH="1">
            <a:off x="4854889" y="15723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2" name="Straight Connector 101">
            <a:extLst>
              <a:ext uri="{FF2B5EF4-FFF2-40B4-BE49-F238E27FC236}">
                <a16:creationId xmlns:a16="http://schemas.microsoft.com/office/drawing/2014/main" id="{6C50BC13-E678-6346-AA3B-A929FE134329}"/>
              </a:ext>
            </a:extLst>
          </p:cNvPr>
          <p:cNvCxnSpPr/>
          <p:nvPr/>
        </p:nvCxnSpPr>
        <p:spPr bwMode="auto">
          <a:xfrm>
            <a:off x="48834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03" name="Group 97">
            <a:extLst>
              <a:ext uri="{FF2B5EF4-FFF2-40B4-BE49-F238E27FC236}">
                <a16:creationId xmlns:a16="http://schemas.microsoft.com/office/drawing/2014/main" id="{4F422092-97A9-514F-A407-9AD358C67427}"/>
              </a:ext>
            </a:extLst>
          </p:cNvPr>
          <p:cNvGrpSpPr>
            <a:grpSpLocks/>
          </p:cNvGrpSpPr>
          <p:nvPr/>
        </p:nvGrpSpPr>
        <p:grpSpPr bwMode="auto">
          <a:xfrm>
            <a:off x="4859677" y="1432663"/>
            <a:ext cx="23813" cy="25400"/>
            <a:chOff x="8112931" y="3217866"/>
            <a:chExt cx="110967" cy="110967"/>
          </a:xfrm>
        </p:grpSpPr>
        <p:sp>
          <p:nvSpPr>
            <p:cNvPr id="104" name="Oval 103">
              <a:extLst>
                <a:ext uri="{FF2B5EF4-FFF2-40B4-BE49-F238E27FC236}">
                  <a16:creationId xmlns:a16="http://schemas.microsoft.com/office/drawing/2014/main" id="{A502C7A1-64BD-384D-90F0-6CC17854311E}"/>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5" name="Oval 104">
              <a:extLst>
                <a:ext uri="{FF2B5EF4-FFF2-40B4-BE49-F238E27FC236}">
                  <a16:creationId xmlns:a16="http://schemas.microsoft.com/office/drawing/2014/main" id="{F7E9ADA2-EBB0-D04D-A005-8BC4A1EC41FD}"/>
                </a:ext>
              </a:extLst>
            </p:cNvPr>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06" name="Group 98">
            <a:extLst>
              <a:ext uri="{FF2B5EF4-FFF2-40B4-BE49-F238E27FC236}">
                <a16:creationId xmlns:a16="http://schemas.microsoft.com/office/drawing/2014/main" id="{A826EF34-14B8-634D-AFD0-1F255407489D}"/>
              </a:ext>
            </a:extLst>
          </p:cNvPr>
          <p:cNvGrpSpPr>
            <a:grpSpLocks/>
          </p:cNvGrpSpPr>
          <p:nvPr/>
        </p:nvGrpSpPr>
        <p:grpSpPr bwMode="auto">
          <a:xfrm>
            <a:off x="4859677" y="1442187"/>
            <a:ext cx="23813" cy="23812"/>
            <a:chOff x="8112931" y="3217866"/>
            <a:chExt cx="110967" cy="110967"/>
          </a:xfrm>
        </p:grpSpPr>
        <p:sp>
          <p:nvSpPr>
            <p:cNvPr id="107" name="Oval 106">
              <a:extLst>
                <a:ext uri="{FF2B5EF4-FFF2-40B4-BE49-F238E27FC236}">
                  <a16:creationId xmlns:a16="http://schemas.microsoft.com/office/drawing/2014/main" id="{63758D01-35FB-4342-861E-67DA6899793E}"/>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8" name="Oval 107">
              <a:extLst>
                <a:ext uri="{FF2B5EF4-FFF2-40B4-BE49-F238E27FC236}">
                  <a16:creationId xmlns:a16="http://schemas.microsoft.com/office/drawing/2014/main" id="{67E11049-8729-974B-A31A-DCD947D90693}"/>
                </a:ext>
              </a:extLst>
            </p:cNvPr>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09" name="Group 101">
            <a:extLst>
              <a:ext uri="{FF2B5EF4-FFF2-40B4-BE49-F238E27FC236}">
                <a16:creationId xmlns:a16="http://schemas.microsoft.com/office/drawing/2014/main" id="{1793284E-847F-2A4B-AEB3-7F8D49CA447B}"/>
              </a:ext>
            </a:extLst>
          </p:cNvPr>
          <p:cNvGrpSpPr>
            <a:grpSpLocks/>
          </p:cNvGrpSpPr>
          <p:nvPr/>
        </p:nvGrpSpPr>
        <p:grpSpPr bwMode="auto">
          <a:xfrm>
            <a:off x="4859677" y="1475524"/>
            <a:ext cx="23813" cy="25400"/>
            <a:chOff x="8112931" y="3217866"/>
            <a:chExt cx="110967" cy="110967"/>
          </a:xfrm>
        </p:grpSpPr>
        <p:sp>
          <p:nvSpPr>
            <p:cNvPr id="110" name="Oval 109">
              <a:extLst>
                <a:ext uri="{FF2B5EF4-FFF2-40B4-BE49-F238E27FC236}">
                  <a16:creationId xmlns:a16="http://schemas.microsoft.com/office/drawing/2014/main" id="{37C221B9-2ED8-564F-8605-258D9956F2C4}"/>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1" name="Oval 110">
              <a:extLst>
                <a:ext uri="{FF2B5EF4-FFF2-40B4-BE49-F238E27FC236}">
                  <a16:creationId xmlns:a16="http://schemas.microsoft.com/office/drawing/2014/main" id="{B49ABCE2-E045-7847-9486-6CBEEDBB48BD}"/>
                </a:ext>
              </a:extLst>
            </p:cNvPr>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2" name="Group 104">
            <a:extLst>
              <a:ext uri="{FF2B5EF4-FFF2-40B4-BE49-F238E27FC236}">
                <a16:creationId xmlns:a16="http://schemas.microsoft.com/office/drawing/2014/main" id="{435E9953-40F9-D04F-B7E8-950FAD06F5F3}"/>
              </a:ext>
            </a:extLst>
          </p:cNvPr>
          <p:cNvGrpSpPr>
            <a:grpSpLocks/>
          </p:cNvGrpSpPr>
          <p:nvPr/>
        </p:nvGrpSpPr>
        <p:grpSpPr bwMode="auto">
          <a:xfrm>
            <a:off x="4859677" y="1510470"/>
            <a:ext cx="23813" cy="23813"/>
            <a:chOff x="8112931" y="3217866"/>
            <a:chExt cx="110967" cy="110967"/>
          </a:xfrm>
        </p:grpSpPr>
        <p:sp>
          <p:nvSpPr>
            <p:cNvPr id="113" name="Oval 112">
              <a:extLst>
                <a:ext uri="{FF2B5EF4-FFF2-40B4-BE49-F238E27FC236}">
                  <a16:creationId xmlns:a16="http://schemas.microsoft.com/office/drawing/2014/main" id="{EBB06264-8002-2543-9BB6-4748F0C39F21}"/>
                </a:ext>
              </a:extLst>
            </p:cNvPr>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4" name="Oval 113">
              <a:extLst>
                <a:ext uri="{FF2B5EF4-FFF2-40B4-BE49-F238E27FC236}">
                  <a16:creationId xmlns:a16="http://schemas.microsoft.com/office/drawing/2014/main" id="{8C6EAD73-82F1-5A48-9B30-F8D1C921CEA0}"/>
                </a:ext>
              </a:extLst>
            </p:cNvPr>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115" name="Rectangle 114">
            <a:extLst>
              <a:ext uri="{FF2B5EF4-FFF2-40B4-BE49-F238E27FC236}">
                <a16:creationId xmlns:a16="http://schemas.microsoft.com/office/drawing/2014/main" id="{F4E32DD0-CF62-6C49-9019-FDF8460276D3}"/>
              </a:ext>
            </a:extLst>
          </p:cNvPr>
          <p:cNvSpPr/>
          <p:nvPr/>
        </p:nvSpPr>
        <p:spPr bwMode="auto">
          <a:xfrm>
            <a:off x="3994472" y="1921611"/>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Rectangle 115">
            <a:extLst>
              <a:ext uri="{FF2B5EF4-FFF2-40B4-BE49-F238E27FC236}">
                <a16:creationId xmlns:a16="http://schemas.microsoft.com/office/drawing/2014/main" id="{705BD8AD-603C-364B-BF80-B29634E58734}"/>
              </a:ext>
            </a:extLst>
          </p:cNvPr>
          <p:cNvSpPr/>
          <p:nvPr/>
        </p:nvSpPr>
        <p:spPr bwMode="auto">
          <a:xfrm>
            <a:off x="4162739" y="1920052"/>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7" name="Rectangle 116">
            <a:extLst>
              <a:ext uri="{FF2B5EF4-FFF2-40B4-BE49-F238E27FC236}">
                <a16:creationId xmlns:a16="http://schemas.microsoft.com/office/drawing/2014/main" id="{A53CB80D-3C45-C348-9769-53538A328A28}"/>
              </a:ext>
            </a:extLst>
          </p:cNvPr>
          <p:cNvSpPr/>
          <p:nvPr/>
        </p:nvSpPr>
        <p:spPr bwMode="auto">
          <a:xfrm>
            <a:off x="4575489" y="1921640"/>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8" name="Rectangle 117">
            <a:extLst>
              <a:ext uri="{FF2B5EF4-FFF2-40B4-BE49-F238E27FC236}">
                <a16:creationId xmlns:a16="http://schemas.microsoft.com/office/drawing/2014/main" id="{62739890-6117-4849-A9D2-04BC9CB0336A}"/>
              </a:ext>
            </a:extLst>
          </p:cNvPr>
          <p:cNvSpPr/>
          <p:nvPr/>
        </p:nvSpPr>
        <p:spPr bwMode="auto">
          <a:xfrm>
            <a:off x="4939026" y="1918437"/>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9" name="Rounded Rectangle 118">
            <a:extLst>
              <a:ext uri="{FF2B5EF4-FFF2-40B4-BE49-F238E27FC236}">
                <a16:creationId xmlns:a16="http://schemas.microsoft.com/office/drawing/2014/main" id="{DBB88D4D-E5EE-D249-A3D7-B54FCA3279BD}"/>
              </a:ext>
            </a:extLst>
          </p:cNvPr>
          <p:cNvSpPr/>
          <p:nvPr/>
        </p:nvSpPr>
        <p:spPr>
          <a:xfrm>
            <a:off x="5029164" y="1860536"/>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120" name="Straight Connector 119">
            <a:extLst>
              <a:ext uri="{FF2B5EF4-FFF2-40B4-BE49-F238E27FC236}">
                <a16:creationId xmlns:a16="http://schemas.microsoft.com/office/drawing/2014/main" id="{E11EC258-1B01-3A49-80C9-6E84402FAEF5}"/>
              </a:ext>
            </a:extLst>
          </p:cNvPr>
          <p:cNvCxnSpPr/>
          <p:nvPr/>
        </p:nvCxnSpPr>
        <p:spPr bwMode="auto">
          <a:xfrm flipH="1">
            <a:off x="3967476" y="194542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1" name="Straight Connector 120">
            <a:extLst>
              <a:ext uri="{FF2B5EF4-FFF2-40B4-BE49-F238E27FC236}">
                <a16:creationId xmlns:a16="http://schemas.microsoft.com/office/drawing/2014/main" id="{A463F0B9-FE2D-0C40-9967-E4AE94F13942}"/>
              </a:ext>
            </a:extLst>
          </p:cNvPr>
          <p:cNvCxnSpPr/>
          <p:nvPr/>
        </p:nvCxnSpPr>
        <p:spPr bwMode="auto">
          <a:xfrm flipH="1">
            <a:off x="3967476" y="198034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2" name="Straight Connector 121">
            <a:extLst>
              <a:ext uri="{FF2B5EF4-FFF2-40B4-BE49-F238E27FC236}">
                <a16:creationId xmlns:a16="http://schemas.microsoft.com/office/drawing/2014/main" id="{0D831B2A-D35F-EC4C-8001-3288DE11A802}"/>
              </a:ext>
            </a:extLst>
          </p:cNvPr>
          <p:cNvCxnSpPr/>
          <p:nvPr/>
        </p:nvCxnSpPr>
        <p:spPr bwMode="auto">
          <a:xfrm flipH="1">
            <a:off x="3967476" y="2013686"/>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3" name="Straight Connector 122">
            <a:extLst>
              <a:ext uri="{FF2B5EF4-FFF2-40B4-BE49-F238E27FC236}">
                <a16:creationId xmlns:a16="http://schemas.microsoft.com/office/drawing/2014/main" id="{690E0B8B-C3F0-CC46-A2DD-EE5A8C98A294}"/>
              </a:ext>
            </a:extLst>
          </p:cNvPr>
          <p:cNvCxnSpPr/>
          <p:nvPr/>
        </p:nvCxnSpPr>
        <p:spPr bwMode="auto">
          <a:xfrm flipH="1">
            <a:off x="3967476" y="2048611"/>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4" name="Straight Connector 123">
            <a:extLst>
              <a:ext uri="{FF2B5EF4-FFF2-40B4-BE49-F238E27FC236}">
                <a16:creationId xmlns:a16="http://schemas.microsoft.com/office/drawing/2014/main" id="{B050D7A2-B69E-7C4A-8802-79442F9D381A}"/>
              </a:ext>
            </a:extLst>
          </p:cNvPr>
          <p:cNvCxnSpPr>
            <a:stCxn id="56" idx="0"/>
            <a:endCxn id="56" idx="2"/>
          </p:cNvCxnSpPr>
          <p:nvPr/>
        </p:nvCxnSpPr>
        <p:spPr bwMode="auto">
          <a:xfrm>
            <a:off x="4558026" y="1910500"/>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5" name="Straight Connector 124">
            <a:extLst>
              <a:ext uri="{FF2B5EF4-FFF2-40B4-BE49-F238E27FC236}">
                <a16:creationId xmlns:a16="http://schemas.microsoft.com/office/drawing/2014/main" id="{580E9977-707E-4C43-808D-308C61A1D622}"/>
              </a:ext>
            </a:extLst>
          </p:cNvPr>
          <p:cNvCxnSpPr/>
          <p:nvPr/>
        </p:nvCxnSpPr>
        <p:spPr bwMode="auto">
          <a:xfrm>
            <a:off x="4918389" y="1907352"/>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6" name="Straight Connector 125">
            <a:extLst>
              <a:ext uri="{FF2B5EF4-FFF2-40B4-BE49-F238E27FC236}">
                <a16:creationId xmlns:a16="http://schemas.microsoft.com/office/drawing/2014/main" id="{DB9C0117-1965-CF4E-AC5C-186D0713ABFA}"/>
              </a:ext>
            </a:extLst>
          </p:cNvPr>
          <p:cNvCxnSpPr/>
          <p:nvPr/>
        </p:nvCxnSpPr>
        <p:spPr bwMode="auto">
          <a:xfrm>
            <a:off x="4150039" y="1912115"/>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27" name="Rectangle 126">
            <a:extLst>
              <a:ext uri="{FF2B5EF4-FFF2-40B4-BE49-F238E27FC236}">
                <a16:creationId xmlns:a16="http://schemas.microsoft.com/office/drawing/2014/main" id="{FB6A89B8-5A11-364B-87B5-924E999611AC}"/>
              </a:ext>
            </a:extLst>
          </p:cNvPr>
          <p:cNvSpPr/>
          <p:nvPr/>
        </p:nvSpPr>
        <p:spPr bwMode="auto">
          <a:xfrm>
            <a:off x="4853310" y="1404086"/>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8" name="Rectangle 127">
            <a:extLst>
              <a:ext uri="{FF2B5EF4-FFF2-40B4-BE49-F238E27FC236}">
                <a16:creationId xmlns:a16="http://schemas.microsoft.com/office/drawing/2014/main" id="{DDE743BF-9438-FB4D-97B1-A810AF36840B}"/>
              </a:ext>
            </a:extLst>
          </p:cNvPr>
          <p:cNvSpPr/>
          <p:nvPr/>
        </p:nvSpPr>
        <p:spPr>
          <a:xfrm>
            <a:off x="3969108" y="1351698"/>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129" name="Can 128">
            <a:extLst>
              <a:ext uri="{FF2B5EF4-FFF2-40B4-BE49-F238E27FC236}">
                <a16:creationId xmlns:a16="http://schemas.microsoft.com/office/drawing/2014/main" id="{63C7A2F2-8EE4-4D44-978E-1DEC0D6EAC0B}"/>
              </a:ext>
            </a:extLst>
          </p:cNvPr>
          <p:cNvSpPr/>
          <p:nvPr/>
        </p:nvSpPr>
        <p:spPr>
          <a:xfrm>
            <a:off x="6213789" y="3518636"/>
            <a:ext cx="538162" cy="6000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0" name="Can 129">
            <a:extLst>
              <a:ext uri="{FF2B5EF4-FFF2-40B4-BE49-F238E27FC236}">
                <a16:creationId xmlns:a16="http://schemas.microsoft.com/office/drawing/2014/main" id="{9D667D88-A6CA-D545-BE62-6BA8A609C314}"/>
              </a:ext>
            </a:extLst>
          </p:cNvPr>
          <p:cNvSpPr/>
          <p:nvPr/>
        </p:nvSpPr>
        <p:spPr>
          <a:xfrm>
            <a:off x="6661470" y="3732977"/>
            <a:ext cx="422275" cy="434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2" name="Can 131">
            <a:extLst>
              <a:ext uri="{FF2B5EF4-FFF2-40B4-BE49-F238E27FC236}">
                <a16:creationId xmlns:a16="http://schemas.microsoft.com/office/drawing/2014/main" id="{BF526264-189A-054B-9A4B-BA1CFF1D9920}"/>
              </a:ext>
            </a:extLst>
          </p:cNvPr>
          <p:cNvSpPr/>
          <p:nvPr/>
        </p:nvSpPr>
        <p:spPr>
          <a:xfrm>
            <a:off x="7280202" y="3629853"/>
            <a:ext cx="770021" cy="499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nvGrpSpPr>
          <p:cNvPr id="133" name="Group 132">
            <a:extLst>
              <a:ext uri="{FF2B5EF4-FFF2-40B4-BE49-F238E27FC236}">
                <a16:creationId xmlns:a16="http://schemas.microsoft.com/office/drawing/2014/main" id="{A045DBE7-E055-0B44-A5F6-45883A540370}"/>
              </a:ext>
            </a:extLst>
          </p:cNvPr>
          <p:cNvGrpSpPr/>
          <p:nvPr/>
        </p:nvGrpSpPr>
        <p:grpSpPr>
          <a:xfrm>
            <a:off x="3964214" y="2502295"/>
            <a:ext cx="1333499" cy="493538"/>
            <a:chOff x="5454524" y="2009903"/>
            <a:chExt cx="1160032" cy="929955"/>
          </a:xfrm>
        </p:grpSpPr>
        <p:sp>
          <p:nvSpPr>
            <p:cNvPr id="134" name="Can 133">
              <a:extLst>
                <a:ext uri="{FF2B5EF4-FFF2-40B4-BE49-F238E27FC236}">
                  <a16:creationId xmlns:a16="http://schemas.microsoft.com/office/drawing/2014/main" id="{9B17FEAE-C5D3-5D4E-83D9-4E7730A20435}"/>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35" name="Multidocument 134">
              <a:extLst>
                <a:ext uri="{FF2B5EF4-FFF2-40B4-BE49-F238E27FC236}">
                  <a16:creationId xmlns:a16="http://schemas.microsoft.com/office/drawing/2014/main" id="{912120C2-4CBD-3247-8ED1-8CA0F6DEC639}"/>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142" name="Rounded Rectangular Callout 141">
            <a:extLst>
              <a:ext uri="{FF2B5EF4-FFF2-40B4-BE49-F238E27FC236}">
                <a16:creationId xmlns:a16="http://schemas.microsoft.com/office/drawing/2014/main" id="{8D3F435A-8798-B249-9EA2-B39248F054A6}"/>
              </a:ext>
            </a:extLst>
          </p:cNvPr>
          <p:cNvSpPr/>
          <p:nvPr/>
        </p:nvSpPr>
        <p:spPr>
          <a:xfrm>
            <a:off x="6662009" y="2097935"/>
            <a:ext cx="1347538" cy="618335"/>
          </a:xfrm>
          <a:prstGeom prst="wedgeRoundRectCallout">
            <a:avLst>
              <a:gd name="adj1" fmla="val -148969"/>
              <a:gd name="adj2" fmla="val 54717"/>
              <a:gd name="adj3" fmla="val 16667"/>
            </a:avLst>
          </a:prstGeom>
          <a:solidFill>
            <a:srgbClr val="FF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Metadata</a:t>
            </a:r>
          </a:p>
          <a:p>
            <a:pPr algn="ctr"/>
            <a:r>
              <a:rPr lang="en-US" dirty="0">
                <a:ln w="0"/>
                <a:solidFill>
                  <a:schemeClr val="accent6">
                    <a:lumMod val="50000"/>
                  </a:schemeClr>
                </a:solidFill>
                <a:effectLst>
                  <a:outerShdw blurRad="38100" dist="19050" dir="2700000" algn="tl" rotWithShape="0">
                    <a:schemeClr val="dk1">
                      <a:alpha val="40000"/>
                    </a:schemeClr>
                  </a:outerShdw>
                </a:effectLst>
              </a:rPr>
              <a:t>Repository</a:t>
            </a:r>
          </a:p>
        </p:txBody>
      </p:sp>
    </p:spTree>
    <p:extLst>
      <p:ext uri="{BB962C8B-B14F-4D97-AF65-F5344CB8AC3E}">
        <p14:creationId xmlns:p14="http://schemas.microsoft.com/office/powerpoint/2010/main" val="28417898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A4B4FB-857C-7041-95D6-25CDF55EA9DA}"/>
              </a:ext>
            </a:extLst>
          </p:cNvPr>
          <p:cNvSpPr/>
          <p:nvPr/>
        </p:nvSpPr>
        <p:spPr>
          <a:xfrm>
            <a:off x="359200" y="1087655"/>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C8D1B06B-9520-9844-A40D-F571EAB3D739}"/>
              </a:ext>
            </a:extLst>
          </p:cNvPr>
          <p:cNvSpPr/>
          <p:nvPr/>
        </p:nvSpPr>
        <p:spPr>
          <a:xfrm>
            <a:off x="4881470" y="1087654"/>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4BEE5F3B-0698-1C49-B598-313FFA521D85}"/>
              </a:ext>
            </a:extLst>
          </p:cNvPr>
          <p:cNvSpPr>
            <a:spLocks noGrp="1"/>
          </p:cNvSpPr>
          <p:nvPr>
            <p:ph type="title"/>
          </p:nvPr>
        </p:nvSpPr>
        <p:spPr/>
        <p:txBody>
          <a:bodyPr/>
          <a:lstStyle/>
          <a:p>
            <a:r>
              <a:rPr lang="en-US" dirty="0"/>
              <a:t>Importance of the distributed graph model</a:t>
            </a:r>
          </a:p>
        </p:txBody>
      </p:sp>
      <p:sp>
        <p:nvSpPr>
          <p:cNvPr id="3" name="Slide Number Placeholder 2">
            <a:extLst>
              <a:ext uri="{FF2B5EF4-FFF2-40B4-BE49-F238E27FC236}">
                <a16:creationId xmlns:a16="http://schemas.microsoft.com/office/drawing/2014/main" id="{6FD1DCFC-64BF-E84E-87D3-FE97A83A6F6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40</a:t>
            </a:fld>
            <a:endParaRPr lang="en-US" sz="1000"/>
          </a:p>
        </p:txBody>
      </p:sp>
      <p:sp>
        <p:nvSpPr>
          <p:cNvPr id="4" name="Oval 3">
            <a:extLst>
              <a:ext uri="{FF2B5EF4-FFF2-40B4-BE49-F238E27FC236}">
                <a16:creationId xmlns:a16="http://schemas.microsoft.com/office/drawing/2014/main" id="{0AC602FE-51FF-7540-9881-4409FD81EB35}"/>
              </a:ext>
            </a:extLst>
          </p:cNvPr>
          <p:cNvSpPr/>
          <p:nvPr/>
        </p:nvSpPr>
        <p:spPr>
          <a:xfrm>
            <a:off x="741145" y="1318661"/>
            <a:ext cx="1174282" cy="779647"/>
          </a:xfrm>
          <a:prstGeom prst="ellipse">
            <a:avLst/>
          </a:prstGeom>
          <a:solidFill>
            <a:schemeClr val="accent5">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ln w="0"/>
                <a:solidFill>
                  <a:schemeClr val="accent6">
                    <a:lumMod val="50000"/>
                  </a:schemeClr>
                </a:solidFill>
                <a:effectLst>
                  <a:outerShdw blurRad="38100" dist="19050" dir="2700000" algn="tl" rotWithShape="0">
                    <a:schemeClr val="dk1">
                      <a:alpha val="40000"/>
                    </a:schemeClr>
                  </a:outerShdw>
                </a:effectLst>
              </a:rPr>
              <a:t>Database</a:t>
            </a:r>
          </a:p>
          <a:p>
            <a:pPr algn="ctr"/>
            <a:r>
              <a:rPr lang="en-US" sz="900" dirty="0">
                <a:ln w="0"/>
                <a:solidFill>
                  <a:schemeClr val="accent6">
                    <a:lumMod val="50000"/>
                  </a:schemeClr>
                </a:solidFill>
                <a:effectLst>
                  <a:outerShdw blurRad="38100" dist="19050" dir="2700000" algn="tl" rotWithShape="0">
                    <a:schemeClr val="dk1">
                      <a:alpha val="40000"/>
                    </a:schemeClr>
                  </a:outerShdw>
                </a:effectLst>
              </a:rPr>
              <a:t>Column</a:t>
            </a:r>
          </a:p>
        </p:txBody>
      </p:sp>
      <p:sp>
        <p:nvSpPr>
          <p:cNvPr id="8" name="Oval 7">
            <a:extLst>
              <a:ext uri="{FF2B5EF4-FFF2-40B4-BE49-F238E27FC236}">
                <a16:creationId xmlns:a16="http://schemas.microsoft.com/office/drawing/2014/main" id="{C0557B47-EF9E-C24D-B3ED-CA3A9B8E273C}"/>
              </a:ext>
            </a:extLst>
          </p:cNvPr>
          <p:cNvSpPr/>
          <p:nvPr/>
        </p:nvSpPr>
        <p:spPr>
          <a:xfrm>
            <a:off x="5407794" y="1318660"/>
            <a:ext cx="1174282" cy="779647"/>
          </a:xfrm>
          <a:prstGeom prst="ellipse">
            <a:avLst/>
          </a:prstGeom>
          <a:solidFill>
            <a:srgbClr val="FFB7FF"/>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Glossary Term</a:t>
            </a:r>
          </a:p>
        </p:txBody>
      </p:sp>
      <p:sp>
        <p:nvSpPr>
          <p:cNvPr id="12" name="TextBox 11">
            <a:extLst>
              <a:ext uri="{FF2B5EF4-FFF2-40B4-BE49-F238E27FC236}">
                <a16:creationId xmlns:a16="http://schemas.microsoft.com/office/drawing/2014/main" id="{9C1660D8-042C-BF42-B907-ADF5A452127E}"/>
              </a:ext>
            </a:extLst>
          </p:cNvPr>
          <p:cNvSpPr txBox="1"/>
          <p:nvPr/>
        </p:nvSpPr>
        <p:spPr>
          <a:xfrm>
            <a:off x="310578" y="2560549"/>
            <a:ext cx="861133" cy="307777"/>
          </a:xfrm>
          <a:prstGeom prst="rect">
            <a:avLst/>
          </a:prstGeom>
          <a:noFill/>
        </p:spPr>
        <p:txBody>
          <a:bodyPr wrap="none" rtlCol="0">
            <a:spAutoFit/>
          </a:bodyPr>
          <a:lstStyle/>
          <a:p>
            <a:r>
              <a:rPr lang="en-US" dirty="0"/>
              <a:t>Server 1</a:t>
            </a:r>
          </a:p>
        </p:txBody>
      </p:sp>
      <p:sp>
        <p:nvSpPr>
          <p:cNvPr id="14" name="TextBox 13">
            <a:extLst>
              <a:ext uri="{FF2B5EF4-FFF2-40B4-BE49-F238E27FC236}">
                <a16:creationId xmlns:a16="http://schemas.microsoft.com/office/drawing/2014/main" id="{D70555F2-9877-7E47-A398-4728BB435F73}"/>
              </a:ext>
            </a:extLst>
          </p:cNvPr>
          <p:cNvSpPr txBox="1"/>
          <p:nvPr/>
        </p:nvSpPr>
        <p:spPr>
          <a:xfrm>
            <a:off x="7578619" y="2560550"/>
            <a:ext cx="861133" cy="307777"/>
          </a:xfrm>
          <a:prstGeom prst="rect">
            <a:avLst/>
          </a:prstGeom>
          <a:noFill/>
        </p:spPr>
        <p:txBody>
          <a:bodyPr wrap="none" rtlCol="0">
            <a:spAutoFit/>
          </a:bodyPr>
          <a:lstStyle/>
          <a:p>
            <a:r>
              <a:rPr lang="en-US" dirty="0"/>
              <a:t>Server 2</a:t>
            </a:r>
          </a:p>
        </p:txBody>
      </p:sp>
      <p:sp>
        <p:nvSpPr>
          <p:cNvPr id="20" name="Rounded Rectangular Callout 19">
            <a:extLst>
              <a:ext uri="{FF2B5EF4-FFF2-40B4-BE49-F238E27FC236}">
                <a16:creationId xmlns:a16="http://schemas.microsoft.com/office/drawing/2014/main" id="{E2B853D2-7AB1-B346-88A9-64D6D9F8BAFD}"/>
              </a:ext>
            </a:extLst>
          </p:cNvPr>
          <p:cNvSpPr/>
          <p:nvPr/>
        </p:nvSpPr>
        <p:spPr>
          <a:xfrm>
            <a:off x="3607869" y="3690448"/>
            <a:ext cx="1347538" cy="618335"/>
          </a:xfrm>
          <a:prstGeom prst="wedgeRoundRectCallout">
            <a:avLst>
              <a:gd name="adj1" fmla="val -178969"/>
              <a:gd name="adj2" fmla="val -342227"/>
              <a:gd name="adj3" fmla="val 16667"/>
            </a:avLst>
          </a:prstGeom>
          <a:solidFill>
            <a:srgbClr val="FF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Entity</a:t>
            </a:r>
          </a:p>
        </p:txBody>
      </p:sp>
      <p:sp>
        <p:nvSpPr>
          <p:cNvPr id="21" name="Rounded Rectangular Callout 20">
            <a:extLst>
              <a:ext uri="{FF2B5EF4-FFF2-40B4-BE49-F238E27FC236}">
                <a16:creationId xmlns:a16="http://schemas.microsoft.com/office/drawing/2014/main" id="{90CF99E5-1BE8-2743-B790-8CA5790E7F2C}"/>
              </a:ext>
            </a:extLst>
          </p:cNvPr>
          <p:cNvSpPr/>
          <p:nvPr/>
        </p:nvSpPr>
        <p:spPr>
          <a:xfrm>
            <a:off x="3607869" y="3690448"/>
            <a:ext cx="1347538" cy="618335"/>
          </a:xfrm>
          <a:prstGeom prst="wedgeRoundRectCallout">
            <a:avLst>
              <a:gd name="adj1" fmla="val 104602"/>
              <a:gd name="adj2" fmla="val -311094"/>
              <a:gd name="adj3" fmla="val 16667"/>
            </a:avLst>
          </a:prstGeom>
          <a:solidFill>
            <a:srgbClr val="FF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Entity</a:t>
            </a:r>
          </a:p>
        </p:txBody>
      </p:sp>
    </p:spTree>
    <p:extLst>
      <p:ext uri="{BB962C8B-B14F-4D97-AF65-F5344CB8AC3E}">
        <p14:creationId xmlns:p14="http://schemas.microsoft.com/office/powerpoint/2010/main" val="4092438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A4B4FB-857C-7041-95D6-25CDF55EA9DA}"/>
              </a:ext>
            </a:extLst>
          </p:cNvPr>
          <p:cNvSpPr/>
          <p:nvPr/>
        </p:nvSpPr>
        <p:spPr>
          <a:xfrm>
            <a:off x="359200" y="1087655"/>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C8D1B06B-9520-9844-A40D-F571EAB3D739}"/>
              </a:ext>
            </a:extLst>
          </p:cNvPr>
          <p:cNvSpPr/>
          <p:nvPr/>
        </p:nvSpPr>
        <p:spPr>
          <a:xfrm>
            <a:off x="4881470" y="1087654"/>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4BEE5F3B-0698-1C49-B598-313FFA521D85}"/>
              </a:ext>
            </a:extLst>
          </p:cNvPr>
          <p:cNvSpPr>
            <a:spLocks noGrp="1"/>
          </p:cNvSpPr>
          <p:nvPr>
            <p:ph type="title"/>
          </p:nvPr>
        </p:nvSpPr>
        <p:spPr/>
        <p:txBody>
          <a:bodyPr/>
          <a:lstStyle/>
          <a:p>
            <a:r>
              <a:rPr lang="en-US" dirty="0"/>
              <a:t>Importance of the distributed graph model</a:t>
            </a:r>
          </a:p>
        </p:txBody>
      </p:sp>
      <p:sp>
        <p:nvSpPr>
          <p:cNvPr id="3" name="Slide Number Placeholder 2">
            <a:extLst>
              <a:ext uri="{FF2B5EF4-FFF2-40B4-BE49-F238E27FC236}">
                <a16:creationId xmlns:a16="http://schemas.microsoft.com/office/drawing/2014/main" id="{6FD1DCFC-64BF-E84E-87D3-FE97A83A6F6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41</a:t>
            </a:fld>
            <a:endParaRPr lang="en-US" sz="1000"/>
          </a:p>
        </p:txBody>
      </p:sp>
      <p:sp>
        <p:nvSpPr>
          <p:cNvPr id="4" name="Oval 3">
            <a:extLst>
              <a:ext uri="{FF2B5EF4-FFF2-40B4-BE49-F238E27FC236}">
                <a16:creationId xmlns:a16="http://schemas.microsoft.com/office/drawing/2014/main" id="{0AC602FE-51FF-7540-9881-4409FD81EB35}"/>
              </a:ext>
            </a:extLst>
          </p:cNvPr>
          <p:cNvSpPr/>
          <p:nvPr/>
        </p:nvSpPr>
        <p:spPr>
          <a:xfrm>
            <a:off x="741145" y="1318661"/>
            <a:ext cx="1174282" cy="779647"/>
          </a:xfrm>
          <a:prstGeom prst="ellipse">
            <a:avLst/>
          </a:prstGeom>
          <a:solidFill>
            <a:schemeClr val="accent5">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ln w="0"/>
                <a:solidFill>
                  <a:schemeClr val="accent6">
                    <a:lumMod val="50000"/>
                  </a:schemeClr>
                </a:solidFill>
                <a:effectLst>
                  <a:outerShdw blurRad="38100" dist="19050" dir="2700000" algn="tl" rotWithShape="0">
                    <a:schemeClr val="dk1">
                      <a:alpha val="40000"/>
                    </a:schemeClr>
                  </a:outerShdw>
                </a:effectLst>
              </a:rPr>
              <a:t>Database</a:t>
            </a:r>
          </a:p>
          <a:p>
            <a:pPr algn="ctr"/>
            <a:r>
              <a:rPr lang="en-US" sz="900" dirty="0">
                <a:ln w="0"/>
                <a:solidFill>
                  <a:schemeClr val="accent6">
                    <a:lumMod val="50000"/>
                  </a:schemeClr>
                </a:solidFill>
                <a:effectLst>
                  <a:outerShdw blurRad="38100" dist="19050" dir="2700000" algn="tl" rotWithShape="0">
                    <a:schemeClr val="dk1">
                      <a:alpha val="40000"/>
                    </a:schemeClr>
                  </a:outerShdw>
                </a:effectLst>
              </a:rPr>
              <a:t>Column</a:t>
            </a:r>
          </a:p>
        </p:txBody>
      </p:sp>
      <p:sp>
        <p:nvSpPr>
          <p:cNvPr id="8" name="Oval 7">
            <a:extLst>
              <a:ext uri="{FF2B5EF4-FFF2-40B4-BE49-F238E27FC236}">
                <a16:creationId xmlns:a16="http://schemas.microsoft.com/office/drawing/2014/main" id="{C0557B47-EF9E-C24D-B3ED-CA3A9B8E273C}"/>
              </a:ext>
            </a:extLst>
          </p:cNvPr>
          <p:cNvSpPr/>
          <p:nvPr/>
        </p:nvSpPr>
        <p:spPr>
          <a:xfrm>
            <a:off x="5407794" y="1318660"/>
            <a:ext cx="1174282" cy="779647"/>
          </a:xfrm>
          <a:prstGeom prst="ellipse">
            <a:avLst/>
          </a:prstGeom>
          <a:solidFill>
            <a:srgbClr val="FFB7FF"/>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Glossary</a:t>
            </a:r>
          </a:p>
          <a:p>
            <a:pPr algn="ctr"/>
            <a:r>
              <a:rPr lang="en-US" sz="1000" dirty="0">
                <a:ln w="0"/>
                <a:solidFill>
                  <a:schemeClr val="accent6">
                    <a:lumMod val="50000"/>
                  </a:schemeClr>
                </a:solidFill>
                <a:effectLst>
                  <a:outerShdw blurRad="38100" dist="19050" dir="2700000" algn="tl" rotWithShape="0">
                    <a:schemeClr val="dk1">
                      <a:alpha val="40000"/>
                    </a:schemeClr>
                  </a:outerShdw>
                </a:effectLst>
              </a:rPr>
              <a:t>Term</a:t>
            </a:r>
          </a:p>
        </p:txBody>
      </p:sp>
      <p:sp>
        <p:nvSpPr>
          <p:cNvPr id="9" name="Oval 8">
            <a:extLst>
              <a:ext uri="{FF2B5EF4-FFF2-40B4-BE49-F238E27FC236}">
                <a16:creationId xmlns:a16="http://schemas.microsoft.com/office/drawing/2014/main" id="{A89ED430-1EBA-E24F-8EAB-E0CFE065ED95}"/>
              </a:ext>
            </a:extLst>
          </p:cNvPr>
          <p:cNvSpPr/>
          <p:nvPr/>
        </p:nvSpPr>
        <p:spPr>
          <a:xfrm>
            <a:off x="2638053" y="1318660"/>
            <a:ext cx="1174282" cy="779647"/>
          </a:xfrm>
          <a:prstGeom prst="ellipse">
            <a:avLst/>
          </a:prstGeom>
          <a:solidFill>
            <a:srgbClr val="FFB7FF"/>
          </a:solidFill>
          <a:ln>
            <a:solidFill>
              <a:schemeClr val="accent3">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Glossary Term</a:t>
            </a:r>
          </a:p>
        </p:txBody>
      </p:sp>
      <p:sp>
        <p:nvSpPr>
          <p:cNvPr id="10" name="Rectangle 9">
            <a:extLst>
              <a:ext uri="{FF2B5EF4-FFF2-40B4-BE49-F238E27FC236}">
                <a16:creationId xmlns:a16="http://schemas.microsoft.com/office/drawing/2014/main" id="{D47D35E2-986F-BC47-8743-98426D21FC5D}"/>
              </a:ext>
            </a:extLst>
          </p:cNvPr>
          <p:cNvSpPr/>
          <p:nvPr/>
        </p:nvSpPr>
        <p:spPr>
          <a:xfrm>
            <a:off x="1607418" y="2319687"/>
            <a:ext cx="1289785" cy="327259"/>
          </a:xfrm>
          <a:prstGeom prst="rect">
            <a:avLst/>
          </a:prstGeom>
          <a:solidFill>
            <a:srgbClr val="92D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Meaning</a:t>
            </a:r>
          </a:p>
        </p:txBody>
      </p:sp>
      <p:sp>
        <p:nvSpPr>
          <p:cNvPr id="11" name="Left Arrow 10">
            <a:extLst>
              <a:ext uri="{FF2B5EF4-FFF2-40B4-BE49-F238E27FC236}">
                <a16:creationId xmlns:a16="http://schemas.microsoft.com/office/drawing/2014/main" id="{9869E43E-FC4A-0E4C-99F0-6A250A56EB18}"/>
              </a:ext>
            </a:extLst>
          </p:cNvPr>
          <p:cNvSpPr/>
          <p:nvPr/>
        </p:nvSpPr>
        <p:spPr>
          <a:xfrm>
            <a:off x="4013735" y="1626669"/>
            <a:ext cx="779646" cy="163630"/>
          </a:xfrm>
          <a:prstGeom prst="lef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2" name="TextBox 11">
            <a:extLst>
              <a:ext uri="{FF2B5EF4-FFF2-40B4-BE49-F238E27FC236}">
                <a16:creationId xmlns:a16="http://schemas.microsoft.com/office/drawing/2014/main" id="{9C1660D8-042C-BF42-B907-ADF5A452127E}"/>
              </a:ext>
            </a:extLst>
          </p:cNvPr>
          <p:cNvSpPr txBox="1"/>
          <p:nvPr/>
        </p:nvSpPr>
        <p:spPr>
          <a:xfrm>
            <a:off x="310578" y="2560549"/>
            <a:ext cx="861133" cy="307777"/>
          </a:xfrm>
          <a:prstGeom prst="rect">
            <a:avLst/>
          </a:prstGeom>
          <a:noFill/>
        </p:spPr>
        <p:txBody>
          <a:bodyPr wrap="none" rtlCol="0">
            <a:spAutoFit/>
          </a:bodyPr>
          <a:lstStyle/>
          <a:p>
            <a:r>
              <a:rPr lang="en-US" dirty="0"/>
              <a:t>Server 1</a:t>
            </a:r>
          </a:p>
        </p:txBody>
      </p:sp>
      <p:sp>
        <p:nvSpPr>
          <p:cNvPr id="14" name="TextBox 13">
            <a:extLst>
              <a:ext uri="{FF2B5EF4-FFF2-40B4-BE49-F238E27FC236}">
                <a16:creationId xmlns:a16="http://schemas.microsoft.com/office/drawing/2014/main" id="{D70555F2-9877-7E47-A398-4728BB435F73}"/>
              </a:ext>
            </a:extLst>
          </p:cNvPr>
          <p:cNvSpPr txBox="1"/>
          <p:nvPr/>
        </p:nvSpPr>
        <p:spPr>
          <a:xfrm>
            <a:off x="7578619" y="2560550"/>
            <a:ext cx="861133" cy="307777"/>
          </a:xfrm>
          <a:prstGeom prst="rect">
            <a:avLst/>
          </a:prstGeom>
          <a:noFill/>
        </p:spPr>
        <p:txBody>
          <a:bodyPr wrap="none" rtlCol="0">
            <a:spAutoFit/>
          </a:bodyPr>
          <a:lstStyle/>
          <a:p>
            <a:r>
              <a:rPr lang="en-US" dirty="0"/>
              <a:t>Server 2</a:t>
            </a:r>
          </a:p>
        </p:txBody>
      </p:sp>
      <p:cxnSp>
        <p:nvCxnSpPr>
          <p:cNvPr id="16" name="Straight Connector 15">
            <a:extLst>
              <a:ext uri="{FF2B5EF4-FFF2-40B4-BE49-F238E27FC236}">
                <a16:creationId xmlns:a16="http://schemas.microsoft.com/office/drawing/2014/main" id="{1298132F-F950-8448-BB4C-47C18A77AA6B}"/>
              </a:ext>
            </a:extLst>
          </p:cNvPr>
          <p:cNvCxnSpPr>
            <a:stCxn id="4" idx="6"/>
            <a:endCxn id="9" idx="2"/>
          </p:cNvCxnSpPr>
          <p:nvPr/>
        </p:nvCxnSpPr>
        <p:spPr>
          <a:xfrm flipV="1">
            <a:off x="1915427" y="1708484"/>
            <a:ext cx="722626" cy="1"/>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F8FA54-29AB-C646-8C35-9E5173136104}"/>
              </a:ext>
            </a:extLst>
          </p:cNvPr>
          <p:cNvCxnSpPr>
            <a:cxnSpLocks/>
            <a:endCxn id="10" idx="0"/>
          </p:cNvCxnSpPr>
          <p:nvPr/>
        </p:nvCxnSpPr>
        <p:spPr>
          <a:xfrm>
            <a:off x="2252311" y="1707887"/>
            <a:ext cx="0" cy="6118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ounded Rectangular Callout 17">
            <a:extLst>
              <a:ext uri="{FF2B5EF4-FFF2-40B4-BE49-F238E27FC236}">
                <a16:creationId xmlns:a16="http://schemas.microsoft.com/office/drawing/2014/main" id="{A8B4690E-AB17-5B41-9AAD-0E5EC0E64B42}"/>
              </a:ext>
            </a:extLst>
          </p:cNvPr>
          <p:cNvSpPr/>
          <p:nvPr/>
        </p:nvSpPr>
        <p:spPr>
          <a:xfrm>
            <a:off x="2942365" y="3530154"/>
            <a:ext cx="1071370" cy="618335"/>
          </a:xfrm>
          <a:prstGeom prst="wedgeRoundRectCallout">
            <a:avLst>
              <a:gd name="adj1" fmla="val 3173"/>
              <a:gd name="adj2" fmla="val -293971"/>
              <a:gd name="adj3" fmla="val 16667"/>
            </a:avLst>
          </a:prstGeom>
          <a:solidFill>
            <a:srgbClr val="FF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Reference</a:t>
            </a:r>
          </a:p>
          <a:p>
            <a:pPr algn="ctr"/>
            <a:r>
              <a:rPr lang="en-US" dirty="0">
                <a:ln w="0"/>
                <a:solidFill>
                  <a:schemeClr val="accent6">
                    <a:lumMod val="50000"/>
                  </a:schemeClr>
                </a:solidFill>
                <a:effectLst>
                  <a:outerShdw blurRad="38100" dist="19050" dir="2700000" algn="tl" rotWithShape="0">
                    <a:schemeClr val="dk1">
                      <a:alpha val="40000"/>
                    </a:schemeClr>
                  </a:outerShdw>
                </a:effectLst>
              </a:rPr>
              <a:t>Copy</a:t>
            </a:r>
          </a:p>
        </p:txBody>
      </p:sp>
      <p:sp>
        <p:nvSpPr>
          <p:cNvPr id="19" name="Rounded Rectangular Callout 18">
            <a:extLst>
              <a:ext uri="{FF2B5EF4-FFF2-40B4-BE49-F238E27FC236}">
                <a16:creationId xmlns:a16="http://schemas.microsoft.com/office/drawing/2014/main" id="{D5EEAEBE-432F-F54D-8FBB-2D836EDA965B}"/>
              </a:ext>
            </a:extLst>
          </p:cNvPr>
          <p:cNvSpPr/>
          <p:nvPr/>
        </p:nvSpPr>
        <p:spPr>
          <a:xfrm>
            <a:off x="702643" y="3805008"/>
            <a:ext cx="1347538" cy="618335"/>
          </a:xfrm>
          <a:prstGeom prst="wedgeRoundRectCallout">
            <a:avLst>
              <a:gd name="adj1" fmla="val 48173"/>
              <a:gd name="adj2" fmla="val -234819"/>
              <a:gd name="adj3" fmla="val 16667"/>
            </a:avLst>
          </a:prstGeom>
          <a:solidFill>
            <a:srgbClr val="FF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Relationship</a:t>
            </a:r>
          </a:p>
        </p:txBody>
      </p:sp>
    </p:spTree>
    <p:extLst>
      <p:ext uri="{BB962C8B-B14F-4D97-AF65-F5344CB8AC3E}">
        <p14:creationId xmlns:p14="http://schemas.microsoft.com/office/powerpoint/2010/main" val="1666103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A4B4FB-857C-7041-95D6-25CDF55EA9DA}"/>
              </a:ext>
            </a:extLst>
          </p:cNvPr>
          <p:cNvSpPr/>
          <p:nvPr/>
        </p:nvSpPr>
        <p:spPr>
          <a:xfrm>
            <a:off x="359200" y="1087655"/>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C8D1B06B-9520-9844-A40D-F571EAB3D739}"/>
              </a:ext>
            </a:extLst>
          </p:cNvPr>
          <p:cNvSpPr/>
          <p:nvPr/>
        </p:nvSpPr>
        <p:spPr>
          <a:xfrm>
            <a:off x="4881470" y="1087654"/>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F6C700D2-FC53-7B4D-9F42-9C162FDDBAB6}"/>
              </a:ext>
            </a:extLst>
          </p:cNvPr>
          <p:cNvSpPr/>
          <p:nvPr/>
        </p:nvSpPr>
        <p:spPr>
          <a:xfrm>
            <a:off x="2704556" y="3020727"/>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4BEE5F3B-0698-1C49-B598-313FFA521D85}"/>
              </a:ext>
            </a:extLst>
          </p:cNvPr>
          <p:cNvSpPr>
            <a:spLocks noGrp="1"/>
          </p:cNvSpPr>
          <p:nvPr>
            <p:ph type="title"/>
          </p:nvPr>
        </p:nvSpPr>
        <p:spPr/>
        <p:txBody>
          <a:bodyPr/>
          <a:lstStyle/>
          <a:p>
            <a:r>
              <a:rPr lang="en-US" dirty="0"/>
              <a:t>Importance of the distributed graph model</a:t>
            </a:r>
          </a:p>
        </p:txBody>
      </p:sp>
      <p:sp>
        <p:nvSpPr>
          <p:cNvPr id="3" name="Slide Number Placeholder 2">
            <a:extLst>
              <a:ext uri="{FF2B5EF4-FFF2-40B4-BE49-F238E27FC236}">
                <a16:creationId xmlns:a16="http://schemas.microsoft.com/office/drawing/2014/main" id="{6FD1DCFC-64BF-E84E-87D3-FE97A83A6F6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42</a:t>
            </a:fld>
            <a:endParaRPr lang="en-US" sz="1000"/>
          </a:p>
        </p:txBody>
      </p:sp>
      <p:sp>
        <p:nvSpPr>
          <p:cNvPr id="4" name="Oval 3">
            <a:extLst>
              <a:ext uri="{FF2B5EF4-FFF2-40B4-BE49-F238E27FC236}">
                <a16:creationId xmlns:a16="http://schemas.microsoft.com/office/drawing/2014/main" id="{0AC602FE-51FF-7540-9881-4409FD81EB35}"/>
              </a:ext>
            </a:extLst>
          </p:cNvPr>
          <p:cNvSpPr/>
          <p:nvPr/>
        </p:nvSpPr>
        <p:spPr>
          <a:xfrm>
            <a:off x="741145" y="1318661"/>
            <a:ext cx="1174282" cy="779647"/>
          </a:xfrm>
          <a:prstGeom prst="ellipse">
            <a:avLst/>
          </a:prstGeom>
          <a:solidFill>
            <a:schemeClr val="accent5">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ln w="0"/>
                <a:solidFill>
                  <a:schemeClr val="accent6">
                    <a:lumMod val="50000"/>
                  </a:schemeClr>
                </a:solidFill>
                <a:effectLst>
                  <a:outerShdw blurRad="38100" dist="19050" dir="2700000" algn="tl" rotWithShape="0">
                    <a:schemeClr val="dk1">
                      <a:alpha val="40000"/>
                    </a:schemeClr>
                  </a:outerShdw>
                </a:effectLst>
              </a:rPr>
              <a:t>Database</a:t>
            </a:r>
          </a:p>
          <a:p>
            <a:pPr algn="ctr"/>
            <a:r>
              <a:rPr lang="en-US" sz="900" dirty="0">
                <a:ln w="0"/>
                <a:solidFill>
                  <a:schemeClr val="accent6">
                    <a:lumMod val="50000"/>
                  </a:schemeClr>
                </a:solidFill>
                <a:effectLst>
                  <a:outerShdw blurRad="38100" dist="19050" dir="2700000" algn="tl" rotWithShape="0">
                    <a:schemeClr val="dk1">
                      <a:alpha val="40000"/>
                    </a:schemeClr>
                  </a:outerShdw>
                </a:effectLst>
              </a:rPr>
              <a:t>Column</a:t>
            </a:r>
          </a:p>
        </p:txBody>
      </p:sp>
      <p:sp>
        <p:nvSpPr>
          <p:cNvPr id="8" name="Oval 7">
            <a:extLst>
              <a:ext uri="{FF2B5EF4-FFF2-40B4-BE49-F238E27FC236}">
                <a16:creationId xmlns:a16="http://schemas.microsoft.com/office/drawing/2014/main" id="{C0557B47-EF9E-C24D-B3ED-CA3A9B8E273C}"/>
              </a:ext>
            </a:extLst>
          </p:cNvPr>
          <p:cNvSpPr/>
          <p:nvPr/>
        </p:nvSpPr>
        <p:spPr>
          <a:xfrm>
            <a:off x="5407794" y="1318660"/>
            <a:ext cx="1174282" cy="779647"/>
          </a:xfrm>
          <a:prstGeom prst="ellipse">
            <a:avLst/>
          </a:prstGeom>
          <a:solidFill>
            <a:srgbClr val="FFB7FF"/>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Glossary</a:t>
            </a:r>
          </a:p>
          <a:p>
            <a:pPr algn="ctr"/>
            <a:r>
              <a:rPr lang="en-US" sz="1000" dirty="0">
                <a:ln w="0"/>
                <a:solidFill>
                  <a:schemeClr val="accent6">
                    <a:lumMod val="50000"/>
                  </a:schemeClr>
                </a:solidFill>
                <a:effectLst>
                  <a:outerShdw blurRad="38100" dist="19050" dir="2700000" algn="tl" rotWithShape="0">
                    <a:schemeClr val="dk1">
                      <a:alpha val="40000"/>
                    </a:schemeClr>
                  </a:outerShdw>
                </a:effectLst>
              </a:rPr>
              <a:t>Term</a:t>
            </a:r>
          </a:p>
        </p:txBody>
      </p:sp>
      <p:sp>
        <p:nvSpPr>
          <p:cNvPr id="12" name="TextBox 11">
            <a:extLst>
              <a:ext uri="{FF2B5EF4-FFF2-40B4-BE49-F238E27FC236}">
                <a16:creationId xmlns:a16="http://schemas.microsoft.com/office/drawing/2014/main" id="{9C1660D8-042C-BF42-B907-ADF5A452127E}"/>
              </a:ext>
            </a:extLst>
          </p:cNvPr>
          <p:cNvSpPr txBox="1"/>
          <p:nvPr/>
        </p:nvSpPr>
        <p:spPr>
          <a:xfrm>
            <a:off x="310578" y="2560549"/>
            <a:ext cx="861133" cy="307777"/>
          </a:xfrm>
          <a:prstGeom prst="rect">
            <a:avLst/>
          </a:prstGeom>
          <a:noFill/>
        </p:spPr>
        <p:txBody>
          <a:bodyPr wrap="none" rtlCol="0">
            <a:spAutoFit/>
          </a:bodyPr>
          <a:lstStyle/>
          <a:p>
            <a:r>
              <a:rPr lang="en-US" dirty="0"/>
              <a:t>Server 1</a:t>
            </a:r>
          </a:p>
        </p:txBody>
      </p:sp>
      <p:sp>
        <p:nvSpPr>
          <p:cNvPr id="13" name="TextBox 12">
            <a:extLst>
              <a:ext uri="{FF2B5EF4-FFF2-40B4-BE49-F238E27FC236}">
                <a16:creationId xmlns:a16="http://schemas.microsoft.com/office/drawing/2014/main" id="{5CAAB2E9-FDEA-2D4B-B98B-5320D2095107}"/>
              </a:ext>
            </a:extLst>
          </p:cNvPr>
          <p:cNvSpPr txBox="1"/>
          <p:nvPr/>
        </p:nvSpPr>
        <p:spPr>
          <a:xfrm>
            <a:off x="2704556" y="4493623"/>
            <a:ext cx="861133" cy="307777"/>
          </a:xfrm>
          <a:prstGeom prst="rect">
            <a:avLst/>
          </a:prstGeom>
          <a:noFill/>
        </p:spPr>
        <p:txBody>
          <a:bodyPr wrap="none" rtlCol="0">
            <a:spAutoFit/>
          </a:bodyPr>
          <a:lstStyle/>
          <a:p>
            <a:r>
              <a:rPr lang="en-US" dirty="0"/>
              <a:t>Server 3</a:t>
            </a:r>
          </a:p>
        </p:txBody>
      </p:sp>
      <p:sp>
        <p:nvSpPr>
          <p:cNvPr id="14" name="TextBox 13">
            <a:extLst>
              <a:ext uri="{FF2B5EF4-FFF2-40B4-BE49-F238E27FC236}">
                <a16:creationId xmlns:a16="http://schemas.microsoft.com/office/drawing/2014/main" id="{D70555F2-9877-7E47-A398-4728BB435F73}"/>
              </a:ext>
            </a:extLst>
          </p:cNvPr>
          <p:cNvSpPr txBox="1"/>
          <p:nvPr/>
        </p:nvSpPr>
        <p:spPr>
          <a:xfrm>
            <a:off x="7578619" y="2560550"/>
            <a:ext cx="861133" cy="307777"/>
          </a:xfrm>
          <a:prstGeom prst="rect">
            <a:avLst/>
          </a:prstGeom>
          <a:noFill/>
        </p:spPr>
        <p:txBody>
          <a:bodyPr wrap="none" rtlCol="0">
            <a:spAutoFit/>
          </a:bodyPr>
          <a:lstStyle/>
          <a:p>
            <a:r>
              <a:rPr lang="en-US" dirty="0"/>
              <a:t>Server 2</a:t>
            </a:r>
          </a:p>
        </p:txBody>
      </p:sp>
      <p:sp>
        <p:nvSpPr>
          <p:cNvPr id="15" name="Bent Arrow 14">
            <a:extLst>
              <a:ext uri="{FF2B5EF4-FFF2-40B4-BE49-F238E27FC236}">
                <a16:creationId xmlns:a16="http://schemas.microsoft.com/office/drawing/2014/main" id="{A28ED47A-13B7-D148-BE98-36F905222D98}"/>
              </a:ext>
            </a:extLst>
          </p:cNvPr>
          <p:cNvSpPr/>
          <p:nvPr/>
        </p:nvSpPr>
        <p:spPr>
          <a:xfrm flipV="1">
            <a:off x="1519045" y="2968796"/>
            <a:ext cx="1058779" cy="1039528"/>
          </a:xfrm>
          <a:prstGeom prst="bentArrow">
            <a:avLst>
              <a:gd name="adj1" fmla="val 9259"/>
              <a:gd name="adj2" fmla="val 9259"/>
              <a:gd name="adj3" fmla="val 9259"/>
              <a:gd name="adj4" fmla="val 43750"/>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8" name="Bent Arrow 17">
            <a:extLst>
              <a:ext uri="{FF2B5EF4-FFF2-40B4-BE49-F238E27FC236}">
                <a16:creationId xmlns:a16="http://schemas.microsoft.com/office/drawing/2014/main" id="{5F9F94C1-5AB2-F74D-B60D-D7F3F045378A}"/>
              </a:ext>
            </a:extLst>
          </p:cNvPr>
          <p:cNvSpPr/>
          <p:nvPr/>
        </p:nvSpPr>
        <p:spPr>
          <a:xfrm rot="10800000">
            <a:off x="6389571" y="3020727"/>
            <a:ext cx="1058779" cy="1039528"/>
          </a:xfrm>
          <a:prstGeom prst="bentArrow">
            <a:avLst>
              <a:gd name="adj1" fmla="val 9259"/>
              <a:gd name="adj2" fmla="val 9259"/>
              <a:gd name="adj3" fmla="val 9259"/>
              <a:gd name="adj4" fmla="val 43750"/>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6" name="Oval 25">
            <a:extLst>
              <a:ext uri="{FF2B5EF4-FFF2-40B4-BE49-F238E27FC236}">
                <a16:creationId xmlns:a16="http://schemas.microsoft.com/office/drawing/2014/main" id="{39276BCA-48D9-FE4A-BF66-17E8891E23EC}"/>
              </a:ext>
            </a:extLst>
          </p:cNvPr>
          <p:cNvSpPr/>
          <p:nvPr/>
        </p:nvSpPr>
        <p:spPr>
          <a:xfrm>
            <a:off x="2955013" y="3280609"/>
            <a:ext cx="1174282" cy="779647"/>
          </a:xfrm>
          <a:prstGeom prst="ellipse">
            <a:avLst/>
          </a:prstGeom>
          <a:solidFill>
            <a:schemeClr val="accent5">
              <a:lumMod val="20000"/>
              <a:lumOff val="80000"/>
            </a:schemeClr>
          </a:solidFill>
          <a:ln>
            <a:solidFill>
              <a:schemeClr val="accent3">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ln w="0"/>
                <a:solidFill>
                  <a:schemeClr val="accent6">
                    <a:lumMod val="50000"/>
                  </a:schemeClr>
                </a:solidFill>
                <a:effectLst>
                  <a:outerShdw blurRad="38100" dist="19050" dir="2700000" algn="tl" rotWithShape="0">
                    <a:schemeClr val="dk1">
                      <a:alpha val="40000"/>
                    </a:schemeClr>
                  </a:outerShdw>
                </a:effectLst>
              </a:rPr>
              <a:t>Database Column</a:t>
            </a:r>
          </a:p>
        </p:txBody>
      </p:sp>
      <p:sp>
        <p:nvSpPr>
          <p:cNvPr id="27" name="Oval 26">
            <a:extLst>
              <a:ext uri="{FF2B5EF4-FFF2-40B4-BE49-F238E27FC236}">
                <a16:creationId xmlns:a16="http://schemas.microsoft.com/office/drawing/2014/main" id="{6182583F-291C-C848-A7D8-9DE28857CAF7}"/>
              </a:ext>
            </a:extLst>
          </p:cNvPr>
          <p:cNvSpPr/>
          <p:nvPr/>
        </p:nvSpPr>
        <p:spPr>
          <a:xfrm>
            <a:off x="4851921" y="3280608"/>
            <a:ext cx="1174282" cy="779647"/>
          </a:xfrm>
          <a:prstGeom prst="ellipse">
            <a:avLst/>
          </a:prstGeom>
          <a:solidFill>
            <a:srgbClr val="FFB7FF"/>
          </a:solidFill>
          <a:ln>
            <a:solidFill>
              <a:schemeClr val="accent3">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Glossary</a:t>
            </a:r>
          </a:p>
          <a:p>
            <a:pPr algn="ctr"/>
            <a:r>
              <a:rPr lang="en-US" sz="1000" dirty="0">
                <a:ln w="0"/>
                <a:solidFill>
                  <a:schemeClr val="accent6">
                    <a:lumMod val="50000"/>
                  </a:schemeClr>
                </a:solidFill>
                <a:effectLst>
                  <a:outerShdw blurRad="38100" dist="19050" dir="2700000" algn="tl" rotWithShape="0">
                    <a:schemeClr val="dk1">
                      <a:alpha val="40000"/>
                    </a:schemeClr>
                  </a:outerShdw>
                </a:effectLst>
              </a:rPr>
              <a:t>Term</a:t>
            </a:r>
          </a:p>
        </p:txBody>
      </p:sp>
      <p:grpSp>
        <p:nvGrpSpPr>
          <p:cNvPr id="31" name="Group 30">
            <a:extLst>
              <a:ext uri="{FF2B5EF4-FFF2-40B4-BE49-F238E27FC236}">
                <a16:creationId xmlns:a16="http://schemas.microsoft.com/office/drawing/2014/main" id="{279F1220-436A-6E41-9CEC-1953876A0475}"/>
              </a:ext>
            </a:extLst>
          </p:cNvPr>
          <p:cNvGrpSpPr/>
          <p:nvPr/>
        </p:nvGrpSpPr>
        <p:grpSpPr>
          <a:xfrm>
            <a:off x="3821286" y="3669835"/>
            <a:ext cx="1289785" cy="939059"/>
            <a:chOff x="3821286" y="3669835"/>
            <a:chExt cx="1289785" cy="939059"/>
          </a:xfrm>
        </p:grpSpPr>
        <p:sp>
          <p:nvSpPr>
            <p:cNvPr id="28" name="Rectangle 27">
              <a:extLst>
                <a:ext uri="{FF2B5EF4-FFF2-40B4-BE49-F238E27FC236}">
                  <a16:creationId xmlns:a16="http://schemas.microsoft.com/office/drawing/2014/main" id="{044EDDBD-D7F7-8040-BD90-635040A8EA59}"/>
                </a:ext>
              </a:extLst>
            </p:cNvPr>
            <p:cNvSpPr/>
            <p:nvPr/>
          </p:nvSpPr>
          <p:spPr>
            <a:xfrm>
              <a:off x="3821286" y="4281635"/>
              <a:ext cx="1289785" cy="327259"/>
            </a:xfrm>
            <a:prstGeom prst="rect">
              <a:avLst/>
            </a:prstGeom>
            <a:solidFill>
              <a:srgbClr val="92D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Meaning</a:t>
              </a:r>
            </a:p>
          </p:txBody>
        </p:sp>
        <p:cxnSp>
          <p:nvCxnSpPr>
            <p:cNvPr id="29" name="Straight Connector 28">
              <a:extLst>
                <a:ext uri="{FF2B5EF4-FFF2-40B4-BE49-F238E27FC236}">
                  <a16:creationId xmlns:a16="http://schemas.microsoft.com/office/drawing/2014/main" id="{E5865015-A9DF-554C-B6BC-8836469A8434}"/>
                </a:ext>
              </a:extLst>
            </p:cNvPr>
            <p:cNvCxnSpPr>
              <a:stCxn id="26" idx="6"/>
              <a:endCxn id="27" idx="2"/>
            </p:cNvCxnSpPr>
            <p:nvPr/>
          </p:nvCxnSpPr>
          <p:spPr>
            <a:xfrm flipV="1">
              <a:off x="4129295" y="3670432"/>
              <a:ext cx="722626" cy="1"/>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F47845-5500-E54E-8366-BBB36BE443B6}"/>
                </a:ext>
              </a:extLst>
            </p:cNvPr>
            <p:cNvCxnSpPr>
              <a:cxnSpLocks/>
              <a:endCxn id="28" idx="0"/>
            </p:cNvCxnSpPr>
            <p:nvPr/>
          </p:nvCxnSpPr>
          <p:spPr>
            <a:xfrm>
              <a:off x="4466179" y="3669835"/>
              <a:ext cx="0" cy="6118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634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A4B4FB-857C-7041-95D6-25CDF55EA9DA}"/>
              </a:ext>
            </a:extLst>
          </p:cNvPr>
          <p:cNvSpPr/>
          <p:nvPr/>
        </p:nvSpPr>
        <p:spPr>
          <a:xfrm>
            <a:off x="359200" y="1087655"/>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C8D1B06B-9520-9844-A40D-F571EAB3D739}"/>
              </a:ext>
            </a:extLst>
          </p:cNvPr>
          <p:cNvSpPr/>
          <p:nvPr/>
        </p:nvSpPr>
        <p:spPr>
          <a:xfrm>
            <a:off x="4881470" y="1087654"/>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F6C700D2-FC53-7B4D-9F42-9C162FDDBAB6}"/>
              </a:ext>
            </a:extLst>
          </p:cNvPr>
          <p:cNvSpPr/>
          <p:nvPr/>
        </p:nvSpPr>
        <p:spPr>
          <a:xfrm>
            <a:off x="2704556" y="3020727"/>
            <a:ext cx="3558282" cy="1780673"/>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4BEE5F3B-0698-1C49-B598-313FFA521D85}"/>
              </a:ext>
            </a:extLst>
          </p:cNvPr>
          <p:cNvSpPr>
            <a:spLocks noGrp="1"/>
          </p:cNvSpPr>
          <p:nvPr>
            <p:ph type="title"/>
          </p:nvPr>
        </p:nvSpPr>
        <p:spPr/>
        <p:txBody>
          <a:bodyPr/>
          <a:lstStyle/>
          <a:p>
            <a:r>
              <a:rPr lang="en-US" dirty="0"/>
              <a:t>Importance of the distributed graph model</a:t>
            </a:r>
          </a:p>
        </p:txBody>
      </p:sp>
      <p:sp>
        <p:nvSpPr>
          <p:cNvPr id="3" name="Slide Number Placeholder 2">
            <a:extLst>
              <a:ext uri="{FF2B5EF4-FFF2-40B4-BE49-F238E27FC236}">
                <a16:creationId xmlns:a16="http://schemas.microsoft.com/office/drawing/2014/main" id="{6FD1DCFC-64BF-E84E-87D3-FE97A83A6F6B}"/>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43</a:t>
            </a:fld>
            <a:endParaRPr lang="en-US" sz="1000"/>
          </a:p>
        </p:txBody>
      </p:sp>
      <p:sp>
        <p:nvSpPr>
          <p:cNvPr id="4" name="Oval 3">
            <a:extLst>
              <a:ext uri="{FF2B5EF4-FFF2-40B4-BE49-F238E27FC236}">
                <a16:creationId xmlns:a16="http://schemas.microsoft.com/office/drawing/2014/main" id="{0AC602FE-51FF-7540-9881-4409FD81EB35}"/>
              </a:ext>
            </a:extLst>
          </p:cNvPr>
          <p:cNvSpPr/>
          <p:nvPr/>
        </p:nvSpPr>
        <p:spPr>
          <a:xfrm>
            <a:off x="741145" y="1318661"/>
            <a:ext cx="1174282" cy="779647"/>
          </a:xfrm>
          <a:prstGeom prst="ellipse">
            <a:avLst/>
          </a:prstGeom>
          <a:solidFill>
            <a:schemeClr val="accent5">
              <a:lumMod val="20000"/>
              <a:lumOff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ln w="0"/>
                <a:solidFill>
                  <a:schemeClr val="accent6">
                    <a:lumMod val="50000"/>
                  </a:schemeClr>
                </a:solidFill>
                <a:effectLst>
                  <a:outerShdw blurRad="38100" dist="19050" dir="2700000" algn="tl" rotWithShape="0">
                    <a:schemeClr val="dk1">
                      <a:alpha val="40000"/>
                    </a:schemeClr>
                  </a:outerShdw>
                </a:effectLst>
              </a:rPr>
              <a:t>Database</a:t>
            </a:r>
          </a:p>
          <a:p>
            <a:pPr algn="ctr"/>
            <a:r>
              <a:rPr lang="en-US" sz="900" dirty="0">
                <a:ln w="0"/>
                <a:solidFill>
                  <a:schemeClr val="accent6">
                    <a:lumMod val="50000"/>
                  </a:schemeClr>
                </a:solidFill>
                <a:effectLst>
                  <a:outerShdw blurRad="38100" dist="19050" dir="2700000" algn="tl" rotWithShape="0">
                    <a:schemeClr val="dk1">
                      <a:alpha val="40000"/>
                    </a:schemeClr>
                  </a:outerShdw>
                </a:effectLst>
              </a:rPr>
              <a:t>Column</a:t>
            </a:r>
          </a:p>
        </p:txBody>
      </p:sp>
      <p:sp>
        <p:nvSpPr>
          <p:cNvPr id="8" name="Oval 7">
            <a:extLst>
              <a:ext uri="{FF2B5EF4-FFF2-40B4-BE49-F238E27FC236}">
                <a16:creationId xmlns:a16="http://schemas.microsoft.com/office/drawing/2014/main" id="{C0557B47-EF9E-C24D-B3ED-CA3A9B8E273C}"/>
              </a:ext>
            </a:extLst>
          </p:cNvPr>
          <p:cNvSpPr/>
          <p:nvPr/>
        </p:nvSpPr>
        <p:spPr>
          <a:xfrm>
            <a:off x="5407794" y="1318660"/>
            <a:ext cx="1174282" cy="779647"/>
          </a:xfrm>
          <a:prstGeom prst="ellipse">
            <a:avLst/>
          </a:prstGeom>
          <a:solidFill>
            <a:srgbClr val="FFB7FF"/>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ln w="0"/>
                <a:solidFill>
                  <a:schemeClr val="accent6">
                    <a:lumMod val="50000"/>
                  </a:schemeClr>
                </a:solidFill>
                <a:effectLst>
                  <a:outerShdw blurRad="38100" dist="19050" dir="2700000" algn="tl" rotWithShape="0">
                    <a:schemeClr val="dk1">
                      <a:alpha val="40000"/>
                    </a:schemeClr>
                  </a:outerShdw>
                </a:effectLst>
              </a:rPr>
              <a:t>Glossary</a:t>
            </a:r>
          </a:p>
          <a:p>
            <a:pPr algn="ctr"/>
            <a:r>
              <a:rPr lang="en-US" sz="1000" dirty="0">
                <a:ln w="0"/>
                <a:solidFill>
                  <a:schemeClr val="accent6">
                    <a:lumMod val="50000"/>
                  </a:schemeClr>
                </a:solidFill>
                <a:effectLst>
                  <a:outerShdw blurRad="38100" dist="19050" dir="2700000" algn="tl" rotWithShape="0">
                    <a:schemeClr val="dk1">
                      <a:alpha val="40000"/>
                    </a:schemeClr>
                  </a:outerShdw>
                </a:effectLst>
              </a:rPr>
              <a:t>Term</a:t>
            </a:r>
          </a:p>
        </p:txBody>
      </p:sp>
      <p:sp>
        <p:nvSpPr>
          <p:cNvPr id="12" name="TextBox 11">
            <a:extLst>
              <a:ext uri="{FF2B5EF4-FFF2-40B4-BE49-F238E27FC236}">
                <a16:creationId xmlns:a16="http://schemas.microsoft.com/office/drawing/2014/main" id="{9C1660D8-042C-BF42-B907-ADF5A452127E}"/>
              </a:ext>
            </a:extLst>
          </p:cNvPr>
          <p:cNvSpPr txBox="1"/>
          <p:nvPr/>
        </p:nvSpPr>
        <p:spPr>
          <a:xfrm>
            <a:off x="310578" y="2560549"/>
            <a:ext cx="861133" cy="307777"/>
          </a:xfrm>
          <a:prstGeom prst="rect">
            <a:avLst/>
          </a:prstGeom>
          <a:noFill/>
        </p:spPr>
        <p:txBody>
          <a:bodyPr wrap="none" rtlCol="0">
            <a:spAutoFit/>
          </a:bodyPr>
          <a:lstStyle/>
          <a:p>
            <a:r>
              <a:rPr lang="en-US" dirty="0"/>
              <a:t>Server 1</a:t>
            </a:r>
          </a:p>
        </p:txBody>
      </p:sp>
      <p:sp>
        <p:nvSpPr>
          <p:cNvPr id="13" name="TextBox 12">
            <a:extLst>
              <a:ext uri="{FF2B5EF4-FFF2-40B4-BE49-F238E27FC236}">
                <a16:creationId xmlns:a16="http://schemas.microsoft.com/office/drawing/2014/main" id="{5CAAB2E9-FDEA-2D4B-B98B-5320D2095107}"/>
              </a:ext>
            </a:extLst>
          </p:cNvPr>
          <p:cNvSpPr txBox="1"/>
          <p:nvPr/>
        </p:nvSpPr>
        <p:spPr>
          <a:xfrm>
            <a:off x="2704556" y="4493623"/>
            <a:ext cx="861133" cy="307777"/>
          </a:xfrm>
          <a:prstGeom prst="rect">
            <a:avLst/>
          </a:prstGeom>
          <a:noFill/>
        </p:spPr>
        <p:txBody>
          <a:bodyPr wrap="none" rtlCol="0">
            <a:spAutoFit/>
          </a:bodyPr>
          <a:lstStyle/>
          <a:p>
            <a:r>
              <a:rPr lang="en-US" dirty="0"/>
              <a:t>Server 3</a:t>
            </a:r>
          </a:p>
        </p:txBody>
      </p:sp>
      <p:sp>
        <p:nvSpPr>
          <p:cNvPr id="14" name="TextBox 13">
            <a:extLst>
              <a:ext uri="{FF2B5EF4-FFF2-40B4-BE49-F238E27FC236}">
                <a16:creationId xmlns:a16="http://schemas.microsoft.com/office/drawing/2014/main" id="{D70555F2-9877-7E47-A398-4728BB435F73}"/>
              </a:ext>
            </a:extLst>
          </p:cNvPr>
          <p:cNvSpPr txBox="1"/>
          <p:nvPr/>
        </p:nvSpPr>
        <p:spPr>
          <a:xfrm>
            <a:off x="7578619" y="2560550"/>
            <a:ext cx="861133" cy="307777"/>
          </a:xfrm>
          <a:prstGeom prst="rect">
            <a:avLst/>
          </a:prstGeom>
          <a:noFill/>
        </p:spPr>
        <p:txBody>
          <a:bodyPr wrap="none" rtlCol="0">
            <a:spAutoFit/>
          </a:bodyPr>
          <a:lstStyle/>
          <a:p>
            <a:r>
              <a:rPr lang="en-US" dirty="0"/>
              <a:t>Server 2</a:t>
            </a:r>
          </a:p>
        </p:txBody>
      </p:sp>
      <p:sp>
        <p:nvSpPr>
          <p:cNvPr id="28" name="Rectangle 27">
            <a:extLst>
              <a:ext uri="{FF2B5EF4-FFF2-40B4-BE49-F238E27FC236}">
                <a16:creationId xmlns:a16="http://schemas.microsoft.com/office/drawing/2014/main" id="{044EDDBD-D7F7-8040-BD90-635040A8EA59}"/>
              </a:ext>
            </a:extLst>
          </p:cNvPr>
          <p:cNvSpPr/>
          <p:nvPr/>
        </p:nvSpPr>
        <p:spPr>
          <a:xfrm>
            <a:off x="3821286" y="4281635"/>
            <a:ext cx="1289785" cy="327259"/>
          </a:xfrm>
          <a:prstGeom prst="rect">
            <a:avLst/>
          </a:prstGeom>
          <a:solidFill>
            <a:srgbClr val="92D05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ln w="0"/>
                <a:solidFill>
                  <a:schemeClr val="accent6">
                    <a:lumMod val="50000"/>
                  </a:schemeClr>
                </a:solidFill>
                <a:effectLst>
                  <a:outerShdw blurRad="38100" dist="19050" dir="2700000" algn="tl" rotWithShape="0">
                    <a:schemeClr val="dk1">
                      <a:alpha val="40000"/>
                    </a:schemeClr>
                  </a:outerShdw>
                </a:effectLst>
              </a:rPr>
              <a:t>Meaning</a:t>
            </a:r>
          </a:p>
        </p:txBody>
      </p:sp>
      <p:cxnSp>
        <p:nvCxnSpPr>
          <p:cNvPr id="29" name="Straight Connector 28">
            <a:extLst>
              <a:ext uri="{FF2B5EF4-FFF2-40B4-BE49-F238E27FC236}">
                <a16:creationId xmlns:a16="http://schemas.microsoft.com/office/drawing/2014/main" id="{E5865015-A9DF-554C-B6BC-8836469A8434}"/>
              </a:ext>
            </a:extLst>
          </p:cNvPr>
          <p:cNvCxnSpPr>
            <a:cxnSpLocks/>
          </p:cNvCxnSpPr>
          <p:nvPr/>
        </p:nvCxnSpPr>
        <p:spPr>
          <a:xfrm flipV="1">
            <a:off x="4129295" y="3670432"/>
            <a:ext cx="722626" cy="1"/>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F47845-5500-E54E-8366-BBB36BE443B6}"/>
              </a:ext>
            </a:extLst>
          </p:cNvPr>
          <p:cNvCxnSpPr>
            <a:cxnSpLocks/>
            <a:endCxn id="28" idx="0"/>
          </p:cNvCxnSpPr>
          <p:nvPr/>
        </p:nvCxnSpPr>
        <p:spPr>
          <a:xfrm>
            <a:off x="4466179" y="3669835"/>
            <a:ext cx="0" cy="611800"/>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0819F91-5E70-C543-BA32-496E3CD7BCE7}"/>
              </a:ext>
            </a:extLst>
          </p:cNvPr>
          <p:cNvSpPr/>
          <p:nvPr/>
        </p:nvSpPr>
        <p:spPr>
          <a:xfrm>
            <a:off x="3316763" y="3453745"/>
            <a:ext cx="808522" cy="433368"/>
          </a:xfrm>
          <a:prstGeom prst="rect">
            <a:avLst/>
          </a:prstGeom>
          <a:solidFill>
            <a:schemeClr val="accent5">
              <a:lumMod val="20000"/>
              <a:lumOff val="80000"/>
            </a:schemeClr>
          </a:solidFill>
          <a:ln>
            <a:solidFill>
              <a:schemeClr val="accent3">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sz="900" dirty="0">
                <a:ln w="0"/>
                <a:solidFill>
                  <a:srgbClr val="595959">
                    <a:lumMod val="50000"/>
                  </a:srgbClr>
                </a:solidFill>
                <a:effectLst>
                  <a:outerShdw blurRad="38100" dist="19050" dir="2700000" algn="tl" rotWithShape="0">
                    <a:srgbClr val="FFFFFF">
                      <a:alpha val="40000"/>
                    </a:srgbClr>
                  </a:outerShdw>
                </a:effectLst>
              </a:rPr>
              <a:t>Database</a:t>
            </a:r>
          </a:p>
          <a:p>
            <a:pPr lvl="0" algn="ctr"/>
            <a:r>
              <a:rPr lang="en-US" sz="900" dirty="0">
                <a:ln w="0"/>
                <a:solidFill>
                  <a:srgbClr val="595959">
                    <a:lumMod val="50000"/>
                  </a:srgbClr>
                </a:solidFill>
                <a:effectLst>
                  <a:outerShdw blurRad="38100" dist="19050" dir="2700000" algn="tl" rotWithShape="0">
                    <a:srgbClr val="FFFFFF">
                      <a:alpha val="40000"/>
                    </a:srgbClr>
                  </a:outerShdw>
                </a:effectLst>
              </a:rPr>
              <a:t>Column</a:t>
            </a:r>
          </a:p>
        </p:txBody>
      </p:sp>
      <p:sp>
        <p:nvSpPr>
          <p:cNvPr id="20" name="Rectangle 19">
            <a:extLst>
              <a:ext uri="{FF2B5EF4-FFF2-40B4-BE49-F238E27FC236}">
                <a16:creationId xmlns:a16="http://schemas.microsoft.com/office/drawing/2014/main" id="{6BAA5822-9E9C-8847-BF07-E7A49EAF5000}"/>
              </a:ext>
            </a:extLst>
          </p:cNvPr>
          <p:cNvSpPr/>
          <p:nvPr/>
        </p:nvSpPr>
        <p:spPr>
          <a:xfrm>
            <a:off x="4851921" y="3453151"/>
            <a:ext cx="808522" cy="433368"/>
          </a:xfrm>
          <a:prstGeom prst="rect">
            <a:avLst/>
          </a:prstGeom>
          <a:solidFill>
            <a:srgbClr val="FFB7FF"/>
          </a:solidFill>
          <a:ln>
            <a:solidFill>
              <a:schemeClr val="accent3">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sz="1000" dirty="0">
                <a:ln w="0"/>
                <a:solidFill>
                  <a:srgbClr val="595959">
                    <a:lumMod val="50000"/>
                  </a:srgbClr>
                </a:solidFill>
                <a:effectLst>
                  <a:outerShdw blurRad="38100" dist="19050" dir="2700000" algn="tl" rotWithShape="0">
                    <a:srgbClr val="FFFFFF">
                      <a:alpha val="40000"/>
                    </a:srgbClr>
                  </a:outerShdw>
                </a:effectLst>
              </a:rPr>
              <a:t>Glossary</a:t>
            </a:r>
          </a:p>
          <a:p>
            <a:pPr lvl="0" algn="ctr"/>
            <a:r>
              <a:rPr lang="en-US" sz="1000" dirty="0">
                <a:ln w="0"/>
                <a:solidFill>
                  <a:srgbClr val="595959">
                    <a:lumMod val="50000"/>
                  </a:srgbClr>
                </a:solidFill>
                <a:effectLst>
                  <a:outerShdw blurRad="38100" dist="19050" dir="2700000" algn="tl" rotWithShape="0">
                    <a:srgbClr val="FFFFFF">
                      <a:alpha val="40000"/>
                    </a:srgbClr>
                  </a:outerShdw>
                </a:effectLst>
              </a:rPr>
              <a:t>Term</a:t>
            </a:r>
          </a:p>
        </p:txBody>
      </p:sp>
      <p:sp>
        <p:nvSpPr>
          <p:cNvPr id="10" name="Rounded Rectangular Callout 9">
            <a:extLst>
              <a:ext uri="{FF2B5EF4-FFF2-40B4-BE49-F238E27FC236}">
                <a16:creationId xmlns:a16="http://schemas.microsoft.com/office/drawing/2014/main" id="{C29D2EE3-5CCD-2B4D-A5DD-5792A86DC391}"/>
              </a:ext>
            </a:extLst>
          </p:cNvPr>
          <p:cNvSpPr/>
          <p:nvPr/>
        </p:nvSpPr>
        <p:spPr>
          <a:xfrm>
            <a:off x="1276451" y="3453151"/>
            <a:ext cx="966630" cy="618335"/>
          </a:xfrm>
          <a:prstGeom prst="wedgeRoundRectCallout">
            <a:avLst>
              <a:gd name="adj1" fmla="val 160394"/>
              <a:gd name="adj2" fmla="val -23115"/>
              <a:gd name="adj3" fmla="val 16667"/>
            </a:avLst>
          </a:prstGeom>
          <a:solidFill>
            <a:srgbClr val="FFFF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Entity</a:t>
            </a:r>
          </a:p>
          <a:p>
            <a:pPr algn="ctr"/>
            <a:r>
              <a:rPr lang="en-US" dirty="0">
                <a:ln w="0"/>
                <a:solidFill>
                  <a:schemeClr val="accent6">
                    <a:lumMod val="50000"/>
                  </a:schemeClr>
                </a:solidFill>
                <a:effectLst>
                  <a:outerShdw blurRad="38100" dist="19050" dir="2700000" algn="tl" rotWithShape="0">
                    <a:schemeClr val="dk1">
                      <a:alpha val="40000"/>
                    </a:schemeClr>
                  </a:outerShdw>
                </a:effectLst>
              </a:rPr>
              <a:t>Proxy</a:t>
            </a:r>
          </a:p>
        </p:txBody>
      </p:sp>
    </p:spTree>
    <p:extLst>
      <p:ext uri="{BB962C8B-B14F-4D97-AF65-F5344CB8AC3E}">
        <p14:creationId xmlns:p14="http://schemas.microsoft.com/office/powerpoint/2010/main" val="2748391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dirty="0"/>
              <a:t>Scope of metadata covered</a:t>
            </a:r>
            <a:endParaRPr lang="en-GB" dirty="0"/>
          </a:p>
        </p:txBody>
      </p:sp>
      <p:sp>
        <p:nvSpPr>
          <p:cNvPr id="226" name="Rectangle 225">
            <a:extLst>
              <a:ext uri="{FF2B5EF4-FFF2-40B4-BE49-F238E27FC236}">
                <a16:creationId xmlns:a16="http://schemas.microsoft.com/office/drawing/2014/main" id="{125ECD2E-369C-4943-A5E6-4DB67C8BD485}"/>
              </a:ext>
            </a:extLst>
          </p:cNvPr>
          <p:cNvSpPr/>
          <p:nvPr/>
        </p:nvSpPr>
        <p:spPr>
          <a:xfrm>
            <a:off x="1400276" y="1026635"/>
            <a:ext cx="6536162" cy="3573234"/>
          </a:xfrm>
          <a:prstGeom prst="rect">
            <a:avLst/>
          </a:prstGeom>
          <a:solidFill>
            <a:srgbClr val="1F497D">
              <a:lumMod val="60000"/>
              <a:lumOff val="40000"/>
            </a:srgbClr>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227" name="Rectangle 75">
            <a:extLst>
              <a:ext uri="{FF2B5EF4-FFF2-40B4-BE49-F238E27FC236}">
                <a16:creationId xmlns:a16="http://schemas.microsoft.com/office/drawing/2014/main" id="{161B2740-62F4-0440-8BC7-9AB35ADDBCE2}"/>
              </a:ext>
            </a:extLst>
          </p:cNvPr>
          <p:cNvSpPr/>
          <p:nvPr/>
        </p:nvSpPr>
        <p:spPr bwMode="auto">
          <a:xfrm>
            <a:off x="1204991" y="2704593"/>
            <a:ext cx="4470401" cy="1896502"/>
          </a:xfrm>
          <a:custGeom>
            <a:avLst/>
            <a:gdLst>
              <a:gd name="connsiteX0" fmla="*/ 0 w 4463410"/>
              <a:gd name="connsiteY0" fmla="*/ 0 h 1886343"/>
              <a:gd name="connsiteX1" fmla="*/ 4463410 w 4463410"/>
              <a:gd name="connsiteY1" fmla="*/ 0 h 1886343"/>
              <a:gd name="connsiteX2" fmla="*/ 4463410 w 4463410"/>
              <a:gd name="connsiteY2" fmla="*/ 1886343 h 1886343"/>
              <a:gd name="connsiteX3" fmla="*/ 0 w 4463410"/>
              <a:gd name="connsiteY3" fmla="*/ 1886343 h 1886343"/>
              <a:gd name="connsiteX4" fmla="*/ 0 w 4463410"/>
              <a:gd name="connsiteY4" fmla="*/ 0 h 1886343"/>
              <a:gd name="connsiteX0" fmla="*/ 0 w 4463410"/>
              <a:gd name="connsiteY0" fmla="*/ 10159 h 1896502"/>
              <a:gd name="connsiteX1" fmla="*/ 2736209 w 4463410"/>
              <a:gd name="connsiteY1" fmla="*/ 0 h 1896502"/>
              <a:gd name="connsiteX2" fmla="*/ 4463410 w 4463410"/>
              <a:gd name="connsiteY2" fmla="*/ 10159 h 1896502"/>
              <a:gd name="connsiteX3" fmla="*/ 4463410 w 4463410"/>
              <a:gd name="connsiteY3" fmla="*/ 1896502 h 1896502"/>
              <a:gd name="connsiteX4" fmla="*/ 0 w 4463410"/>
              <a:gd name="connsiteY4" fmla="*/ 1896502 h 1896502"/>
              <a:gd name="connsiteX5" fmla="*/ 0 w 4463410"/>
              <a:gd name="connsiteY5" fmla="*/ 10159 h 1896502"/>
              <a:gd name="connsiteX0" fmla="*/ 6991 w 4470401"/>
              <a:gd name="connsiteY0" fmla="*/ 1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6991 w 4470401"/>
              <a:gd name="connsiteY6" fmla="*/ 1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 name="connsiteX0" fmla="*/ 2750191 w 4470401"/>
              <a:gd name="connsiteY0" fmla="*/ 1280159 h 1896502"/>
              <a:gd name="connsiteX1" fmla="*/ 2743200 w 4470401"/>
              <a:gd name="connsiteY1" fmla="*/ 0 h 1896502"/>
              <a:gd name="connsiteX2" fmla="*/ 4470401 w 4470401"/>
              <a:gd name="connsiteY2" fmla="*/ 10159 h 1896502"/>
              <a:gd name="connsiteX3" fmla="*/ 4470401 w 4470401"/>
              <a:gd name="connsiteY3" fmla="*/ 1896502 h 1896502"/>
              <a:gd name="connsiteX4" fmla="*/ 6991 w 4470401"/>
              <a:gd name="connsiteY4" fmla="*/ 1896502 h 1896502"/>
              <a:gd name="connsiteX5" fmla="*/ 0 w 4470401"/>
              <a:gd name="connsiteY5" fmla="*/ 1290320 h 1896502"/>
              <a:gd name="connsiteX6" fmla="*/ 2750191 w 4470401"/>
              <a:gd name="connsiteY6" fmla="*/ 1280159 h 189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0401" h="1896502">
                <a:moveTo>
                  <a:pt x="2750191" y="1280159"/>
                </a:moveTo>
                <a:cubicBezTo>
                  <a:pt x="2747861" y="853439"/>
                  <a:pt x="2745530" y="426720"/>
                  <a:pt x="2743200" y="0"/>
                </a:cubicBezTo>
                <a:lnTo>
                  <a:pt x="4470401" y="10159"/>
                </a:lnTo>
                <a:lnTo>
                  <a:pt x="4470401" y="1896502"/>
                </a:lnTo>
                <a:lnTo>
                  <a:pt x="6991" y="1896502"/>
                </a:lnTo>
                <a:cubicBezTo>
                  <a:pt x="4661" y="1694441"/>
                  <a:pt x="2330" y="1492381"/>
                  <a:pt x="0" y="1290320"/>
                </a:cubicBezTo>
                <a:cubicBezTo>
                  <a:pt x="286810" y="1300480"/>
                  <a:pt x="2544661" y="1300479"/>
                  <a:pt x="2750191" y="1280159"/>
                </a:cubicBezTo>
                <a:close/>
              </a:path>
            </a:pathLst>
          </a:custGeom>
          <a:solidFill>
            <a:srgbClr val="558ED5"/>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228" name="Rectangle 227">
            <a:extLst>
              <a:ext uri="{FF2B5EF4-FFF2-40B4-BE49-F238E27FC236}">
                <a16:creationId xmlns:a16="http://schemas.microsoft.com/office/drawing/2014/main" id="{DB0D6591-AEBE-9840-B60E-6AB20541C6A1}"/>
              </a:ext>
            </a:extLst>
          </p:cNvPr>
          <p:cNvSpPr/>
          <p:nvPr/>
        </p:nvSpPr>
        <p:spPr bwMode="auto">
          <a:xfrm>
            <a:off x="3798405" y="1046277"/>
            <a:ext cx="2014649" cy="1665160"/>
          </a:xfrm>
          <a:prstGeom prst="rect">
            <a:avLst/>
          </a:prstGeom>
          <a:solidFill>
            <a:srgbClr val="4BACC6">
              <a:lumMod val="60000"/>
              <a:lumOff val="4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Glossary</a:t>
            </a:r>
          </a:p>
        </p:txBody>
      </p:sp>
      <p:sp>
        <p:nvSpPr>
          <p:cNvPr id="229" name="Rectangle 228">
            <a:extLst>
              <a:ext uri="{FF2B5EF4-FFF2-40B4-BE49-F238E27FC236}">
                <a16:creationId xmlns:a16="http://schemas.microsoft.com/office/drawing/2014/main" id="{C3FDAD85-1AE4-2149-9F29-C5ECBD2AE83F}"/>
              </a:ext>
            </a:extLst>
          </p:cNvPr>
          <p:cNvSpPr/>
          <p:nvPr/>
        </p:nvSpPr>
        <p:spPr bwMode="auto">
          <a:xfrm>
            <a:off x="5679978" y="1047502"/>
            <a:ext cx="2300820" cy="1685348"/>
          </a:xfrm>
          <a:prstGeom prst="rect">
            <a:avLst/>
          </a:prstGeom>
          <a:solidFill>
            <a:srgbClr val="C0504D">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Collaboration</a:t>
            </a:r>
          </a:p>
        </p:txBody>
      </p:sp>
      <p:sp>
        <p:nvSpPr>
          <p:cNvPr id="230" name="Rectangle 229">
            <a:extLst>
              <a:ext uri="{FF2B5EF4-FFF2-40B4-BE49-F238E27FC236}">
                <a16:creationId xmlns:a16="http://schemas.microsoft.com/office/drawing/2014/main" id="{9CC01984-094B-5C49-855D-EC396E6B0C2A}"/>
              </a:ext>
            </a:extLst>
          </p:cNvPr>
          <p:cNvSpPr/>
          <p:nvPr/>
        </p:nvSpPr>
        <p:spPr bwMode="auto">
          <a:xfrm>
            <a:off x="1211967" y="1036454"/>
            <a:ext cx="2744190" cy="2369178"/>
          </a:xfrm>
          <a:prstGeom prst="rect">
            <a:avLst/>
          </a:prstGeom>
          <a:solidFill>
            <a:srgbClr val="9BBB59">
              <a:lumMod val="60000"/>
              <a:lumOff val="4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Governance</a:t>
            </a:r>
          </a:p>
        </p:txBody>
      </p:sp>
      <p:sp>
        <p:nvSpPr>
          <p:cNvPr id="231" name="Rectangle 230">
            <a:extLst>
              <a:ext uri="{FF2B5EF4-FFF2-40B4-BE49-F238E27FC236}">
                <a16:creationId xmlns:a16="http://schemas.microsoft.com/office/drawing/2014/main" id="{2475BB29-476B-1D41-989D-666B69F57BAA}"/>
              </a:ext>
            </a:extLst>
          </p:cNvPr>
          <p:cNvSpPr/>
          <p:nvPr/>
        </p:nvSpPr>
        <p:spPr bwMode="auto">
          <a:xfrm>
            <a:off x="5680001" y="2590419"/>
            <a:ext cx="2287943" cy="836122"/>
          </a:xfrm>
          <a:prstGeom prst="rect">
            <a:avLst/>
          </a:prstGeom>
          <a:solidFill>
            <a:srgbClr val="4F81BD">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Models and</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Reference Data</a:t>
            </a:r>
          </a:p>
        </p:txBody>
      </p:sp>
      <p:sp>
        <p:nvSpPr>
          <p:cNvPr id="232" name="Rectangle 231">
            <a:extLst>
              <a:ext uri="{FF2B5EF4-FFF2-40B4-BE49-F238E27FC236}">
                <a16:creationId xmlns:a16="http://schemas.microsoft.com/office/drawing/2014/main" id="{5F615264-679E-6348-B3A9-D0334D2048B7}"/>
              </a:ext>
            </a:extLst>
          </p:cNvPr>
          <p:cNvSpPr/>
          <p:nvPr/>
        </p:nvSpPr>
        <p:spPr bwMode="auto">
          <a:xfrm>
            <a:off x="5669840" y="3425952"/>
            <a:ext cx="2287943" cy="1178560"/>
          </a:xfrm>
          <a:prstGeom prst="rect">
            <a:avLst/>
          </a:prstGeom>
          <a:solidFill>
            <a:srgbClr val="F79646">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Metadata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Discovery</a:t>
            </a:r>
          </a:p>
        </p:txBody>
      </p:sp>
      <p:sp>
        <p:nvSpPr>
          <p:cNvPr id="233" name="Rectangle 232">
            <a:extLst>
              <a:ext uri="{FF2B5EF4-FFF2-40B4-BE49-F238E27FC236}">
                <a16:creationId xmlns:a16="http://schemas.microsoft.com/office/drawing/2014/main" id="{EBFE9375-72DA-8C4F-983A-975A65582D51}"/>
              </a:ext>
            </a:extLst>
          </p:cNvPr>
          <p:cNvSpPr/>
          <p:nvPr/>
        </p:nvSpPr>
        <p:spPr bwMode="auto">
          <a:xfrm>
            <a:off x="1211967" y="3395473"/>
            <a:ext cx="2744190" cy="589280"/>
          </a:xfrm>
          <a:prstGeom prst="rect">
            <a:avLst/>
          </a:prstGeom>
          <a:solidFill>
            <a:srgbClr val="EEECE1">
              <a:lumMod val="75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Lineage</a:t>
            </a:r>
          </a:p>
        </p:txBody>
      </p:sp>
      <p:sp>
        <p:nvSpPr>
          <p:cNvPr id="234" name="TextBox 233">
            <a:extLst>
              <a:ext uri="{FF2B5EF4-FFF2-40B4-BE49-F238E27FC236}">
                <a16:creationId xmlns:a16="http://schemas.microsoft.com/office/drawing/2014/main" id="{563DAE83-C4F4-564B-85A3-4D02D2B19195}"/>
              </a:ext>
            </a:extLst>
          </p:cNvPr>
          <p:cNvSpPr txBox="1"/>
          <p:nvPr/>
        </p:nvSpPr>
        <p:spPr bwMode="auto">
          <a:xfrm>
            <a:off x="4303808" y="3517420"/>
            <a:ext cx="1031853" cy="307777"/>
          </a:xfrm>
          <a:prstGeom prst="rect">
            <a:avLst/>
          </a:prstGeom>
          <a:noFill/>
          <a:ln w="9525">
            <a:noFill/>
            <a:miter lim="800000"/>
            <a:headEnd/>
            <a:tailEnd/>
          </a:ln>
        </p:spPr>
        <p:txBody>
          <a:bodyPr wrap="none" rtlCol="0">
            <a:prstTxWarp prst="textNoShape">
              <a:avLst/>
            </a:prstTxWarp>
            <a:spAutoFit/>
          </a:bodyPr>
          <a:lstStyle/>
          <a:p>
            <a:pPr algn="ctr" fontAlgn="base">
              <a:spcBef>
                <a:spcPct val="0"/>
              </a:spcBef>
              <a:spcAft>
                <a:spcPct val="0"/>
              </a:spcAft>
            </a:pPr>
            <a:r>
              <a:rPr lang="en-GB" kern="1200" dirty="0">
                <a:solidFill>
                  <a:prstClr val="white"/>
                </a:solidFill>
                <a:latin typeface="Calibri" pitchFamily="-1" charset="0"/>
                <a:ea typeface="ＭＳ Ｐゴシック" charset="0"/>
              </a:rPr>
              <a:t>Data Assets</a:t>
            </a:r>
          </a:p>
        </p:txBody>
      </p:sp>
      <p:sp>
        <p:nvSpPr>
          <p:cNvPr id="235" name="Rectangle 234">
            <a:extLst>
              <a:ext uri="{FF2B5EF4-FFF2-40B4-BE49-F238E27FC236}">
                <a16:creationId xmlns:a16="http://schemas.microsoft.com/office/drawing/2014/main" id="{997793A4-EEB3-3047-A306-2D83691DF676}"/>
              </a:ext>
            </a:extLst>
          </p:cNvPr>
          <p:cNvSpPr/>
          <p:nvPr/>
        </p:nvSpPr>
        <p:spPr bwMode="auto">
          <a:xfrm>
            <a:off x="1202903" y="3964341"/>
            <a:ext cx="2754260" cy="642046"/>
          </a:xfrm>
          <a:prstGeom prst="rect">
            <a:avLst/>
          </a:prstGeom>
          <a:solidFill>
            <a:srgbClr val="FFFF66"/>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Base Types, Systems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rPr>
              <a:t>and Infrastructure</a:t>
            </a:r>
          </a:p>
        </p:txBody>
      </p:sp>
      <p:sp>
        <p:nvSpPr>
          <p:cNvPr id="4" name="Slide Number Placeholder 3">
            <a:extLst>
              <a:ext uri="{FF2B5EF4-FFF2-40B4-BE49-F238E27FC236}">
                <a16:creationId xmlns:a16="http://schemas.microsoft.com/office/drawing/2014/main" id="{B4DE9927-095D-D147-AD3C-7E7BBCE8D3AE}"/>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44</a:t>
            </a:fld>
            <a:endParaRPr lang="en-US" sz="1000"/>
          </a:p>
        </p:txBody>
      </p:sp>
    </p:spTree>
    <p:extLst>
      <p:ext uri="{BB962C8B-B14F-4D97-AF65-F5344CB8AC3E}">
        <p14:creationId xmlns:p14="http://schemas.microsoft.com/office/powerpoint/2010/main" val="2314499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dirty="0"/>
              <a:t>Scope of metadata covered</a:t>
            </a:r>
            <a:endParaRPr lang="en-GB" dirty="0"/>
          </a:p>
        </p:txBody>
      </p:sp>
      <p:sp>
        <p:nvSpPr>
          <p:cNvPr id="89" name="Rectangle 88">
            <a:extLst>
              <a:ext uri="{FF2B5EF4-FFF2-40B4-BE49-F238E27FC236}">
                <a16:creationId xmlns:a16="http://schemas.microsoft.com/office/drawing/2014/main" id="{18D75081-797D-4740-B7B9-5D93286D1BAF}"/>
              </a:ext>
            </a:extLst>
          </p:cNvPr>
          <p:cNvSpPr/>
          <p:nvPr/>
        </p:nvSpPr>
        <p:spPr>
          <a:xfrm>
            <a:off x="1326624" y="1014443"/>
            <a:ext cx="6536162" cy="3573234"/>
          </a:xfrm>
          <a:prstGeom prst="rect">
            <a:avLst/>
          </a:prstGeom>
          <a:solidFill>
            <a:srgbClr val="1F497D">
              <a:lumMod val="60000"/>
              <a:lumOff val="40000"/>
            </a:srgbClr>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grpSp>
        <p:nvGrpSpPr>
          <p:cNvPr id="90" name="Group 9">
            <a:extLst>
              <a:ext uri="{FF2B5EF4-FFF2-40B4-BE49-F238E27FC236}">
                <a16:creationId xmlns:a16="http://schemas.microsoft.com/office/drawing/2014/main" id="{2EE9007A-30B5-3246-9B41-958728999FF5}"/>
              </a:ext>
            </a:extLst>
          </p:cNvPr>
          <p:cNvGrpSpPr>
            <a:grpSpLocks/>
          </p:cNvGrpSpPr>
          <p:nvPr/>
        </p:nvGrpSpPr>
        <p:grpSpPr bwMode="auto">
          <a:xfrm>
            <a:off x="1138314" y="1024287"/>
            <a:ext cx="6768832" cy="3564641"/>
            <a:chOff x="738873" y="2120900"/>
            <a:chExt cx="7509684" cy="4610727"/>
          </a:xfrm>
        </p:grpSpPr>
        <p:sp>
          <p:nvSpPr>
            <p:cNvPr id="91" name="Rectangle 90">
              <a:extLst>
                <a:ext uri="{FF2B5EF4-FFF2-40B4-BE49-F238E27FC236}">
                  <a16:creationId xmlns:a16="http://schemas.microsoft.com/office/drawing/2014/main" id="{AF8EB1EC-4969-AA46-8190-AEABC13A68E4}"/>
                </a:ext>
              </a:extLst>
            </p:cNvPr>
            <p:cNvSpPr/>
            <p:nvPr/>
          </p:nvSpPr>
          <p:spPr>
            <a:xfrm>
              <a:off x="738873" y="2206637"/>
              <a:ext cx="7496984" cy="4524990"/>
            </a:xfrm>
            <a:prstGeom prst="rect">
              <a:avLst/>
            </a:prstGeom>
            <a:solidFill>
              <a:srgbClr val="558ED5"/>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2" name="Rectangle 91">
              <a:extLst>
                <a:ext uri="{FF2B5EF4-FFF2-40B4-BE49-F238E27FC236}">
                  <a16:creationId xmlns:a16="http://schemas.microsoft.com/office/drawing/2014/main" id="{5E14CF6B-DBEB-E447-83D0-E53D451A16DD}"/>
                </a:ext>
              </a:extLst>
            </p:cNvPr>
            <p:cNvSpPr/>
            <p:nvPr/>
          </p:nvSpPr>
          <p:spPr>
            <a:xfrm>
              <a:off x="3608392" y="2133603"/>
              <a:ext cx="2235153" cy="2153821"/>
            </a:xfrm>
            <a:prstGeom prst="rect">
              <a:avLst/>
            </a:prstGeom>
            <a:solidFill>
              <a:srgbClr val="4BACC6">
                <a:lumMod val="60000"/>
                <a:lumOff val="4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3" name="Rectangle 92">
              <a:extLst>
                <a:ext uri="{FF2B5EF4-FFF2-40B4-BE49-F238E27FC236}">
                  <a16:creationId xmlns:a16="http://schemas.microsoft.com/office/drawing/2014/main" id="{1CD503FD-3A56-AE49-91CC-15EC1A918EDD}"/>
                </a:ext>
              </a:extLst>
            </p:cNvPr>
            <p:cNvSpPr/>
            <p:nvPr/>
          </p:nvSpPr>
          <p:spPr>
            <a:xfrm>
              <a:off x="5695911" y="2135190"/>
              <a:ext cx="2552646" cy="2179933"/>
            </a:xfrm>
            <a:prstGeom prst="rect">
              <a:avLst/>
            </a:prstGeom>
            <a:solidFill>
              <a:srgbClr val="C0504D">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4" name="Rectangle 93">
              <a:extLst>
                <a:ext uri="{FF2B5EF4-FFF2-40B4-BE49-F238E27FC236}">
                  <a16:creationId xmlns:a16="http://schemas.microsoft.com/office/drawing/2014/main" id="{011F9F39-C77E-2746-ADE4-91E0EC9D2605}"/>
                </a:ext>
              </a:extLst>
            </p:cNvPr>
            <p:cNvSpPr/>
            <p:nvPr/>
          </p:nvSpPr>
          <p:spPr>
            <a:xfrm>
              <a:off x="738874" y="2120900"/>
              <a:ext cx="3044543" cy="3064441"/>
            </a:xfrm>
            <a:prstGeom prst="rect">
              <a:avLst/>
            </a:prstGeom>
            <a:solidFill>
              <a:srgbClr val="9BBB59">
                <a:lumMod val="60000"/>
                <a:lumOff val="4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5" name="Rectangle 94">
              <a:extLst>
                <a:ext uri="{FF2B5EF4-FFF2-40B4-BE49-F238E27FC236}">
                  <a16:creationId xmlns:a16="http://schemas.microsoft.com/office/drawing/2014/main" id="{FC2228EA-CB89-014B-9E4A-9B45947159D4}"/>
                </a:ext>
              </a:extLst>
            </p:cNvPr>
            <p:cNvSpPr/>
            <p:nvPr/>
          </p:nvSpPr>
          <p:spPr>
            <a:xfrm>
              <a:off x="5695911" y="4130892"/>
              <a:ext cx="2538360" cy="1081492"/>
            </a:xfrm>
            <a:prstGeom prst="rect">
              <a:avLst/>
            </a:prstGeom>
            <a:solidFill>
              <a:srgbClr val="4F81BD">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grpSp>
      <p:sp>
        <p:nvSpPr>
          <p:cNvPr id="96" name="Rectangle 95">
            <a:extLst>
              <a:ext uri="{FF2B5EF4-FFF2-40B4-BE49-F238E27FC236}">
                <a16:creationId xmlns:a16="http://schemas.microsoft.com/office/drawing/2014/main" id="{BB2EA555-6BD0-C842-B148-5383D4BB1A2D}"/>
              </a:ext>
            </a:extLst>
          </p:cNvPr>
          <p:cNvSpPr/>
          <p:nvPr/>
        </p:nvSpPr>
        <p:spPr>
          <a:xfrm>
            <a:off x="1241040" y="1475906"/>
            <a:ext cx="1863702" cy="661213"/>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Policy Metadata (Principles, Regulations, Standards, Approaches, Rule Specifications, Roles and Metrics)</a:t>
            </a:r>
          </a:p>
        </p:txBody>
      </p:sp>
      <p:sp>
        <p:nvSpPr>
          <p:cNvPr id="97" name="Rectangle 96">
            <a:extLst>
              <a:ext uri="{FF2B5EF4-FFF2-40B4-BE49-F238E27FC236}">
                <a16:creationId xmlns:a16="http://schemas.microsoft.com/office/drawing/2014/main" id="{80ACD089-0E59-154D-8E78-EE8621DB83F1}"/>
              </a:ext>
            </a:extLst>
          </p:cNvPr>
          <p:cNvSpPr/>
          <p:nvPr/>
        </p:nvSpPr>
        <p:spPr>
          <a:xfrm>
            <a:off x="1243606" y="2712264"/>
            <a:ext cx="833900" cy="596453"/>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Governance Actions and Processes</a:t>
            </a:r>
          </a:p>
        </p:txBody>
      </p:sp>
      <p:sp>
        <p:nvSpPr>
          <p:cNvPr id="98" name="Rectangle 97">
            <a:extLst>
              <a:ext uri="{FF2B5EF4-FFF2-40B4-BE49-F238E27FC236}">
                <a16:creationId xmlns:a16="http://schemas.microsoft.com/office/drawing/2014/main" id="{B1EC67F7-EA08-D34B-91E5-0D58B4A72CA5}"/>
              </a:ext>
            </a:extLst>
          </p:cNvPr>
          <p:cNvSpPr/>
          <p:nvPr/>
        </p:nvSpPr>
        <p:spPr>
          <a:xfrm>
            <a:off x="4043968" y="2787259"/>
            <a:ext cx="1415263" cy="1719314"/>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99" name="Up-Down Arrow 98">
            <a:extLst>
              <a:ext uri="{FF2B5EF4-FFF2-40B4-BE49-F238E27FC236}">
                <a16:creationId xmlns:a16="http://schemas.microsoft.com/office/drawing/2014/main" id="{4E694F46-D1BE-DC4B-9995-CCE474D39480}"/>
              </a:ext>
            </a:extLst>
          </p:cNvPr>
          <p:cNvSpPr/>
          <p:nvPr/>
        </p:nvSpPr>
        <p:spPr>
          <a:xfrm>
            <a:off x="4624864" y="2500198"/>
            <a:ext cx="161361" cy="295646"/>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00" name="TextBox 99">
            <a:extLst>
              <a:ext uri="{FF2B5EF4-FFF2-40B4-BE49-F238E27FC236}">
                <a16:creationId xmlns:a16="http://schemas.microsoft.com/office/drawing/2014/main" id="{C355C212-37CA-B64D-B8C9-ADD7D2AC31A7}"/>
              </a:ext>
            </a:extLst>
          </p:cNvPr>
          <p:cNvSpPr txBox="1"/>
          <p:nvPr/>
        </p:nvSpPr>
        <p:spPr bwMode="auto">
          <a:xfrm>
            <a:off x="5562697" y="1444563"/>
            <a:ext cx="78178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Augmentation</a:t>
            </a:r>
          </a:p>
        </p:txBody>
      </p:sp>
      <p:sp>
        <p:nvSpPr>
          <p:cNvPr id="101" name="TextBox 100">
            <a:extLst>
              <a:ext uri="{FF2B5EF4-FFF2-40B4-BE49-F238E27FC236}">
                <a16:creationId xmlns:a16="http://schemas.microsoft.com/office/drawing/2014/main" id="{FDD839FF-3BB8-5040-B1B2-40BE4DD5EB02}"/>
              </a:ext>
            </a:extLst>
          </p:cNvPr>
          <p:cNvSpPr txBox="1"/>
          <p:nvPr/>
        </p:nvSpPr>
        <p:spPr bwMode="auto">
          <a:xfrm>
            <a:off x="4804598" y="2472940"/>
            <a:ext cx="556563"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Mapping</a:t>
            </a:r>
          </a:p>
        </p:txBody>
      </p:sp>
      <p:sp>
        <p:nvSpPr>
          <p:cNvPr id="102" name="TextBox 101">
            <a:extLst>
              <a:ext uri="{FF2B5EF4-FFF2-40B4-BE49-F238E27FC236}">
                <a16:creationId xmlns:a16="http://schemas.microsoft.com/office/drawing/2014/main" id="{082A757D-4A01-8B4B-B266-8C63279278A9}"/>
              </a:ext>
            </a:extLst>
          </p:cNvPr>
          <p:cNvSpPr txBox="1"/>
          <p:nvPr/>
        </p:nvSpPr>
        <p:spPr bwMode="auto">
          <a:xfrm>
            <a:off x="1705284" y="2521502"/>
            <a:ext cx="85652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Implementation</a:t>
            </a:r>
          </a:p>
        </p:txBody>
      </p:sp>
      <p:sp>
        <p:nvSpPr>
          <p:cNvPr id="103" name="Rectangle 102">
            <a:extLst>
              <a:ext uri="{FF2B5EF4-FFF2-40B4-BE49-F238E27FC236}">
                <a16:creationId xmlns:a16="http://schemas.microsoft.com/office/drawing/2014/main" id="{ACF722D9-C3E2-9543-93E6-A604B17023EA}"/>
              </a:ext>
            </a:extLst>
          </p:cNvPr>
          <p:cNvSpPr/>
          <p:nvPr/>
        </p:nvSpPr>
        <p:spPr>
          <a:xfrm>
            <a:off x="4042619" y="1486785"/>
            <a:ext cx="1446313" cy="548130"/>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Business Objects and Relationships, Taxonomies and Ontologies</a:t>
            </a:r>
          </a:p>
        </p:txBody>
      </p:sp>
      <p:sp>
        <p:nvSpPr>
          <p:cNvPr id="104" name="Rectangle 103">
            <a:extLst>
              <a:ext uri="{FF2B5EF4-FFF2-40B4-BE49-F238E27FC236}">
                <a16:creationId xmlns:a16="http://schemas.microsoft.com/office/drawing/2014/main" id="{A24A2389-DB2B-0C45-B18B-33D524FF3CA1}"/>
              </a:ext>
            </a:extLst>
          </p:cNvPr>
          <p:cNvSpPr/>
          <p:nvPr/>
        </p:nvSpPr>
        <p:spPr>
          <a:xfrm>
            <a:off x="4040700" y="2264612"/>
            <a:ext cx="1426580" cy="231951"/>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Business Attributes</a:t>
            </a:r>
          </a:p>
        </p:txBody>
      </p:sp>
      <p:sp>
        <p:nvSpPr>
          <p:cNvPr id="105" name="Up-Down Arrow 104">
            <a:extLst>
              <a:ext uri="{FF2B5EF4-FFF2-40B4-BE49-F238E27FC236}">
                <a16:creationId xmlns:a16="http://schemas.microsoft.com/office/drawing/2014/main" id="{1F7045C6-60CB-264C-BF19-196328FBF302}"/>
              </a:ext>
            </a:extLst>
          </p:cNvPr>
          <p:cNvSpPr/>
          <p:nvPr/>
        </p:nvSpPr>
        <p:spPr>
          <a:xfrm>
            <a:off x="4630923" y="1990342"/>
            <a:ext cx="161362" cy="294409"/>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06" name="TextBox 105">
            <a:extLst>
              <a:ext uri="{FF2B5EF4-FFF2-40B4-BE49-F238E27FC236}">
                <a16:creationId xmlns:a16="http://schemas.microsoft.com/office/drawing/2014/main" id="{1A8D7BCF-BA82-1E4C-B4B7-FA323E475962}"/>
              </a:ext>
            </a:extLst>
          </p:cNvPr>
          <p:cNvSpPr txBox="1"/>
          <p:nvPr/>
        </p:nvSpPr>
        <p:spPr bwMode="auto">
          <a:xfrm>
            <a:off x="4704896" y="2038667"/>
            <a:ext cx="71806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Organization</a:t>
            </a:r>
          </a:p>
        </p:txBody>
      </p:sp>
      <p:sp>
        <p:nvSpPr>
          <p:cNvPr id="107" name="Bent Arrow 106">
            <a:extLst>
              <a:ext uri="{FF2B5EF4-FFF2-40B4-BE49-F238E27FC236}">
                <a16:creationId xmlns:a16="http://schemas.microsoft.com/office/drawing/2014/main" id="{D0B70103-A6C9-4042-9BB8-4C2858358FDC}"/>
              </a:ext>
            </a:extLst>
          </p:cNvPr>
          <p:cNvSpPr/>
          <p:nvPr/>
        </p:nvSpPr>
        <p:spPr>
          <a:xfrm flipV="1">
            <a:off x="3757963" y="2236410"/>
            <a:ext cx="376316" cy="78559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08" name="Bent Arrow 107">
            <a:extLst>
              <a:ext uri="{FF2B5EF4-FFF2-40B4-BE49-F238E27FC236}">
                <a16:creationId xmlns:a16="http://schemas.microsoft.com/office/drawing/2014/main" id="{DBFCE29E-0FC0-454D-91AC-128CACC76F92}"/>
              </a:ext>
            </a:extLst>
          </p:cNvPr>
          <p:cNvSpPr/>
          <p:nvPr/>
        </p:nvSpPr>
        <p:spPr>
          <a:xfrm flipV="1">
            <a:off x="3753679" y="1700785"/>
            <a:ext cx="377747" cy="67518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09" name="Bent Arrow 108">
            <a:extLst>
              <a:ext uri="{FF2B5EF4-FFF2-40B4-BE49-F238E27FC236}">
                <a16:creationId xmlns:a16="http://schemas.microsoft.com/office/drawing/2014/main" id="{31D14843-85E5-4747-B6D0-899B9712F23D}"/>
              </a:ext>
            </a:extLst>
          </p:cNvPr>
          <p:cNvSpPr/>
          <p:nvPr/>
        </p:nvSpPr>
        <p:spPr>
          <a:xfrm flipH="1" flipV="1">
            <a:off x="5443368" y="2385552"/>
            <a:ext cx="376315" cy="78559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10" name="Rectangle 109">
            <a:extLst>
              <a:ext uri="{FF2B5EF4-FFF2-40B4-BE49-F238E27FC236}">
                <a16:creationId xmlns:a16="http://schemas.microsoft.com/office/drawing/2014/main" id="{C8A623A7-BE4B-D147-87A5-C286F908054A}"/>
              </a:ext>
            </a:extLst>
          </p:cNvPr>
          <p:cNvSpPr/>
          <p:nvPr/>
        </p:nvSpPr>
        <p:spPr>
          <a:xfrm>
            <a:off x="6234748" y="1072136"/>
            <a:ext cx="1587164" cy="797871"/>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Teaming Metadata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(people profiles, communities, projects,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notebooks, …)</a:t>
            </a:r>
          </a:p>
        </p:txBody>
      </p:sp>
      <p:sp>
        <p:nvSpPr>
          <p:cNvPr id="111" name="Rectangle 110">
            <a:extLst>
              <a:ext uri="{FF2B5EF4-FFF2-40B4-BE49-F238E27FC236}">
                <a16:creationId xmlns:a16="http://schemas.microsoft.com/office/drawing/2014/main" id="{43E17271-00F7-2C49-9487-C52841381281}"/>
              </a:ext>
            </a:extLst>
          </p:cNvPr>
          <p:cNvSpPr/>
          <p:nvPr/>
        </p:nvSpPr>
        <p:spPr>
          <a:xfrm>
            <a:off x="6245830" y="2629012"/>
            <a:ext cx="1576099" cy="290264"/>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Models and Schemas</a:t>
            </a:r>
          </a:p>
        </p:txBody>
      </p:sp>
      <p:sp>
        <p:nvSpPr>
          <p:cNvPr id="112" name="Bent Arrow 111">
            <a:extLst>
              <a:ext uri="{FF2B5EF4-FFF2-40B4-BE49-F238E27FC236}">
                <a16:creationId xmlns:a16="http://schemas.microsoft.com/office/drawing/2014/main" id="{6DF5EA13-C103-AC47-B717-42F83D43F56A}"/>
              </a:ext>
            </a:extLst>
          </p:cNvPr>
          <p:cNvSpPr/>
          <p:nvPr/>
        </p:nvSpPr>
        <p:spPr>
          <a:xfrm flipV="1">
            <a:off x="5781052" y="2394039"/>
            <a:ext cx="436411" cy="78559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13" name="Oval 112">
            <a:extLst>
              <a:ext uri="{FF2B5EF4-FFF2-40B4-BE49-F238E27FC236}">
                <a16:creationId xmlns:a16="http://schemas.microsoft.com/office/drawing/2014/main" id="{D26E843B-C494-4340-B928-5A7071174C75}"/>
              </a:ext>
            </a:extLst>
          </p:cNvPr>
          <p:cNvSpPr/>
          <p:nvPr/>
        </p:nvSpPr>
        <p:spPr bwMode="auto">
          <a:xfrm>
            <a:off x="3554986" y="1114419"/>
            <a:ext cx="280990" cy="21654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4</a:t>
            </a:r>
          </a:p>
        </p:txBody>
      </p:sp>
      <p:sp>
        <p:nvSpPr>
          <p:cNvPr id="114" name="Oval 113">
            <a:extLst>
              <a:ext uri="{FF2B5EF4-FFF2-40B4-BE49-F238E27FC236}">
                <a16:creationId xmlns:a16="http://schemas.microsoft.com/office/drawing/2014/main" id="{E50612A3-2756-FC47-A1E0-2066DEDD95A0}"/>
              </a:ext>
            </a:extLst>
          </p:cNvPr>
          <p:cNvSpPr/>
          <p:nvPr/>
        </p:nvSpPr>
        <p:spPr bwMode="auto">
          <a:xfrm>
            <a:off x="4108286" y="1979043"/>
            <a:ext cx="282093" cy="21654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3</a:t>
            </a:r>
          </a:p>
        </p:txBody>
      </p:sp>
      <p:sp>
        <p:nvSpPr>
          <p:cNvPr id="115" name="Oval 114">
            <a:extLst>
              <a:ext uri="{FF2B5EF4-FFF2-40B4-BE49-F238E27FC236}">
                <a16:creationId xmlns:a16="http://schemas.microsoft.com/office/drawing/2014/main" id="{348177A8-C95E-E245-B451-CCF907BC90A0}"/>
              </a:ext>
            </a:extLst>
          </p:cNvPr>
          <p:cNvSpPr/>
          <p:nvPr/>
        </p:nvSpPr>
        <p:spPr bwMode="auto">
          <a:xfrm>
            <a:off x="5804532" y="1150436"/>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1</a:t>
            </a:r>
          </a:p>
        </p:txBody>
      </p:sp>
      <p:sp>
        <p:nvSpPr>
          <p:cNvPr id="116" name="Oval 115">
            <a:extLst>
              <a:ext uri="{FF2B5EF4-FFF2-40B4-BE49-F238E27FC236}">
                <a16:creationId xmlns:a16="http://schemas.microsoft.com/office/drawing/2014/main" id="{906CAC14-6FFA-6643-95A4-187722DE2D90}"/>
              </a:ext>
            </a:extLst>
          </p:cNvPr>
          <p:cNvSpPr/>
          <p:nvPr/>
        </p:nvSpPr>
        <p:spPr bwMode="auto">
          <a:xfrm>
            <a:off x="5774704" y="3171063"/>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5</a:t>
            </a:r>
          </a:p>
        </p:txBody>
      </p:sp>
      <p:sp>
        <p:nvSpPr>
          <p:cNvPr id="117" name="Rectangle 116">
            <a:extLst>
              <a:ext uri="{FF2B5EF4-FFF2-40B4-BE49-F238E27FC236}">
                <a16:creationId xmlns:a16="http://schemas.microsoft.com/office/drawing/2014/main" id="{7DE15DE1-7DB5-2A47-BC21-BC98E557E1DD}"/>
              </a:ext>
            </a:extLst>
          </p:cNvPr>
          <p:cNvSpPr/>
          <p:nvPr/>
        </p:nvSpPr>
        <p:spPr>
          <a:xfrm>
            <a:off x="3981239" y="3678166"/>
            <a:ext cx="1503996" cy="507831"/>
          </a:xfrm>
          <a:prstGeom prst="rect">
            <a:avLst/>
          </a:prstGeom>
        </p:spPr>
        <p:txBody>
          <a:bodyPr wrap="square">
            <a:spAutoFit/>
          </a:bodyPr>
          <a:lstStyle/>
          <a:p>
            <a:pPr algn="ctr" fontAlgn="base">
              <a:spcBef>
                <a:spcPct val="0"/>
              </a:spcBef>
              <a:spcAft>
                <a:spcPct val="0"/>
              </a:spcAft>
              <a:defRPr/>
            </a:pPr>
            <a:r>
              <a:rPr lang="en-US" sz="900" kern="1200" dirty="0">
                <a:solidFill>
                  <a:srgbClr val="1F497D"/>
                </a:solidFill>
                <a:latin typeface="Calibri"/>
                <a:ea typeface="ＭＳ Ｐゴシック"/>
                <a:cs typeface="Calibri"/>
              </a:rPr>
              <a:t>Physical Asset Descriptions</a:t>
            </a:r>
          </a:p>
          <a:p>
            <a:pPr algn="ctr" fontAlgn="base">
              <a:spcBef>
                <a:spcPct val="0"/>
              </a:spcBef>
              <a:spcAft>
                <a:spcPct val="0"/>
              </a:spcAft>
              <a:defRPr/>
            </a:pPr>
            <a:r>
              <a:rPr lang="en-US" sz="900" kern="1200" dirty="0">
                <a:solidFill>
                  <a:srgbClr val="1F497D"/>
                </a:solidFill>
                <a:latin typeface="Calibri"/>
                <a:ea typeface="ＭＳ Ｐゴシック"/>
                <a:cs typeface="Calibri"/>
              </a:rPr>
              <a:t>(Data stores, APIs,</a:t>
            </a:r>
          </a:p>
          <a:p>
            <a:pPr algn="ctr" fontAlgn="base">
              <a:spcBef>
                <a:spcPct val="0"/>
              </a:spcBef>
              <a:spcAft>
                <a:spcPct val="0"/>
              </a:spcAft>
              <a:defRPr/>
            </a:pPr>
            <a:r>
              <a:rPr lang="en-US" sz="900" kern="1200" dirty="0">
                <a:solidFill>
                  <a:srgbClr val="1F497D"/>
                </a:solidFill>
                <a:latin typeface="Calibri"/>
                <a:ea typeface="ＭＳ Ｐゴシック"/>
                <a:cs typeface="Calibri"/>
              </a:rPr>
              <a:t>models and components)</a:t>
            </a:r>
          </a:p>
        </p:txBody>
      </p:sp>
      <p:sp>
        <p:nvSpPr>
          <p:cNvPr id="118" name="Rectangle 117">
            <a:extLst>
              <a:ext uri="{FF2B5EF4-FFF2-40B4-BE49-F238E27FC236}">
                <a16:creationId xmlns:a16="http://schemas.microsoft.com/office/drawing/2014/main" id="{F3F664C8-E20C-644D-8EB5-C3845235CCF8}"/>
              </a:ext>
            </a:extLst>
          </p:cNvPr>
          <p:cNvSpPr/>
          <p:nvPr/>
        </p:nvSpPr>
        <p:spPr>
          <a:xfrm>
            <a:off x="3983361" y="2897738"/>
            <a:ext cx="1472086" cy="507831"/>
          </a:xfrm>
          <a:prstGeom prst="rect">
            <a:avLst/>
          </a:prstGeom>
        </p:spPr>
        <p:txBody>
          <a:bodyPr wrap="square">
            <a:spAutoFit/>
          </a:bodyPr>
          <a:lstStyle/>
          <a:p>
            <a:pPr algn="ctr" fontAlgn="base">
              <a:spcBef>
                <a:spcPct val="0"/>
              </a:spcBef>
              <a:spcAft>
                <a:spcPct val="0"/>
              </a:spcAft>
              <a:defRPr/>
            </a:pPr>
            <a:r>
              <a:rPr lang="en-US" sz="900" kern="1200" dirty="0">
                <a:solidFill>
                  <a:srgbClr val="1F497D"/>
                </a:solidFill>
                <a:latin typeface="Calibri"/>
                <a:ea typeface="ＭＳ Ｐゴシック"/>
                <a:cs typeface="Calibri"/>
              </a:rPr>
              <a:t>Asset Collections</a:t>
            </a:r>
          </a:p>
          <a:p>
            <a:pPr algn="ctr" fontAlgn="base">
              <a:spcBef>
                <a:spcPct val="0"/>
              </a:spcBef>
              <a:spcAft>
                <a:spcPct val="0"/>
              </a:spcAft>
              <a:defRPr/>
            </a:pPr>
            <a:r>
              <a:rPr lang="en-US" sz="900" kern="1200" dirty="0">
                <a:solidFill>
                  <a:srgbClr val="1F497D"/>
                </a:solidFill>
                <a:latin typeface="Calibri"/>
                <a:ea typeface="ＭＳ Ｐゴシック"/>
                <a:cs typeface="Calibri"/>
              </a:rPr>
              <a:t>(Sets, Typed Sets, Type Organized Sets)</a:t>
            </a:r>
          </a:p>
        </p:txBody>
      </p:sp>
      <p:sp>
        <p:nvSpPr>
          <p:cNvPr id="119" name="Rectangle 118">
            <a:extLst>
              <a:ext uri="{FF2B5EF4-FFF2-40B4-BE49-F238E27FC236}">
                <a16:creationId xmlns:a16="http://schemas.microsoft.com/office/drawing/2014/main" id="{094CFF74-7743-494B-BD60-D125F7E124A5}"/>
              </a:ext>
            </a:extLst>
          </p:cNvPr>
          <p:cNvSpPr/>
          <p:nvPr/>
        </p:nvSpPr>
        <p:spPr>
          <a:xfrm>
            <a:off x="4029181" y="3450179"/>
            <a:ext cx="1447919" cy="230832"/>
          </a:xfrm>
          <a:prstGeom prst="rect">
            <a:avLst/>
          </a:prstGeom>
        </p:spPr>
        <p:txBody>
          <a:bodyPr wrap="square">
            <a:spAutoFit/>
          </a:bodyPr>
          <a:lstStyle/>
          <a:p>
            <a:pPr algn="ctr" fontAlgn="base">
              <a:spcBef>
                <a:spcPct val="0"/>
              </a:spcBef>
              <a:spcAft>
                <a:spcPct val="0"/>
              </a:spcAft>
              <a:defRPr/>
            </a:pPr>
            <a:r>
              <a:rPr lang="en-US" sz="900" kern="1200" dirty="0">
                <a:solidFill>
                  <a:srgbClr val="1F497D"/>
                </a:solidFill>
                <a:latin typeface="Calibri"/>
                <a:ea typeface="ＭＳ Ｐゴシック"/>
                <a:cs typeface="Calibri"/>
              </a:rPr>
              <a:t>Information Views</a:t>
            </a:r>
          </a:p>
        </p:txBody>
      </p:sp>
      <p:sp>
        <p:nvSpPr>
          <p:cNvPr id="120" name="Rectangle 119">
            <a:extLst>
              <a:ext uri="{FF2B5EF4-FFF2-40B4-BE49-F238E27FC236}">
                <a16:creationId xmlns:a16="http://schemas.microsoft.com/office/drawing/2014/main" id="{397F49D7-7EC0-5849-A63B-974BB658694B}"/>
              </a:ext>
            </a:extLst>
          </p:cNvPr>
          <p:cNvSpPr/>
          <p:nvPr/>
        </p:nvSpPr>
        <p:spPr>
          <a:xfrm>
            <a:off x="2262849" y="2703630"/>
            <a:ext cx="827251" cy="605087"/>
          </a:xfrm>
          <a:prstGeom prst="rect">
            <a:avLst/>
          </a:prstGeom>
          <a:solidFill>
            <a:sysClr val="window" lastClr="FFFFFF"/>
          </a:solidFill>
          <a:ln w="9525" cap="flat" cmpd="sng" algn="ctr">
            <a:solidFill>
              <a:srgbClr val="1F497D"/>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Rights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Management</a:t>
            </a:r>
          </a:p>
        </p:txBody>
      </p:sp>
      <p:sp>
        <p:nvSpPr>
          <p:cNvPr id="121" name="Left-Right Arrow 120">
            <a:extLst>
              <a:ext uri="{FF2B5EF4-FFF2-40B4-BE49-F238E27FC236}">
                <a16:creationId xmlns:a16="http://schemas.microsoft.com/office/drawing/2014/main" id="{E2B81A27-A1D0-5243-9D50-C1FD6CC7327C}"/>
              </a:ext>
            </a:extLst>
          </p:cNvPr>
          <p:cNvSpPr/>
          <p:nvPr/>
        </p:nvSpPr>
        <p:spPr>
          <a:xfrm flipV="1">
            <a:off x="2048172" y="2948119"/>
            <a:ext cx="249471" cy="144494"/>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2" name="Rectangle 121">
            <a:extLst>
              <a:ext uri="{FF2B5EF4-FFF2-40B4-BE49-F238E27FC236}">
                <a16:creationId xmlns:a16="http://schemas.microsoft.com/office/drawing/2014/main" id="{660DED7D-F507-7847-B9DD-6703488A1502}"/>
              </a:ext>
            </a:extLst>
          </p:cNvPr>
          <p:cNvSpPr/>
          <p:nvPr/>
        </p:nvSpPr>
        <p:spPr>
          <a:xfrm>
            <a:off x="6248513" y="2996286"/>
            <a:ext cx="1576099" cy="280474"/>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Reference Data</a:t>
            </a:r>
          </a:p>
        </p:txBody>
      </p:sp>
      <p:sp>
        <p:nvSpPr>
          <p:cNvPr id="123" name="Bent Arrow 122">
            <a:extLst>
              <a:ext uri="{FF2B5EF4-FFF2-40B4-BE49-F238E27FC236}">
                <a16:creationId xmlns:a16="http://schemas.microsoft.com/office/drawing/2014/main" id="{BA57BC14-E11E-4242-BF70-410F48C32F87}"/>
              </a:ext>
            </a:extLst>
          </p:cNvPr>
          <p:cNvSpPr/>
          <p:nvPr/>
        </p:nvSpPr>
        <p:spPr>
          <a:xfrm flipV="1">
            <a:off x="5783735" y="2067090"/>
            <a:ext cx="436411" cy="78559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4" name="Bent Arrow 123">
            <a:extLst>
              <a:ext uri="{FF2B5EF4-FFF2-40B4-BE49-F238E27FC236}">
                <a16:creationId xmlns:a16="http://schemas.microsoft.com/office/drawing/2014/main" id="{41F45D29-C506-4646-B05A-852E742C933A}"/>
              </a:ext>
            </a:extLst>
          </p:cNvPr>
          <p:cNvSpPr/>
          <p:nvPr/>
        </p:nvSpPr>
        <p:spPr>
          <a:xfrm flipH="1" flipV="1">
            <a:off x="5444797" y="1700785"/>
            <a:ext cx="377747" cy="686546"/>
          </a:xfrm>
          <a:prstGeom prst="bentArrow">
            <a:avLst>
              <a:gd name="adj1" fmla="val 10370"/>
              <a:gd name="adj2" fmla="val 14028"/>
              <a:gd name="adj3" fmla="val 25000"/>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5" name="Left-Right Arrow 124">
            <a:extLst>
              <a:ext uri="{FF2B5EF4-FFF2-40B4-BE49-F238E27FC236}">
                <a16:creationId xmlns:a16="http://schemas.microsoft.com/office/drawing/2014/main" id="{D8F99565-4DEB-DA40-B8DA-BDBFE8033302}"/>
              </a:ext>
            </a:extLst>
          </p:cNvPr>
          <p:cNvSpPr/>
          <p:nvPr/>
        </p:nvSpPr>
        <p:spPr>
          <a:xfrm>
            <a:off x="5477678" y="1616322"/>
            <a:ext cx="777872" cy="131423"/>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6" name="Bent Arrow 125">
            <a:extLst>
              <a:ext uri="{FF2B5EF4-FFF2-40B4-BE49-F238E27FC236}">
                <a16:creationId xmlns:a16="http://schemas.microsoft.com/office/drawing/2014/main" id="{2320F583-2093-EB43-9684-B27A9F3F078A}"/>
              </a:ext>
            </a:extLst>
          </p:cNvPr>
          <p:cNvSpPr/>
          <p:nvPr/>
        </p:nvSpPr>
        <p:spPr>
          <a:xfrm rot="5400000" flipH="1" flipV="1">
            <a:off x="5873000" y="1715320"/>
            <a:ext cx="561566" cy="482199"/>
          </a:xfrm>
          <a:prstGeom prst="bentArrow">
            <a:avLst>
              <a:gd name="adj1" fmla="val 9718"/>
              <a:gd name="adj2" fmla="val 12060"/>
              <a:gd name="adj3" fmla="val 11839"/>
              <a:gd name="adj4" fmla="val 43750"/>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27" name="Rectangle 126">
            <a:extLst>
              <a:ext uri="{FF2B5EF4-FFF2-40B4-BE49-F238E27FC236}">
                <a16:creationId xmlns:a16="http://schemas.microsoft.com/office/drawing/2014/main" id="{84F72688-1E1F-294E-BEDD-6AE1380699E4}"/>
              </a:ext>
            </a:extLst>
          </p:cNvPr>
          <p:cNvSpPr/>
          <p:nvPr/>
        </p:nvSpPr>
        <p:spPr>
          <a:xfrm>
            <a:off x="6241703" y="1942428"/>
            <a:ext cx="1580247" cy="503778"/>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Feedback Metadata</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(tags, comments, ratings, …)</a:t>
            </a:r>
          </a:p>
        </p:txBody>
      </p:sp>
      <p:sp>
        <p:nvSpPr>
          <p:cNvPr id="128" name="Rectangle 127">
            <a:extLst>
              <a:ext uri="{FF2B5EF4-FFF2-40B4-BE49-F238E27FC236}">
                <a16:creationId xmlns:a16="http://schemas.microsoft.com/office/drawing/2014/main" id="{D5DFFC7A-41DA-AE4C-852F-88E3666F87B3}"/>
              </a:ext>
            </a:extLst>
          </p:cNvPr>
          <p:cNvSpPr/>
          <p:nvPr/>
        </p:nvSpPr>
        <p:spPr>
          <a:xfrm rot="5400000">
            <a:off x="2419695" y="2283948"/>
            <a:ext cx="1844296" cy="239393"/>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Classification Schemes</a:t>
            </a:r>
          </a:p>
        </p:txBody>
      </p:sp>
      <p:sp>
        <p:nvSpPr>
          <p:cNvPr id="129" name="TextBox 128">
            <a:extLst>
              <a:ext uri="{FF2B5EF4-FFF2-40B4-BE49-F238E27FC236}">
                <a16:creationId xmlns:a16="http://schemas.microsoft.com/office/drawing/2014/main" id="{EE2A8D39-2A44-2F4A-96FC-D7B9E6E3C292}"/>
              </a:ext>
            </a:extLst>
          </p:cNvPr>
          <p:cNvSpPr txBox="1"/>
          <p:nvPr/>
        </p:nvSpPr>
        <p:spPr bwMode="auto">
          <a:xfrm rot="5400000">
            <a:off x="3311312" y="2253240"/>
            <a:ext cx="727833"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solidFill>
                  <a:prstClr val="black"/>
                </a:solidFill>
                <a:latin typeface="Calibri" pitchFamily="-1" charset="0"/>
                <a:ea typeface="ＭＳ Ｐゴシック" charset="0"/>
              </a:rPr>
              <a:t>Classification</a:t>
            </a:r>
          </a:p>
        </p:txBody>
      </p:sp>
      <p:sp>
        <p:nvSpPr>
          <p:cNvPr id="130" name="Left-Right Arrow 129">
            <a:extLst>
              <a:ext uri="{FF2B5EF4-FFF2-40B4-BE49-F238E27FC236}">
                <a16:creationId xmlns:a16="http://schemas.microsoft.com/office/drawing/2014/main" id="{AAE022B0-B7B6-B947-9FB4-C07DCDAE0726}"/>
              </a:ext>
            </a:extLst>
          </p:cNvPr>
          <p:cNvSpPr/>
          <p:nvPr/>
        </p:nvSpPr>
        <p:spPr>
          <a:xfrm>
            <a:off x="3046042" y="2959909"/>
            <a:ext cx="205446" cy="139268"/>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1" name="Left-Right Arrow 130">
            <a:extLst>
              <a:ext uri="{FF2B5EF4-FFF2-40B4-BE49-F238E27FC236}">
                <a16:creationId xmlns:a16="http://schemas.microsoft.com/office/drawing/2014/main" id="{09D45480-A0C5-7145-8363-710BC210AFD8}"/>
              </a:ext>
            </a:extLst>
          </p:cNvPr>
          <p:cNvSpPr/>
          <p:nvPr/>
        </p:nvSpPr>
        <p:spPr>
          <a:xfrm>
            <a:off x="3099276" y="1654218"/>
            <a:ext cx="152285" cy="76723"/>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2" name="Left-Right Arrow 131">
            <a:extLst>
              <a:ext uri="{FF2B5EF4-FFF2-40B4-BE49-F238E27FC236}">
                <a16:creationId xmlns:a16="http://schemas.microsoft.com/office/drawing/2014/main" id="{A07D2591-D5D7-FC4B-871F-F32E1C45A409}"/>
              </a:ext>
            </a:extLst>
          </p:cNvPr>
          <p:cNvSpPr/>
          <p:nvPr/>
        </p:nvSpPr>
        <p:spPr>
          <a:xfrm>
            <a:off x="3442263" y="1650460"/>
            <a:ext cx="676276" cy="100705"/>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3" name="Rectangle 132">
            <a:extLst>
              <a:ext uri="{FF2B5EF4-FFF2-40B4-BE49-F238E27FC236}">
                <a16:creationId xmlns:a16="http://schemas.microsoft.com/office/drawing/2014/main" id="{35DDEB87-E8E5-294F-83B9-776E1404FC35}"/>
              </a:ext>
            </a:extLst>
          </p:cNvPr>
          <p:cNvSpPr/>
          <p:nvPr/>
        </p:nvSpPr>
        <p:spPr>
          <a:xfrm>
            <a:off x="1246370" y="1101862"/>
            <a:ext cx="2237427" cy="236612"/>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Strategy</a:t>
            </a:r>
          </a:p>
        </p:txBody>
      </p:sp>
      <p:sp>
        <p:nvSpPr>
          <p:cNvPr id="134" name="Up-Down Arrow 133">
            <a:extLst>
              <a:ext uri="{FF2B5EF4-FFF2-40B4-BE49-F238E27FC236}">
                <a16:creationId xmlns:a16="http://schemas.microsoft.com/office/drawing/2014/main" id="{6DA12C44-527C-C941-B6DE-A934C669B51D}"/>
              </a:ext>
            </a:extLst>
          </p:cNvPr>
          <p:cNvSpPr/>
          <p:nvPr/>
        </p:nvSpPr>
        <p:spPr>
          <a:xfrm>
            <a:off x="2103117" y="1316508"/>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5" name="Rectangle 134">
            <a:extLst>
              <a:ext uri="{FF2B5EF4-FFF2-40B4-BE49-F238E27FC236}">
                <a16:creationId xmlns:a16="http://schemas.microsoft.com/office/drawing/2014/main" id="{1A64F194-F58B-0C42-A37B-F3B48E633BFE}"/>
              </a:ext>
            </a:extLst>
          </p:cNvPr>
          <p:cNvSpPr/>
          <p:nvPr/>
        </p:nvSpPr>
        <p:spPr>
          <a:xfrm>
            <a:off x="4046044" y="1098455"/>
            <a:ext cx="1432089" cy="231951"/>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Subject Area Definition</a:t>
            </a:r>
          </a:p>
        </p:txBody>
      </p:sp>
      <p:sp>
        <p:nvSpPr>
          <p:cNvPr id="136" name="Up-Down Arrow 135">
            <a:extLst>
              <a:ext uri="{FF2B5EF4-FFF2-40B4-BE49-F238E27FC236}">
                <a16:creationId xmlns:a16="http://schemas.microsoft.com/office/drawing/2014/main" id="{4636334A-7DEE-4343-83E6-81AEB60673D6}"/>
              </a:ext>
            </a:extLst>
          </p:cNvPr>
          <p:cNvSpPr/>
          <p:nvPr/>
        </p:nvSpPr>
        <p:spPr>
          <a:xfrm>
            <a:off x="4650675" y="1309686"/>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7" name="Rectangle 136">
            <a:extLst>
              <a:ext uri="{FF2B5EF4-FFF2-40B4-BE49-F238E27FC236}">
                <a16:creationId xmlns:a16="http://schemas.microsoft.com/office/drawing/2014/main" id="{6F3E5FE2-953A-8541-965B-56426DD39697}"/>
              </a:ext>
            </a:extLst>
          </p:cNvPr>
          <p:cNvSpPr/>
          <p:nvPr/>
        </p:nvSpPr>
        <p:spPr>
          <a:xfrm>
            <a:off x="1232566" y="2326206"/>
            <a:ext cx="1858413" cy="228952"/>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Campaigns and Projects</a:t>
            </a:r>
          </a:p>
        </p:txBody>
      </p:sp>
      <p:sp>
        <p:nvSpPr>
          <p:cNvPr id="138" name="Up-Down Arrow 137">
            <a:extLst>
              <a:ext uri="{FF2B5EF4-FFF2-40B4-BE49-F238E27FC236}">
                <a16:creationId xmlns:a16="http://schemas.microsoft.com/office/drawing/2014/main" id="{989A14E5-429F-1842-8765-C167F0C11871}"/>
              </a:ext>
            </a:extLst>
          </p:cNvPr>
          <p:cNvSpPr/>
          <p:nvPr/>
        </p:nvSpPr>
        <p:spPr>
          <a:xfrm>
            <a:off x="2107121" y="2130261"/>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39" name="Up-Down Arrow 138">
            <a:extLst>
              <a:ext uri="{FF2B5EF4-FFF2-40B4-BE49-F238E27FC236}">
                <a16:creationId xmlns:a16="http://schemas.microsoft.com/office/drawing/2014/main" id="{CD3D2128-62FD-1348-A7D9-2BBB3527B7F1}"/>
              </a:ext>
            </a:extLst>
          </p:cNvPr>
          <p:cNvSpPr/>
          <p:nvPr/>
        </p:nvSpPr>
        <p:spPr>
          <a:xfrm>
            <a:off x="3262884" y="1310418"/>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0" name="Up-Down Arrow 139">
            <a:extLst>
              <a:ext uri="{FF2B5EF4-FFF2-40B4-BE49-F238E27FC236}">
                <a16:creationId xmlns:a16="http://schemas.microsoft.com/office/drawing/2014/main" id="{4DF0C4C6-5C8A-DE47-9BEE-874F1F116E2E}"/>
              </a:ext>
            </a:extLst>
          </p:cNvPr>
          <p:cNvSpPr/>
          <p:nvPr/>
        </p:nvSpPr>
        <p:spPr>
          <a:xfrm>
            <a:off x="1584207" y="2536131"/>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1" name="Up-Down Arrow 140">
            <a:extLst>
              <a:ext uri="{FF2B5EF4-FFF2-40B4-BE49-F238E27FC236}">
                <a16:creationId xmlns:a16="http://schemas.microsoft.com/office/drawing/2014/main" id="{22995FA8-2547-404C-AD4C-4ECA91D41874}"/>
              </a:ext>
            </a:extLst>
          </p:cNvPr>
          <p:cNvSpPr/>
          <p:nvPr/>
        </p:nvSpPr>
        <p:spPr>
          <a:xfrm>
            <a:off x="2602026" y="2539228"/>
            <a:ext cx="148410" cy="204154"/>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2" name="TextBox 141">
            <a:extLst>
              <a:ext uri="{FF2B5EF4-FFF2-40B4-BE49-F238E27FC236}">
                <a16:creationId xmlns:a16="http://schemas.microsoft.com/office/drawing/2014/main" id="{B0F35B8B-9747-974F-9DCB-55F1A6BE0DF9}"/>
              </a:ext>
            </a:extLst>
          </p:cNvPr>
          <p:cNvSpPr txBox="1"/>
          <p:nvPr/>
        </p:nvSpPr>
        <p:spPr bwMode="auto">
          <a:xfrm>
            <a:off x="2264931" y="2125810"/>
            <a:ext cx="492443"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Rollout</a:t>
            </a:r>
          </a:p>
        </p:txBody>
      </p:sp>
      <p:sp>
        <p:nvSpPr>
          <p:cNvPr id="143" name="Rectangle 142">
            <a:extLst>
              <a:ext uri="{FF2B5EF4-FFF2-40B4-BE49-F238E27FC236}">
                <a16:creationId xmlns:a16="http://schemas.microsoft.com/office/drawing/2014/main" id="{D8B5146A-069E-3349-89C6-B74E6A27A299}"/>
              </a:ext>
            </a:extLst>
          </p:cNvPr>
          <p:cNvSpPr/>
          <p:nvPr/>
        </p:nvSpPr>
        <p:spPr bwMode="auto">
          <a:xfrm>
            <a:off x="5596208" y="3413760"/>
            <a:ext cx="2287943" cy="1178560"/>
          </a:xfrm>
          <a:prstGeom prst="rect">
            <a:avLst/>
          </a:prstGeom>
          <a:solidFill>
            <a:srgbClr val="F79646">
              <a:lumMod val="40000"/>
              <a:lumOff val="60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4" name="Curved Left Arrow 143">
            <a:extLst>
              <a:ext uri="{FF2B5EF4-FFF2-40B4-BE49-F238E27FC236}">
                <a16:creationId xmlns:a16="http://schemas.microsoft.com/office/drawing/2014/main" id="{E4F013D0-7285-634D-B35E-1638B89D7AD4}"/>
              </a:ext>
            </a:extLst>
          </p:cNvPr>
          <p:cNvSpPr/>
          <p:nvPr/>
        </p:nvSpPr>
        <p:spPr>
          <a:xfrm flipV="1">
            <a:off x="5465084" y="3997432"/>
            <a:ext cx="211635" cy="429062"/>
          </a:xfrm>
          <a:prstGeom prst="curvedLef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5" name="Oval 144">
            <a:extLst>
              <a:ext uri="{FF2B5EF4-FFF2-40B4-BE49-F238E27FC236}">
                <a16:creationId xmlns:a16="http://schemas.microsoft.com/office/drawing/2014/main" id="{9D8BF40F-68A2-354B-BB95-47032D82C9DA}"/>
              </a:ext>
            </a:extLst>
          </p:cNvPr>
          <p:cNvSpPr/>
          <p:nvPr/>
        </p:nvSpPr>
        <p:spPr bwMode="auto">
          <a:xfrm>
            <a:off x="5236058" y="2760494"/>
            <a:ext cx="280991"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2</a:t>
            </a:r>
          </a:p>
        </p:txBody>
      </p:sp>
      <p:sp>
        <p:nvSpPr>
          <p:cNvPr id="146" name="Rectangle 145">
            <a:extLst>
              <a:ext uri="{FF2B5EF4-FFF2-40B4-BE49-F238E27FC236}">
                <a16:creationId xmlns:a16="http://schemas.microsoft.com/office/drawing/2014/main" id="{96DD4217-A599-0C47-829B-6CB1AFAC8622}"/>
              </a:ext>
            </a:extLst>
          </p:cNvPr>
          <p:cNvSpPr/>
          <p:nvPr/>
        </p:nvSpPr>
        <p:spPr>
          <a:xfrm>
            <a:off x="6244751" y="3469355"/>
            <a:ext cx="1586780" cy="1015212"/>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Discovery</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Metadata (profile data, technical classification, data classification,</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data quality assessment, …)</a:t>
            </a:r>
          </a:p>
        </p:txBody>
      </p:sp>
      <p:sp>
        <p:nvSpPr>
          <p:cNvPr id="147" name="Left-Right Arrow 146">
            <a:extLst>
              <a:ext uri="{FF2B5EF4-FFF2-40B4-BE49-F238E27FC236}">
                <a16:creationId xmlns:a16="http://schemas.microsoft.com/office/drawing/2014/main" id="{7CFFC089-A2C3-704F-B4C0-B4B56F8B86A8}"/>
              </a:ext>
            </a:extLst>
          </p:cNvPr>
          <p:cNvSpPr/>
          <p:nvPr/>
        </p:nvSpPr>
        <p:spPr>
          <a:xfrm>
            <a:off x="5456125" y="3702148"/>
            <a:ext cx="788669" cy="102288"/>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48" name="TextBox 147">
            <a:extLst>
              <a:ext uri="{FF2B5EF4-FFF2-40B4-BE49-F238E27FC236}">
                <a16:creationId xmlns:a16="http://schemas.microsoft.com/office/drawing/2014/main" id="{5699CC3F-F35E-4D46-B60B-E61393435088}"/>
              </a:ext>
            </a:extLst>
          </p:cNvPr>
          <p:cNvSpPr txBox="1"/>
          <p:nvPr/>
        </p:nvSpPr>
        <p:spPr bwMode="auto">
          <a:xfrm>
            <a:off x="5551913" y="3521705"/>
            <a:ext cx="78178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Augmentation</a:t>
            </a:r>
          </a:p>
        </p:txBody>
      </p:sp>
      <p:sp>
        <p:nvSpPr>
          <p:cNvPr id="149" name="Rectangle 148">
            <a:extLst>
              <a:ext uri="{FF2B5EF4-FFF2-40B4-BE49-F238E27FC236}">
                <a16:creationId xmlns:a16="http://schemas.microsoft.com/office/drawing/2014/main" id="{D94C3F44-2844-E24D-9F1A-13F8D190E625}"/>
              </a:ext>
            </a:extLst>
          </p:cNvPr>
          <p:cNvSpPr/>
          <p:nvPr/>
        </p:nvSpPr>
        <p:spPr bwMode="auto">
          <a:xfrm>
            <a:off x="1138315" y="3383281"/>
            <a:ext cx="2744190" cy="589280"/>
          </a:xfrm>
          <a:prstGeom prst="rect">
            <a:avLst/>
          </a:prstGeom>
          <a:solidFill>
            <a:srgbClr val="EEECE1">
              <a:lumMod val="75000"/>
            </a:srgbClr>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50" name="TextBox 149">
            <a:extLst>
              <a:ext uri="{FF2B5EF4-FFF2-40B4-BE49-F238E27FC236}">
                <a16:creationId xmlns:a16="http://schemas.microsoft.com/office/drawing/2014/main" id="{A7334B63-6453-9A49-BA1E-E30783AF1200}"/>
              </a:ext>
            </a:extLst>
          </p:cNvPr>
          <p:cNvSpPr txBox="1"/>
          <p:nvPr/>
        </p:nvSpPr>
        <p:spPr bwMode="auto">
          <a:xfrm>
            <a:off x="1748432" y="3352449"/>
            <a:ext cx="659155"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solidFill>
                  <a:prstClr val="black"/>
                </a:solidFill>
                <a:latin typeface="Calibri" pitchFamily="-1" charset="0"/>
                <a:ea typeface="ＭＳ Ｐゴシック" charset="0"/>
              </a:rPr>
              <a:t>Instrument</a:t>
            </a:r>
          </a:p>
        </p:txBody>
      </p:sp>
      <p:sp>
        <p:nvSpPr>
          <p:cNvPr id="151" name="TextBox 150">
            <a:extLst>
              <a:ext uri="{FF2B5EF4-FFF2-40B4-BE49-F238E27FC236}">
                <a16:creationId xmlns:a16="http://schemas.microsoft.com/office/drawing/2014/main" id="{19E917DE-3552-014E-AC5B-9A036EFBA341}"/>
              </a:ext>
            </a:extLst>
          </p:cNvPr>
          <p:cNvSpPr txBox="1"/>
          <p:nvPr/>
        </p:nvSpPr>
        <p:spPr bwMode="auto">
          <a:xfrm>
            <a:off x="3420385" y="3475267"/>
            <a:ext cx="659606"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latin typeface="Calibri" pitchFamily="-1" charset="0"/>
                <a:ea typeface="ＭＳ Ｐゴシック" charset="0"/>
              </a:rPr>
              <a:t>Association</a:t>
            </a:r>
          </a:p>
        </p:txBody>
      </p:sp>
      <p:sp>
        <p:nvSpPr>
          <p:cNvPr id="152" name="Rectangle 151">
            <a:extLst>
              <a:ext uri="{FF2B5EF4-FFF2-40B4-BE49-F238E27FC236}">
                <a16:creationId xmlns:a16="http://schemas.microsoft.com/office/drawing/2014/main" id="{1C6F9679-7B60-2C4C-A046-FB69A1CB89D6}"/>
              </a:ext>
            </a:extLst>
          </p:cNvPr>
          <p:cNvSpPr/>
          <p:nvPr/>
        </p:nvSpPr>
        <p:spPr>
          <a:xfrm>
            <a:off x="1249258" y="3526071"/>
            <a:ext cx="2222354" cy="388823"/>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Information Process</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Instrumentation (design lineage)</a:t>
            </a:r>
          </a:p>
        </p:txBody>
      </p:sp>
      <p:sp>
        <p:nvSpPr>
          <p:cNvPr id="153" name="Left-Right Arrow 152">
            <a:extLst>
              <a:ext uri="{FF2B5EF4-FFF2-40B4-BE49-F238E27FC236}">
                <a16:creationId xmlns:a16="http://schemas.microsoft.com/office/drawing/2014/main" id="{0DA557A6-C80A-5049-B3E6-54AF7AC2AA24}"/>
              </a:ext>
            </a:extLst>
          </p:cNvPr>
          <p:cNvSpPr/>
          <p:nvPr/>
        </p:nvSpPr>
        <p:spPr>
          <a:xfrm>
            <a:off x="3422959" y="3634734"/>
            <a:ext cx="706844" cy="118078"/>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54" name="Up-Down Arrow 153">
            <a:extLst>
              <a:ext uri="{FF2B5EF4-FFF2-40B4-BE49-F238E27FC236}">
                <a16:creationId xmlns:a16="http://schemas.microsoft.com/office/drawing/2014/main" id="{40DA4FF3-A612-AF45-BED3-5BD200017A27}"/>
              </a:ext>
            </a:extLst>
          </p:cNvPr>
          <p:cNvSpPr/>
          <p:nvPr/>
        </p:nvSpPr>
        <p:spPr>
          <a:xfrm>
            <a:off x="1574050" y="3277838"/>
            <a:ext cx="156717" cy="318829"/>
          </a:xfrm>
          <a:prstGeom prst="upDown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55" name="Oval 154">
            <a:extLst>
              <a:ext uri="{FF2B5EF4-FFF2-40B4-BE49-F238E27FC236}">
                <a16:creationId xmlns:a16="http://schemas.microsoft.com/office/drawing/2014/main" id="{34791AC2-E49A-724E-92F2-0C5504A26A75}"/>
              </a:ext>
            </a:extLst>
          </p:cNvPr>
          <p:cNvSpPr/>
          <p:nvPr/>
        </p:nvSpPr>
        <p:spPr bwMode="auto">
          <a:xfrm>
            <a:off x="5795024" y="4085463"/>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6</a:t>
            </a:r>
          </a:p>
        </p:txBody>
      </p:sp>
      <p:sp>
        <p:nvSpPr>
          <p:cNvPr id="156" name="Oval 155">
            <a:extLst>
              <a:ext uri="{FF2B5EF4-FFF2-40B4-BE49-F238E27FC236}">
                <a16:creationId xmlns:a16="http://schemas.microsoft.com/office/drawing/2014/main" id="{18532559-A834-8A4C-B419-5F1D5C66DD3F}"/>
              </a:ext>
            </a:extLst>
          </p:cNvPr>
          <p:cNvSpPr/>
          <p:nvPr/>
        </p:nvSpPr>
        <p:spPr bwMode="auto">
          <a:xfrm>
            <a:off x="3559824" y="3313303"/>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7</a:t>
            </a:r>
          </a:p>
        </p:txBody>
      </p:sp>
      <p:sp>
        <p:nvSpPr>
          <p:cNvPr id="157" name="Rectangle 156">
            <a:extLst>
              <a:ext uri="{FF2B5EF4-FFF2-40B4-BE49-F238E27FC236}">
                <a16:creationId xmlns:a16="http://schemas.microsoft.com/office/drawing/2014/main" id="{12506D69-8060-294E-89E6-15FBBE50D148}"/>
              </a:ext>
            </a:extLst>
          </p:cNvPr>
          <p:cNvSpPr/>
          <p:nvPr/>
        </p:nvSpPr>
        <p:spPr bwMode="auto">
          <a:xfrm>
            <a:off x="1119187" y="3967344"/>
            <a:ext cx="2761528" cy="649480"/>
          </a:xfrm>
          <a:prstGeom prst="rect">
            <a:avLst/>
          </a:prstGeom>
          <a:solidFill>
            <a:srgbClr val="FFFF66"/>
          </a:solidFill>
          <a:ln w="57150" cap="flat" cmpd="sng" algn="ctr">
            <a:solidFill>
              <a:srgbClr val="1F497D"/>
            </a:solidFill>
            <a:prstDash val="sysDash"/>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58" name="Rectangle 157">
            <a:extLst>
              <a:ext uri="{FF2B5EF4-FFF2-40B4-BE49-F238E27FC236}">
                <a16:creationId xmlns:a16="http://schemas.microsoft.com/office/drawing/2014/main" id="{FB80DCAE-3D8C-D445-AFB0-5D8F9903C3C1}"/>
              </a:ext>
            </a:extLst>
          </p:cNvPr>
          <p:cNvSpPr/>
          <p:nvPr/>
        </p:nvSpPr>
        <p:spPr>
          <a:xfrm>
            <a:off x="4032169" y="4215167"/>
            <a:ext cx="1447919" cy="230832"/>
          </a:xfrm>
          <a:prstGeom prst="rect">
            <a:avLst/>
          </a:prstGeom>
        </p:spPr>
        <p:txBody>
          <a:bodyPr wrap="square">
            <a:spAutoFit/>
          </a:bodyPr>
          <a:lstStyle/>
          <a:p>
            <a:pPr algn="ctr" fontAlgn="base">
              <a:spcBef>
                <a:spcPct val="0"/>
              </a:spcBef>
              <a:spcAft>
                <a:spcPct val="0"/>
              </a:spcAft>
              <a:defRPr/>
            </a:pPr>
            <a:r>
              <a:rPr lang="en-US" sz="900" kern="1200" dirty="0">
                <a:solidFill>
                  <a:srgbClr val="1F497D"/>
                </a:solidFill>
                <a:latin typeface="Calibri"/>
                <a:ea typeface="ＭＳ Ｐゴシック"/>
                <a:cs typeface="Calibri"/>
              </a:rPr>
              <a:t>Connectors</a:t>
            </a:r>
          </a:p>
        </p:txBody>
      </p:sp>
      <p:sp>
        <p:nvSpPr>
          <p:cNvPr id="159" name="Rectangle 158">
            <a:extLst>
              <a:ext uri="{FF2B5EF4-FFF2-40B4-BE49-F238E27FC236}">
                <a16:creationId xmlns:a16="http://schemas.microsoft.com/office/drawing/2014/main" id="{C562CBCC-5198-BC43-8DF8-FBC36A837A6C}"/>
              </a:ext>
            </a:extLst>
          </p:cNvPr>
          <p:cNvSpPr/>
          <p:nvPr/>
        </p:nvSpPr>
        <p:spPr>
          <a:xfrm>
            <a:off x="1250157" y="4078941"/>
            <a:ext cx="2206248" cy="433294"/>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1F497D"/>
                </a:solidFill>
                <a:effectLst/>
                <a:uLnTx/>
                <a:uFillTx/>
                <a:latin typeface="Calibri"/>
                <a:ea typeface="ＭＳ Ｐゴシック"/>
                <a:cs typeface="Calibri"/>
              </a:rPr>
              <a:t>Basic Types, Infrastructure and Systems</a:t>
            </a:r>
          </a:p>
        </p:txBody>
      </p:sp>
      <p:sp>
        <p:nvSpPr>
          <p:cNvPr id="160" name="TextBox 159">
            <a:extLst>
              <a:ext uri="{FF2B5EF4-FFF2-40B4-BE49-F238E27FC236}">
                <a16:creationId xmlns:a16="http://schemas.microsoft.com/office/drawing/2014/main" id="{855738D7-7183-5349-825C-AB0ABA83D1EA}"/>
              </a:ext>
            </a:extLst>
          </p:cNvPr>
          <p:cNvSpPr txBox="1"/>
          <p:nvPr/>
        </p:nvSpPr>
        <p:spPr bwMode="auto">
          <a:xfrm>
            <a:off x="3459544" y="4084772"/>
            <a:ext cx="466794" cy="215444"/>
          </a:xfrm>
          <a:prstGeom prst="rect">
            <a:avLst/>
          </a:prstGeom>
          <a:noFill/>
          <a:ln w="9525">
            <a:noFill/>
            <a:miter lim="800000"/>
            <a:headEnd/>
            <a:tailEnd/>
          </a:ln>
        </p:spPr>
        <p:txBody>
          <a:bodyPr wrap="none">
            <a:spAutoFit/>
          </a:bodyPr>
          <a:lstStyle/>
          <a:p>
            <a:pPr fontAlgn="base">
              <a:spcBef>
                <a:spcPct val="0"/>
              </a:spcBef>
              <a:spcAft>
                <a:spcPct val="0"/>
              </a:spcAft>
              <a:defRPr/>
            </a:pPr>
            <a:r>
              <a:rPr lang="en-US" sz="800" kern="1200" dirty="0">
                <a:solidFill>
                  <a:prstClr val="black"/>
                </a:solidFill>
                <a:latin typeface="Calibri" pitchFamily="-1" charset="0"/>
                <a:ea typeface="ＭＳ Ｐゴシック" charset="0"/>
              </a:rPr>
              <a:t>Access</a:t>
            </a:r>
          </a:p>
        </p:txBody>
      </p:sp>
      <p:sp>
        <p:nvSpPr>
          <p:cNvPr id="161" name="Left-Right Arrow 160">
            <a:extLst>
              <a:ext uri="{FF2B5EF4-FFF2-40B4-BE49-F238E27FC236}">
                <a16:creationId xmlns:a16="http://schemas.microsoft.com/office/drawing/2014/main" id="{D9EE7EF7-8BB5-A044-99AA-E63DBB0E8620}"/>
              </a:ext>
            </a:extLst>
          </p:cNvPr>
          <p:cNvSpPr/>
          <p:nvPr/>
        </p:nvSpPr>
        <p:spPr>
          <a:xfrm>
            <a:off x="3403264" y="4283815"/>
            <a:ext cx="706844" cy="123827"/>
          </a:xfrm>
          <a:prstGeom prst="leftRightArrow">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Calibri"/>
              <a:ea typeface="ＭＳ Ｐゴシック"/>
              <a:cs typeface="Calibri"/>
            </a:endParaRPr>
          </a:p>
        </p:txBody>
      </p:sp>
      <p:sp>
        <p:nvSpPr>
          <p:cNvPr id="162" name="Oval 161">
            <a:extLst>
              <a:ext uri="{FF2B5EF4-FFF2-40B4-BE49-F238E27FC236}">
                <a16:creationId xmlns:a16="http://schemas.microsoft.com/office/drawing/2014/main" id="{F0E95A7D-A2C7-E54A-BD12-664E167B0E02}"/>
              </a:ext>
            </a:extLst>
          </p:cNvPr>
          <p:cNvSpPr/>
          <p:nvPr/>
        </p:nvSpPr>
        <p:spPr bwMode="auto">
          <a:xfrm>
            <a:off x="1164183" y="4018694"/>
            <a:ext cx="280990" cy="217524"/>
          </a:xfrm>
          <a:prstGeom prst="ellipse">
            <a:avLst/>
          </a:prstGeom>
          <a:solidFill>
            <a:srgbClr val="FFCC33"/>
          </a:solidFill>
          <a:ln w="9525" cap="flat" cmpd="sng" algn="ctr">
            <a:solidFill>
              <a:srgbClr val="F79646">
                <a:lumMod val="75000"/>
              </a:srgbClr>
            </a:solidFill>
            <a:prstDash val="solid"/>
          </a:ln>
          <a:effectLst>
            <a:outerShdw blurRad="40000" dist="23000" dir="5400000" rotWithShape="0">
              <a:srgbClr val="000000">
                <a:alpha val="35000"/>
              </a:srgbClr>
            </a:outerShdw>
          </a:effec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E46C0A"/>
                </a:solidFill>
                <a:effectLst/>
                <a:uLnTx/>
                <a:uFillTx/>
                <a:latin typeface="Calibri"/>
                <a:ea typeface="ＭＳ Ｐゴシック"/>
                <a:cs typeface="Calibri"/>
              </a:rPr>
              <a:t>0</a:t>
            </a:r>
          </a:p>
        </p:txBody>
      </p:sp>
      <p:sp>
        <p:nvSpPr>
          <p:cNvPr id="3" name="Slide Number Placeholder 2">
            <a:extLst>
              <a:ext uri="{FF2B5EF4-FFF2-40B4-BE49-F238E27FC236}">
                <a16:creationId xmlns:a16="http://schemas.microsoft.com/office/drawing/2014/main" id="{83E2467A-7D57-5344-BBD8-F08DA4FD6A42}"/>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45</a:t>
            </a:fld>
            <a:endParaRPr lang="en-US" sz="1000"/>
          </a:p>
        </p:txBody>
      </p:sp>
    </p:spTree>
    <p:extLst>
      <p:ext uri="{BB962C8B-B14F-4D97-AF65-F5344CB8AC3E}">
        <p14:creationId xmlns:p14="http://schemas.microsoft.com/office/powerpoint/2010/main" val="22883528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Metadata and governance digital platform</a:t>
            </a:r>
          </a:p>
        </p:txBody>
      </p:sp>
      <p:sp>
        <p:nvSpPr>
          <p:cNvPr id="6" name="Cloud 5"/>
          <p:cNvSpPr/>
          <p:nvPr/>
        </p:nvSpPr>
        <p:spPr>
          <a:xfrm>
            <a:off x="3265629" y="2114329"/>
            <a:ext cx="2635525" cy="1266272"/>
          </a:xfrm>
          <a:prstGeom prst="cloud">
            <a:avLst/>
          </a:prstGeom>
          <a:solidFill>
            <a:srgbClr val="92D05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a:solidFill>
                  <a:srgbClr val="1F497D"/>
                </a:solidFill>
                <a:latin typeface="Calibri"/>
                <a:cs typeface="Calibri"/>
              </a:rPr>
              <a:t>Open Metadata and Governance</a:t>
            </a:r>
          </a:p>
        </p:txBody>
      </p:sp>
      <p:sp>
        <p:nvSpPr>
          <p:cNvPr id="8" name="TextBox 7"/>
          <p:cNvSpPr txBox="1"/>
          <p:nvPr/>
        </p:nvSpPr>
        <p:spPr bwMode="auto">
          <a:xfrm>
            <a:off x="1466396" y="1581381"/>
            <a:ext cx="1827897" cy="338554"/>
          </a:xfrm>
          <a:prstGeom prst="rect">
            <a:avLst/>
          </a:prstGeom>
          <a:noFill/>
          <a:ln w="9525">
            <a:noFill/>
            <a:miter lim="800000"/>
            <a:headEnd/>
            <a:tailEnd/>
          </a:ln>
        </p:spPr>
        <p:txBody>
          <a:bodyPr wrap="square" rtlCol="0">
            <a:prstTxWarp prst="textNoShape">
              <a:avLst/>
            </a:prstTxWarp>
            <a:spAutoFit/>
          </a:bodyPr>
          <a:lstStyle/>
          <a:p>
            <a:r>
              <a:rPr lang="en-GB" sz="1600" dirty="0">
                <a:latin typeface="Calibri" pitchFamily="-1" charset="0"/>
              </a:rPr>
              <a:t>Reporting Platform</a:t>
            </a:r>
          </a:p>
        </p:txBody>
      </p:sp>
      <p:sp>
        <p:nvSpPr>
          <p:cNvPr id="9" name="Left-Right Arrow 8"/>
          <p:cNvSpPr/>
          <p:nvPr/>
        </p:nvSpPr>
        <p:spPr>
          <a:xfrm rot="2536278">
            <a:off x="2834669" y="2086400"/>
            <a:ext cx="587065" cy="315716"/>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0" name="Left-Right Arrow 9"/>
          <p:cNvSpPr/>
          <p:nvPr/>
        </p:nvSpPr>
        <p:spPr>
          <a:xfrm rot="2536278">
            <a:off x="5582281" y="3072820"/>
            <a:ext cx="720816" cy="381215"/>
          </a:xfrm>
          <a:prstGeom prst="leftRightArrow">
            <a:avLst>
              <a:gd name="adj1" fmla="val 49274"/>
              <a:gd name="adj2" fmla="val 50000"/>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1" name="Left-Right Arrow 10"/>
          <p:cNvSpPr/>
          <p:nvPr/>
        </p:nvSpPr>
        <p:spPr>
          <a:xfrm rot="18871311">
            <a:off x="5788287" y="1945436"/>
            <a:ext cx="638900" cy="356260"/>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2" name="Left-Right Arrow 11"/>
          <p:cNvSpPr/>
          <p:nvPr/>
        </p:nvSpPr>
        <p:spPr>
          <a:xfrm rot="18871311">
            <a:off x="2965050" y="3262619"/>
            <a:ext cx="638900" cy="356260"/>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3" name="Left-Right Arrow 12"/>
          <p:cNvSpPr/>
          <p:nvPr/>
        </p:nvSpPr>
        <p:spPr>
          <a:xfrm rot="16200000">
            <a:off x="4128539" y="1566515"/>
            <a:ext cx="638900" cy="356260"/>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4" name="Left-Right Arrow 13"/>
          <p:cNvSpPr/>
          <p:nvPr/>
        </p:nvSpPr>
        <p:spPr>
          <a:xfrm rot="16200000">
            <a:off x="4095077" y="3620879"/>
            <a:ext cx="638900" cy="356260"/>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5" name="TextBox 14"/>
          <p:cNvSpPr txBox="1"/>
          <p:nvPr/>
        </p:nvSpPr>
        <p:spPr bwMode="auto">
          <a:xfrm>
            <a:off x="5728249" y="3611072"/>
            <a:ext cx="1960775" cy="338554"/>
          </a:xfrm>
          <a:prstGeom prst="rect">
            <a:avLst/>
          </a:prstGeom>
          <a:noFill/>
          <a:ln w="9525">
            <a:noFill/>
            <a:miter lim="800000"/>
            <a:headEnd/>
            <a:tailEnd/>
          </a:ln>
        </p:spPr>
        <p:txBody>
          <a:bodyPr wrap="square" rtlCol="0">
            <a:prstTxWarp prst="textNoShape">
              <a:avLst/>
            </a:prstTxWarp>
            <a:spAutoFit/>
          </a:bodyPr>
          <a:lstStyle/>
          <a:p>
            <a:r>
              <a:rPr lang="en-GB" sz="1600" dirty="0">
                <a:latin typeface="Calibri" pitchFamily="-1" charset="0"/>
              </a:rPr>
              <a:t>ETL Platform</a:t>
            </a:r>
          </a:p>
        </p:txBody>
      </p:sp>
      <p:sp>
        <p:nvSpPr>
          <p:cNvPr id="16" name="TextBox 15"/>
          <p:cNvSpPr txBox="1"/>
          <p:nvPr/>
        </p:nvSpPr>
        <p:spPr bwMode="auto">
          <a:xfrm>
            <a:off x="6020047" y="1535833"/>
            <a:ext cx="1960775" cy="338554"/>
          </a:xfrm>
          <a:prstGeom prst="rect">
            <a:avLst/>
          </a:prstGeom>
          <a:noFill/>
          <a:ln w="9525">
            <a:noFill/>
            <a:miter lim="800000"/>
            <a:headEnd/>
            <a:tailEnd/>
          </a:ln>
        </p:spPr>
        <p:txBody>
          <a:bodyPr wrap="square" rtlCol="0">
            <a:prstTxWarp prst="textNoShape">
              <a:avLst/>
            </a:prstTxWarp>
            <a:spAutoFit/>
          </a:bodyPr>
          <a:lstStyle/>
          <a:p>
            <a:r>
              <a:rPr lang="en-GB" sz="1600" dirty="0">
                <a:latin typeface="Calibri" pitchFamily="-1" charset="0"/>
              </a:rPr>
              <a:t>Analytics Platform</a:t>
            </a:r>
          </a:p>
        </p:txBody>
      </p:sp>
      <p:sp>
        <p:nvSpPr>
          <p:cNvPr id="17" name="TextBox 16"/>
          <p:cNvSpPr txBox="1"/>
          <p:nvPr/>
        </p:nvSpPr>
        <p:spPr bwMode="auto">
          <a:xfrm>
            <a:off x="3431039" y="4164949"/>
            <a:ext cx="1960775" cy="584775"/>
          </a:xfrm>
          <a:prstGeom prst="rect">
            <a:avLst/>
          </a:prstGeom>
          <a:noFill/>
          <a:ln w="9525">
            <a:noFill/>
            <a:miter lim="800000"/>
            <a:headEnd/>
            <a:tailEnd/>
          </a:ln>
        </p:spPr>
        <p:txBody>
          <a:bodyPr wrap="square" rtlCol="0">
            <a:prstTxWarp prst="textNoShape">
              <a:avLst/>
            </a:prstTxWarp>
            <a:spAutoFit/>
          </a:bodyPr>
          <a:lstStyle/>
          <a:p>
            <a:pPr algn="ctr"/>
            <a:r>
              <a:rPr lang="en-GB" sz="1600" dirty="0">
                <a:latin typeface="Calibri" pitchFamily="-1" charset="0"/>
              </a:rPr>
              <a:t>Virtualization Platform</a:t>
            </a:r>
          </a:p>
        </p:txBody>
      </p:sp>
      <p:sp>
        <p:nvSpPr>
          <p:cNvPr id="18" name="TextBox 17"/>
          <p:cNvSpPr txBox="1"/>
          <p:nvPr/>
        </p:nvSpPr>
        <p:spPr bwMode="auto">
          <a:xfrm>
            <a:off x="3462015" y="1091240"/>
            <a:ext cx="1960775" cy="338554"/>
          </a:xfrm>
          <a:prstGeom prst="rect">
            <a:avLst/>
          </a:prstGeom>
          <a:noFill/>
          <a:ln w="9525">
            <a:noFill/>
            <a:miter lim="800000"/>
            <a:headEnd/>
            <a:tailEnd/>
          </a:ln>
        </p:spPr>
        <p:txBody>
          <a:bodyPr wrap="square" rtlCol="0">
            <a:prstTxWarp prst="textNoShape">
              <a:avLst/>
            </a:prstTxWarp>
            <a:spAutoFit/>
          </a:bodyPr>
          <a:lstStyle/>
          <a:p>
            <a:pPr algn="ctr"/>
            <a:r>
              <a:rPr lang="en-GB" sz="1600" dirty="0">
                <a:latin typeface="Calibri" pitchFamily="-1" charset="0"/>
              </a:rPr>
              <a:t>Governance Platform</a:t>
            </a:r>
          </a:p>
        </p:txBody>
      </p:sp>
      <p:sp>
        <p:nvSpPr>
          <p:cNvPr id="19" name="TextBox 18"/>
          <p:cNvSpPr txBox="1"/>
          <p:nvPr/>
        </p:nvSpPr>
        <p:spPr bwMode="auto">
          <a:xfrm>
            <a:off x="1556916" y="3398225"/>
            <a:ext cx="1416911" cy="338554"/>
          </a:xfrm>
          <a:prstGeom prst="rect">
            <a:avLst/>
          </a:prstGeom>
          <a:noFill/>
          <a:ln w="9525">
            <a:noFill/>
            <a:miter lim="800000"/>
            <a:headEnd/>
            <a:tailEnd/>
          </a:ln>
        </p:spPr>
        <p:txBody>
          <a:bodyPr wrap="square" rtlCol="0">
            <a:prstTxWarp prst="textNoShape">
              <a:avLst/>
            </a:prstTxWarp>
            <a:spAutoFit/>
          </a:bodyPr>
          <a:lstStyle/>
          <a:p>
            <a:r>
              <a:rPr lang="en-GB" sz="1600" dirty="0">
                <a:latin typeface="Calibri" pitchFamily="-1" charset="0"/>
              </a:rPr>
              <a:t>Data Platform</a:t>
            </a:r>
          </a:p>
        </p:txBody>
      </p:sp>
      <p:sp>
        <p:nvSpPr>
          <p:cNvPr id="20" name="Slide Number Placeholder 2">
            <a:extLst>
              <a:ext uri="{FF2B5EF4-FFF2-40B4-BE49-F238E27FC236}">
                <a16:creationId xmlns:a16="http://schemas.microsoft.com/office/drawing/2014/main" id="{3DCCEB5B-492B-164C-BCB6-9E44B0797793}"/>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46</a:t>
            </a:fld>
            <a:endParaRPr lang="en-US" sz="1000"/>
          </a:p>
        </p:txBody>
      </p:sp>
    </p:spTree>
    <p:extLst>
      <p:ext uri="{BB962C8B-B14F-4D97-AF65-F5344CB8AC3E}">
        <p14:creationId xmlns:p14="http://schemas.microsoft.com/office/powerpoint/2010/main" val="4072322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3" name="Straight Connector 242">
            <a:extLst>
              <a:ext uri="{FF2B5EF4-FFF2-40B4-BE49-F238E27FC236}">
                <a16:creationId xmlns:a16="http://schemas.microsoft.com/office/drawing/2014/main" id="{B578B00B-C43E-C648-9FC6-FB71B5DAB800}"/>
              </a:ext>
            </a:extLst>
          </p:cNvPr>
          <p:cNvCxnSpPr>
            <a:cxnSpLocks/>
            <a:stCxn id="241" idx="1"/>
          </p:cNvCxnSpPr>
          <p:nvPr/>
        </p:nvCxnSpPr>
        <p:spPr bwMode="auto">
          <a:xfrm flipH="1" flipV="1">
            <a:off x="3573384" y="2318703"/>
            <a:ext cx="832" cy="10611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236" name="Group 235">
            <a:extLst>
              <a:ext uri="{FF2B5EF4-FFF2-40B4-BE49-F238E27FC236}">
                <a16:creationId xmlns:a16="http://schemas.microsoft.com/office/drawing/2014/main" id="{7E79FDA1-9BC3-4740-A22D-CEE2AD3DDA0F}"/>
              </a:ext>
            </a:extLst>
          </p:cNvPr>
          <p:cNvGrpSpPr/>
          <p:nvPr/>
        </p:nvGrpSpPr>
        <p:grpSpPr>
          <a:xfrm>
            <a:off x="1222895" y="3374339"/>
            <a:ext cx="1160032" cy="929955"/>
            <a:chOff x="5454524" y="2009903"/>
            <a:chExt cx="1160032" cy="929955"/>
          </a:xfrm>
        </p:grpSpPr>
        <p:sp>
          <p:nvSpPr>
            <p:cNvPr id="237" name="Can 236">
              <a:extLst>
                <a:ext uri="{FF2B5EF4-FFF2-40B4-BE49-F238E27FC236}">
                  <a16:creationId xmlns:a16="http://schemas.microsoft.com/office/drawing/2014/main" id="{D0347AE2-BB62-4B42-8F9D-EEA2A25F72DF}"/>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38" name="Multidocument 237">
              <a:extLst>
                <a:ext uri="{FF2B5EF4-FFF2-40B4-BE49-F238E27FC236}">
                  <a16:creationId xmlns:a16="http://schemas.microsoft.com/office/drawing/2014/main" id="{B2647DA8-8496-B542-B133-1A98A1779CDE}"/>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239" name="Straight Connector 238">
            <a:extLst>
              <a:ext uri="{FF2B5EF4-FFF2-40B4-BE49-F238E27FC236}">
                <a16:creationId xmlns:a16="http://schemas.microsoft.com/office/drawing/2014/main" id="{8A2A9A33-5982-054F-B00C-F9D7E77E7B9E}"/>
              </a:ext>
            </a:extLst>
          </p:cNvPr>
          <p:cNvCxnSpPr>
            <a:cxnSpLocks/>
            <a:stCxn id="237" idx="1"/>
          </p:cNvCxnSpPr>
          <p:nvPr/>
        </p:nvCxnSpPr>
        <p:spPr bwMode="auto">
          <a:xfrm flipH="1" flipV="1">
            <a:off x="1802079" y="2313151"/>
            <a:ext cx="832" cy="10611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81" name="Group 180">
            <a:extLst>
              <a:ext uri="{FF2B5EF4-FFF2-40B4-BE49-F238E27FC236}">
                <a16:creationId xmlns:a16="http://schemas.microsoft.com/office/drawing/2014/main" id="{99278F9B-01B7-134E-A4F2-D2BA10B7AA39}"/>
              </a:ext>
            </a:extLst>
          </p:cNvPr>
          <p:cNvGrpSpPr/>
          <p:nvPr/>
        </p:nvGrpSpPr>
        <p:grpSpPr>
          <a:xfrm>
            <a:off x="4750391" y="3366902"/>
            <a:ext cx="1160032" cy="929955"/>
            <a:chOff x="5454524" y="2009903"/>
            <a:chExt cx="1160032" cy="929955"/>
          </a:xfrm>
        </p:grpSpPr>
        <p:sp>
          <p:nvSpPr>
            <p:cNvPr id="182" name="Can 181">
              <a:extLst>
                <a:ext uri="{FF2B5EF4-FFF2-40B4-BE49-F238E27FC236}">
                  <a16:creationId xmlns:a16="http://schemas.microsoft.com/office/drawing/2014/main" id="{021B0C40-4883-9C47-88F0-94106F894434}"/>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83" name="Multidocument 182">
              <a:extLst>
                <a:ext uri="{FF2B5EF4-FFF2-40B4-BE49-F238E27FC236}">
                  <a16:creationId xmlns:a16="http://schemas.microsoft.com/office/drawing/2014/main" id="{E60E3FAF-8A31-E242-93BC-01015D1957E2}"/>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184" name="Straight Connector 183">
            <a:extLst>
              <a:ext uri="{FF2B5EF4-FFF2-40B4-BE49-F238E27FC236}">
                <a16:creationId xmlns:a16="http://schemas.microsoft.com/office/drawing/2014/main" id="{784C5C46-0C65-D14E-979B-71BB473BB2F7}"/>
              </a:ext>
            </a:extLst>
          </p:cNvPr>
          <p:cNvCxnSpPr>
            <a:cxnSpLocks/>
            <a:stCxn id="182" idx="1"/>
          </p:cNvCxnSpPr>
          <p:nvPr/>
        </p:nvCxnSpPr>
        <p:spPr bwMode="auto">
          <a:xfrm flipH="1" flipV="1">
            <a:off x="5329575" y="2305714"/>
            <a:ext cx="832" cy="1061188"/>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0" name="Rectangle 19"/>
          <p:cNvSpPr/>
          <p:nvPr/>
        </p:nvSpPr>
        <p:spPr>
          <a:xfrm>
            <a:off x="3618098" y="1189710"/>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1" name="Rectangle 20"/>
          <p:cNvSpPr/>
          <p:nvPr/>
        </p:nvSpPr>
        <p:spPr>
          <a:xfrm>
            <a:off x="3994335" y="1310358"/>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2" name="Rectangle 21"/>
          <p:cNvSpPr/>
          <p:nvPr/>
        </p:nvSpPr>
        <p:spPr bwMode="auto">
          <a:xfrm>
            <a:off x="3633991" y="1224642"/>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3" name="Rectangle 22"/>
          <p:cNvSpPr/>
          <p:nvPr/>
        </p:nvSpPr>
        <p:spPr>
          <a:xfrm>
            <a:off x="3654610" y="1867572"/>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4" name="Round Diagonal Corner Rectangle 23"/>
          <p:cNvSpPr/>
          <p:nvPr/>
        </p:nvSpPr>
        <p:spPr>
          <a:xfrm>
            <a:off x="4276928" y="1440534"/>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25" name="Cross 24"/>
          <p:cNvSpPr/>
          <p:nvPr/>
        </p:nvSpPr>
        <p:spPr>
          <a:xfrm>
            <a:off x="4276928" y="1589758"/>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26" name="Group 4"/>
          <p:cNvGrpSpPr>
            <a:grpSpLocks/>
          </p:cNvGrpSpPr>
          <p:nvPr/>
        </p:nvGrpSpPr>
        <p:grpSpPr bwMode="auto">
          <a:xfrm>
            <a:off x="4108653" y="1669142"/>
            <a:ext cx="42863" cy="79375"/>
            <a:chOff x="603250" y="4737100"/>
            <a:chExt cx="355600" cy="654050"/>
          </a:xfrm>
        </p:grpSpPr>
        <p:sp>
          <p:nvSpPr>
            <p:cNvPr id="27" name="Delay 26"/>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28" name="Oval 27"/>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29" name="Group 4"/>
          <p:cNvGrpSpPr>
            <a:grpSpLocks/>
          </p:cNvGrpSpPr>
          <p:nvPr/>
        </p:nvGrpSpPr>
        <p:grpSpPr bwMode="auto">
          <a:xfrm>
            <a:off x="4141973" y="1415134"/>
            <a:ext cx="44450" cy="85725"/>
            <a:chOff x="603250" y="4737100"/>
            <a:chExt cx="355600" cy="654050"/>
          </a:xfrm>
        </p:grpSpPr>
        <p:sp>
          <p:nvSpPr>
            <p:cNvPr id="30" name="Delay 29"/>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31" name="Oval 30"/>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32" name="Straight Connector 31"/>
          <p:cNvCxnSpPr>
            <a:stCxn id="30" idx="2"/>
            <a:endCxn id="24" idx="2"/>
          </p:cNvCxnSpPr>
          <p:nvPr/>
        </p:nvCxnSpPr>
        <p:spPr bwMode="auto">
          <a:xfrm>
            <a:off x="4186441" y="1469117"/>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33" name="Straight Connector 32"/>
          <p:cNvCxnSpPr>
            <a:stCxn id="25" idx="0"/>
            <a:endCxn id="24" idx="1"/>
          </p:cNvCxnSpPr>
          <p:nvPr/>
        </p:nvCxnSpPr>
        <p:spPr bwMode="auto">
          <a:xfrm flipH="1" flipV="1">
            <a:off x="4307073" y="1504033"/>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34" name="Straight Connector 33"/>
          <p:cNvCxnSpPr>
            <a:stCxn id="25" idx="2"/>
            <a:endCxn id="27" idx="2"/>
          </p:cNvCxnSpPr>
          <p:nvPr/>
        </p:nvCxnSpPr>
        <p:spPr bwMode="auto">
          <a:xfrm flipH="1">
            <a:off x="4151516" y="1646912"/>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35" name="Rectangle 34"/>
          <p:cNvSpPr/>
          <p:nvPr/>
        </p:nvSpPr>
        <p:spPr>
          <a:xfrm>
            <a:off x="3656198" y="1812009"/>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36" name="Rectangle 35"/>
          <p:cNvSpPr/>
          <p:nvPr/>
        </p:nvSpPr>
        <p:spPr>
          <a:xfrm>
            <a:off x="4522978" y="1313533"/>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37" name="Rectangle 36"/>
          <p:cNvSpPr/>
          <p:nvPr/>
        </p:nvSpPr>
        <p:spPr>
          <a:xfrm>
            <a:off x="3994353" y="1308770"/>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38" name="Rectangle 37"/>
          <p:cNvSpPr/>
          <p:nvPr/>
        </p:nvSpPr>
        <p:spPr>
          <a:xfrm>
            <a:off x="4524577" y="1351633"/>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4543610" y="1389733"/>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3654613" y="1318296"/>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41" name="Group 193"/>
          <p:cNvGrpSpPr>
            <a:grpSpLocks/>
          </p:cNvGrpSpPr>
          <p:nvPr/>
        </p:nvGrpSpPr>
        <p:grpSpPr bwMode="auto">
          <a:xfrm>
            <a:off x="3668898" y="1342117"/>
            <a:ext cx="252412" cy="369887"/>
            <a:chOff x="552317" y="2476596"/>
            <a:chExt cx="701871" cy="1650326"/>
          </a:xfrm>
        </p:grpSpPr>
        <p:grpSp>
          <p:nvGrpSpPr>
            <p:cNvPr id="42" name="Group 218"/>
            <p:cNvGrpSpPr>
              <a:grpSpLocks/>
            </p:cNvGrpSpPr>
            <p:nvPr/>
          </p:nvGrpSpPr>
          <p:grpSpPr bwMode="auto">
            <a:xfrm>
              <a:off x="552317" y="2476596"/>
              <a:ext cx="692981" cy="531812"/>
              <a:chOff x="1933176" y="4572069"/>
              <a:chExt cx="813220" cy="531812"/>
            </a:xfrm>
          </p:grpSpPr>
          <p:sp>
            <p:nvSpPr>
              <p:cNvPr id="53" name="Rectangle 52"/>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4" name="Rectangle 53"/>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5" name="Rectangle 54"/>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6" name="Rectangle 55"/>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43" name="Group 218"/>
            <p:cNvGrpSpPr>
              <a:grpSpLocks/>
            </p:cNvGrpSpPr>
            <p:nvPr/>
          </p:nvGrpSpPr>
          <p:grpSpPr bwMode="auto">
            <a:xfrm>
              <a:off x="559469" y="3064221"/>
              <a:ext cx="690274" cy="404812"/>
              <a:chOff x="1936353" y="4699069"/>
              <a:chExt cx="810043" cy="404812"/>
            </a:xfrm>
          </p:grpSpPr>
          <p:sp>
            <p:nvSpPr>
              <p:cNvPr id="50" name="Rectangle 49"/>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Rectangle 50"/>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2" name="Rectangle 51"/>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44" name="Group 218"/>
            <p:cNvGrpSpPr>
              <a:grpSpLocks/>
            </p:cNvGrpSpPr>
            <p:nvPr/>
          </p:nvGrpSpPr>
          <p:grpSpPr bwMode="auto">
            <a:xfrm>
              <a:off x="578418" y="3561833"/>
              <a:ext cx="671326" cy="252412"/>
              <a:chOff x="1958589" y="4851469"/>
              <a:chExt cx="787807" cy="252412"/>
            </a:xfrm>
          </p:grpSpPr>
          <p:sp>
            <p:nvSpPr>
              <p:cNvPr id="48" name="Rectangle 47"/>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9" name="Rectangle 48"/>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45" name="Group 218"/>
            <p:cNvGrpSpPr>
              <a:grpSpLocks/>
            </p:cNvGrpSpPr>
            <p:nvPr/>
          </p:nvGrpSpPr>
          <p:grpSpPr bwMode="auto">
            <a:xfrm>
              <a:off x="582862" y="3874510"/>
              <a:ext cx="671326" cy="252412"/>
              <a:chOff x="1958589" y="4851469"/>
              <a:chExt cx="787807" cy="252412"/>
            </a:xfrm>
          </p:grpSpPr>
          <p:sp>
            <p:nvSpPr>
              <p:cNvPr id="46" name="Rectangle 45"/>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7" name="Rectangle 46"/>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57" name="Rectangle 56"/>
          <p:cNvSpPr/>
          <p:nvPr/>
        </p:nvSpPr>
        <p:spPr bwMode="auto">
          <a:xfrm>
            <a:off x="4584885" y="1396085"/>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Connector 57"/>
          <p:cNvCxnSpPr/>
          <p:nvPr/>
        </p:nvCxnSpPr>
        <p:spPr bwMode="auto">
          <a:xfrm>
            <a:off x="4722998" y="1359579"/>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9" name="Straight Connector 58"/>
          <p:cNvCxnSpPr/>
          <p:nvPr/>
        </p:nvCxnSpPr>
        <p:spPr bwMode="auto">
          <a:xfrm flipH="1">
            <a:off x="4543610" y="156435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0" name="Straight Connector 59"/>
          <p:cNvCxnSpPr/>
          <p:nvPr/>
        </p:nvCxnSpPr>
        <p:spPr bwMode="auto">
          <a:xfrm flipH="1">
            <a:off x="4543610" y="159928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1" name="Straight Connector 60"/>
          <p:cNvCxnSpPr/>
          <p:nvPr/>
        </p:nvCxnSpPr>
        <p:spPr bwMode="auto">
          <a:xfrm flipH="1">
            <a:off x="4543610" y="1632620"/>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2" name="Straight Connector 61"/>
          <p:cNvCxnSpPr/>
          <p:nvPr/>
        </p:nvCxnSpPr>
        <p:spPr bwMode="auto">
          <a:xfrm flipH="1">
            <a:off x="4543610" y="1667545"/>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3" name="Straight Connector 62"/>
          <p:cNvCxnSpPr/>
          <p:nvPr/>
        </p:nvCxnSpPr>
        <p:spPr bwMode="auto">
          <a:xfrm flipH="1">
            <a:off x="4543610" y="170088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4" name="Straight Connector 63"/>
          <p:cNvCxnSpPr/>
          <p:nvPr/>
        </p:nvCxnSpPr>
        <p:spPr bwMode="auto">
          <a:xfrm flipH="1">
            <a:off x="4543610" y="173580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5" name="Straight Connector 64"/>
          <p:cNvCxnSpPr/>
          <p:nvPr/>
        </p:nvCxnSpPr>
        <p:spPr bwMode="auto">
          <a:xfrm flipH="1">
            <a:off x="4542023" y="142783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6" name="Straight Connector 65"/>
          <p:cNvCxnSpPr/>
          <p:nvPr/>
        </p:nvCxnSpPr>
        <p:spPr bwMode="auto">
          <a:xfrm flipH="1">
            <a:off x="4542023" y="1461170"/>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7" name="Straight Connector 66"/>
          <p:cNvCxnSpPr/>
          <p:nvPr/>
        </p:nvCxnSpPr>
        <p:spPr bwMode="auto">
          <a:xfrm flipH="1">
            <a:off x="4542023" y="1496095"/>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8" name="Straight Connector 67"/>
          <p:cNvCxnSpPr/>
          <p:nvPr/>
        </p:nvCxnSpPr>
        <p:spPr bwMode="auto">
          <a:xfrm flipH="1">
            <a:off x="4542023" y="152943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69" name="Straight Connector 68"/>
          <p:cNvCxnSpPr/>
          <p:nvPr/>
        </p:nvCxnSpPr>
        <p:spPr bwMode="auto">
          <a:xfrm>
            <a:off x="4570598" y="1359579"/>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70" name="Group 97"/>
          <p:cNvGrpSpPr>
            <a:grpSpLocks/>
          </p:cNvGrpSpPr>
          <p:nvPr/>
        </p:nvGrpSpPr>
        <p:grpSpPr bwMode="auto">
          <a:xfrm>
            <a:off x="4546803" y="1389735"/>
            <a:ext cx="23813" cy="25400"/>
            <a:chOff x="8112931" y="3217866"/>
            <a:chExt cx="110967" cy="110967"/>
          </a:xfrm>
        </p:grpSpPr>
        <p:sp>
          <p:nvSpPr>
            <p:cNvPr id="71" name="Oval 7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2" name="Oval 71"/>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3" name="Group 98"/>
          <p:cNvGrpSpPr>
            <a:grpSpLocks/>
          </p:cNvGrpSpPr>
          <p:nvPr/>
        </p:nvGrpSpPr>
        <p:grpSpPr bwMode="auto">
          <a:xfrm>
            <a:off x="4546803" y="1399259"/>
            <a:ext cx="23813" cy="23812"/>
            <a:chOff x="8112931" y="3217866"/>
            <a:chExt cx="110967" cy="110967"/>
          </a:xfrm>
        </p:grpSpPr>
        <p:sp>
          <p:nvSpPr>
            <p:cNvPr id="74" name="Oval 73"/>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5" name="Oval 74"/>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6" name="Group 101"/>
          <p:cNvGrpSpPr>
            <a:grpSpLocks/>
          </p:cNvGrpSpPr>
          <p:nvPr/>
        </p:nvGrpSpPr>
        <p:grpSpPr bwMode="auto">
          <a:xfrm>
            <a:off x="4546803" y="1432596"/>
            <a:ext cx="23813" cy="25400"/>
            <a:chOff x="8112931" y="3217866"/>
            <a:chExt cx="110967" cy="110967"/>
          </a:xfrm>
        </p:grpSpPr>
        <p:sp>
          <p:nvSpPr>
            <p:cNvPr id="77" name="Oval 76"/>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78" name="Oval 77"/>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79" name="Group 104"/>
          <p:cNvGrpSpPr>
            <a:grpSpLocks/>
          </p:cNvGrpSpPr>
          <p:nvPr/>
        </p:nvGrpSpPr>
        <p:grpSpPr bwMode="auto">
          <a:xfrm>
            <a:off x="4546803" y="1467529"/>
            <a:ext cx="23813" cy="23813"/>
            <a:chOff x="8112931" y="3217866"/>
            <a:chExt cx="110967" cy="110967"/>
          </a:xfrm>
        </p:grpSpPr>
        <p:sp>
          <p:nvSpPr>
            <p:cNvPr id="80" name="Oval 79"/>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Oval 80"/>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82" name="Rectangle 81"/>
          <p:cNvSpPr/>
          <p:nvPr/>
        </p:nvSpPr>
        <p:spPr bwMode="auto">
          <a:xfrm>
            <a:off x="3681616" y="1878683"/>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3" name="Rectangle 82"/>
          <p:cNvSpPr/>
          <p:nvPr/>
        </p:nvSpPr>
        <p:spPr bwMode="auto">
          <a:xfrm>
            <a:off x="3849873" y="1877104"/>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4" name="Rectangle 83"/>
          <p:cNvSpPr/>
          <p:nvPr/>
        </p:nvSpPr>
        <p:spPr bwMode="auto">
          <a:xfrm>
            <a:off x="4262623" y="1878692"/>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5" name="Rectangle 84"/>
          <p:cNvSpPr/>
          <p:nvPr/>
        </p:nvSpPr>
        <p:spPr bwMode="auto">
          <a:xfrm>
            <a:off x="4626160" y="1875509"/>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6" name="Rounded Rectangle 85"/>
          <p:cNvSpPr/>
          <p:nvPr/>
        </p:nvSpPr>
        <p:spPr>
          <a:xfrm>
            <a:off x="4716296" y="1817585"/>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87" name="Straight Connector 86"/>
          <p:cNvCxnSpPr/>
          <p:nvPr/>
        </p:nvCxnSpPr>
        <p:spPr bwMode="auto">
          <a:xfrm flipH="1">
            <a:off x="3654610" y="1902495"/>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88" name="Straight Connector 87"/>
          <p:cNvCxnSpPr/>
          <p:nvPr/>
        </p:nvCxnSpPr>
        <p:spPr bwMode="auto">
          <a:xfrm flipH="1">
            <a:off x="3654610" y="1937420"/>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89" name="Straight Connector 88"/>
          <p:cNvCxnSpPr/>
          <p:nvPr/>
        </p:nvCxnSpPr>
        <p:spPr bwMode="auto">
          <a:xfrm flipH="1">
            <a:off x="3654610" y="197075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0" name="Straight Connector 89"/>
          <p:cNvCxnSpPr/>
          <p:nvPr/>
        </p:nvCxnSpPr>
        <p:spPr bwMode="auto">
          <a:xfrm flipH="1">
            <a:off x="3654610" y="200568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1" name="Straight Connector 90"/>
          <p:cNvCxnSpPr>
            <a:stCxn id="23" idx="0"/>
            <a:endCxn id="23" idx="2"/>
          </p:cNvCxnSpPr>
          <p:nvPr/>
        </p:nvCxnSpPr>
        <p:spPr bwMode="auto">
          <a:xfrm>
            <a:off x="4245160" y="1867572"/>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2" name="Straight Connector 91"/>
          <p:cNvCxnSpPr/>
          <p:nvPr/>
        </p:nvCxnSpPr>
        <p:spPr bwMode="auto">
          <a:xfrm>
            <a:off x="4605523" y="1864404"/>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93" name="Straight Connector 92"/>
          <p:cNvCxnSpPr/>
          <p:nvPr/>
        </p:nvCxnSpPr>
        <p:spPr bwMode="auto">
          <a:xfrm>
            <a:off x="3837173" y="1869167"/>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94" name="Rectangle 93"/>
          <p:cNvSpPr/>
          <p:nvPr/>
        </p:nvSpPr>
        <p:spPr bwMode="auto">
          <a:xfrm>
            <a:off x="4540442" y="1361158"/>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3656216" y="1308770"/>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grpSp>
        <p:nvGrpSpPr>
          <p:cNvPr id="96" name="Group 27668"/>
          <p:cNvGrpSpPr>
            <a:grpSpLocks/>
          </p:cNvGrpSpPr>
          <p:nvPr/>
        </p:nvGrpSpPr>
        <p:grpSpPr bwMode="auto">
          <a:xfrm>
            <a:off x="990441" y="1200822"/>
            <a:ext cx="1228725" cy="863600"/>
            <a:chOff x="640045" y="3157538"/>
            <a:chExt cx="1228725" cy="863600"/>
          </a:xfrm>
        </p:grpSpPr>
        <p:sp>
          <p:nvSpPr>
            <p:cNvPr id="97" name="Rectangle 96"/>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8" name="Rectangle 97"/>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9" name="Rectangle 98"/>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0" name="Rectangle 99"/>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1" name="Rectangle 100"/>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2" name="Rectangle 101"/>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3" name="Rectangle 102"/>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4" name="Rectangle 103"/>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5" name="Rectangle 104"/>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6" name="Rectangle 105"/>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7" name="Rectangle 106"/>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8" name="Rectangle 107"/>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09" name="Rectangle 108"/>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0" name="Rectangle 109"/>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11" name="Group 294"/>
            <p:cNvGrpSpPr>
              <a:grpSpLocks/>
            </p:cNvGrpSpPr>
            <p:nvPr/>
          </p:nvGrpSpPr>
          <p:grpSpPr bwMode="auto">
            <a:xfrm>
              <a:off x="997419" y="3522291"/>
              <a:ext cx="496710" cy="257828"/>
              <a:chOff x="339996" y="3313113"/>
              <a:chExt cx="1120775" cy="655637"/>
            </a:xfrm>
          </p:grpSpPr>
          <p:sp>
            <p:nvSpPr>
              <p:cNvPr id="112" name="Rectangle 111"/>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13" name="Straight Connector 112"/>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14" name="Straight Connector 113"/>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15" name="Rectangle 114"/>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Rectangle 115"/>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7" name="Rectangle 116"/>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8" name="Rectangle 117"/>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19" name="Group 27669"/>
          <p:cNvGrpSpPr>
            <a:grpSpLocks/>
          </p:cNvGrpSpPr>
          <p:nvPr/>
        </p:nvGrpSpPr>
        <p:grpSpPr bwMode="auto">
          <a:xfrm>
            <a:off x="2289011" y="1203996"/>
            <a:ext cx="1228725" cy="863600"/>
            <a:chOff x="1938138" y="3160713"/>
            <a:chExt cx="1228725" cy="863600"/>
          </a:xfrm>
        </p:grpSpPr>
        <p:sp>
          <p:nvSpPr>
            <p:cNvPr id="120" name="Rectangle 119"/>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1" name="Rectangle 120"/>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Rectangle 121"/>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3" name="Rectangle 122"/>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ectangle 126"/>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8" name="Rectangle 127"/>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9" name="Rectangle 128"/>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0" name="Rectangle 129"/>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1" name="Rectangle 130"/>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2" name="Rectangle 131"/>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3" name="Rectangle 132"/>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34" name="Group 309"/>
            <p:cNvGrpSpPr>
              <a:grpSpLocks/>
            </p:cNvGrpSpPr>
            <p:nvPr/>
          </p:nvGrpSpPr>
          <p:grpSpPr bwMode="auto">
            <a:xfrm>
              <a:off x="2285349" y="3540221"/>
              <a:ext cx="496710" cy="257828"/>
              <a:chOff x="339996" y="3313113"/>
              <a:chExt cx="1120775" cy="655637"/>
            </a:xfrm>
          </p:grpSpPr>
          <p:sp>
            <p:nvSpPr>
              <p:cNvPr id="142" name="Rectangle 141"/>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43" name="Straight Connector 142"/>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44" name="Straight Connector 143"/>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45" name="Rectangle 144"/>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35" name="Group 317"/>
            <p:cNvGrpSpPr>
              <a:grpSpLocks/>
            </p:cNvGrpSpPr>
            <p:nvPr/>
          </p:nvGrpSpPr>
          <p:grpSpPr bwMode="auto">
            <a:xfrm>
              <a:off x="2178131" y="3451412"/>
              <a:ext cx="705511" cy="403412"/>
              <a:chOff x="2984959" y="3302000"/>
              <a:chExt cx="1120775" cy="660400"/>
            </a:xfrm>
          </p:grpSpPr>
          <p:sp>
            <p:nvSpPr>
              <p:cNvPr id="136" name="Rectangle 135"/>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7" name="Rectangle 136"/>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Rectangle 137"/>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9" name="Rectangle 138"/>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0" name="Rectangle 139"/>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1" name="Rectangle 140"/>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224" name="Group 223"/>
          <p:cNvGrpSpPr/>
          <p:nvPr/>
        </p:nvGrpSpPr>
        <p:grpSpPr>
          <a:xfrm>
            <a:off x="4987863" y="1221298"/>
            <a:ext cx="1339754" cy="804299"/>
            <a:chOff x="6424509" y="864237"/>
            <a:chExt cx="1339754" cy="804299"/>
          </a:xfrm>
        </p:grpSpPr>
        <p:grpSp>
          <p:nvGrpSpPr>
            <p:cNvPr id="152" name="Group 151"/>
            <p:cNvGrpSpPr/>
            <p:nvPr/>
          </p:nvGrpSpPr>
          <p:grpSpPr>
            <a:xfrm>
              <a:off x="6424509" y="864237"/>
              <a:ext cx="1339754" cy="804299"/>
              <a:chOff x="4469034" y="1141802"/>
              <a:chExt cx="1270000" cy="566737"/>
            </a:xfrm>
          </p:grpSpPr>
          <p:sp>
            <p:nvSpPr>
              <p:cNvPr id="153" name="Rectangle 152"/>
              <p:cNvSpPr/>
              <p:nvPr/>
            </p:nvSpPr>
            <p:spPr bwMode="auto">
              <a:xfrm>
                <a:off x="4469034" y="1141802"/>
                <a:ext cx="1270000" cy="566737"/>
              </a:xfrm>
              <a:prstGeom prst="rect">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154" name="Rounded Rectangle 153"/>
              <p:cNvSpPr/>
              <p:nvPr/>
            </p:nvSpPr>
            <p:spPr bwMode="auto">
              <a:xfrm>
                <a:off x="4542059" y="1183473"/>
                <a:ext cx="1123950" cy="469106"/>
              </a:xfrm>
              <a:prstGeom prst="round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grpSp>
        <p:sp>
          <p:nvSpPr>
            <p:cNvPr id="155" name="Rectangle 154"/>
            <p:cNvSpPr/>
            <p:nvPr/>
          </p:nvSpPr>
          <p:spPr>
            <a:xfrm>
              <a:off x="6758817" y="1079303"/>
              <a:ext cx="681037" cy="91679"/>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rgbClr val="1F497D"/>
                </a:solidFill>
                <a:latin typeface="Calibri"/>
                <a:cs typeface="Calibri"/>
              </a:endParaRPr>
            </a:p>
          </p:txBody>
        </p:sp>
        <p:sp>
          <p:nvSpPr>
            <p:cNvPr id="156" name="Rounded Rectangle 155"/>
            <p:cNvSpPr/>
            <p:nvPr/>
          </p:nvSpPr>
          <p:spPr>
            <a:xfrm>
              <a:off x="6959556" y="1369214"/>
              <a:ext cx="310009" cy="149993"/>
            </a:xfrm>
            <a:prstGeom prst="roundRect">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GB" sz="800" dirty="0">
                  <a:solidFill>
                    <a:srgbClr val="EEECE1"/>
                  </a:solidFill>
                  <a:latin typeface="Calibri"/>
                  <a:cs typeface="Calibri"/>
                </a:rPr>
                <a:t>Search</a:t>
              </a:r>
            </a:p>
          </p:txBody>
        </p:sp>
      </p:grpSp>
      <p:cxnSp>
        <p:nvCxnSpPr>
          <p:cNvPr id="157" name="Straight Connector 156"/>
          <p:cNvCxnSpPr>
            <a:stCxn id="153" idx="2"/>
            <a:endCxn id="201" idx="0"/>
          </p:cNvCxnSpPr>
          <p:nvPr/>
        </p:nvCxnSpPr>
        <p:spPr bwMode="auto">
          <a:xfrm flipH="1">
            <a:off x="5657088" y="2025597"/>
            <a:ext cx="665" cy="21568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97" name="Rectangle 196"/>
          <p:cNvSpPr/>
          <p:nvPr/>
        </p:nvSpPr>
        <p:spPr>
          <a:xfrm>
            <a:off x="1561592" y="2246962"/>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98" name="Rectangle 197"/>
          <p:cNvSpPr/>
          <p:nvPr/>
        </p:nvSpPr>
        <p:spPr>
          <a:xfrm>
            <a:off x="2858826" y="2241002"/>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199" name="Rectangle 198"/>
          <p:cNvSpPr/>
          <p:nvPr/>
        </p:nvSpPr>
        <p:spPr>
          <a:xfrm>
            <a:off x="4204112" y="2245052"/>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0" name="Rectangle 199"/>
          <p:cNvSpPr/>
          <p:nvPr/>
        </p:nvSpPr>
        <p:spPr>
          <a:xfrm>
            <a:off x="5513775" y="2243160"/>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1" name="Rectangle 200"/>
          <p:cNvSpPr/>
          <p:nvPr/>
        </p:nvSpPr>
        <p:spPr>
          <a:xfrm>
            <a:off x="5617089" y="2241270"/>
            <a:ext cx="80003" cy="6999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03" name="Straight Connector 202"/>
          <p:cNvCxnSpPr>
            <a:stCxn id="120" idx="2"/>
            <a:endCxn id="198" idx="0"/>
          </p:cNvCxnSpPr>
          <p:nvPr/>
        </p:nvCxnSpPr>
        <p:spPr bwMode="auto">
          <a:xfrm flipH="1">
            <a:off x="2898822" y="2067596"/>
            <a:ext cx="4551" cy="173406"/>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04" name="Straight Connector 203"/>
          <p:cNvCxnSpPr>
            <a:stCxn id="20" idx="2"/>
            <a:endCxn id="199" idx="0"/>
          </p:cNvCxnSpPr>
          <p:nvPr/>
        </p:nvCxnSpPr>
        <p:spPr bwMode="auto">
          <a:xfrm>
            <a:off x="4240398" y="2064429"/>
            <a:ext cx="3700" cy="18063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05" name="Straight Connector 204"/>
          <p:cNvCxnSpPr>
            <a:stCxn id="97" idx="2"/>
            <a:endCxn id="197" idx="0"/>
          </p:cNvCxnSpPr>
          <p:nvPr/>
        </p:nvCxnSpPr>
        <p:spPr bwMode="auto">
          <a:xfrm flipH="1">
            <a:off x="1601578" y="2064421"/>
            <a:ext cx="3210" cy="182541"/>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96" name="Rounded Rectangle 20"/>
          <p:cNvSpPr>
            <a:spLocks noChangeArrowheads="1"/>
          </p:cNvSpPr>
          <p:nvPr/>
        </p:nvSpPr>
        <p:spPr bwMode="auto">
          <a:xfrm>
            <a:off x="967186" y="2252426"/>
            <a:ext cx="5395114" cy="324911"/>
          </a:xfrm>
          <a:prstGeom prst="roundRect">
            <a:avLst>
              <a:gd name="adj" fmla="val 16667"/>
            </a:avLst>
          </a:prstGeom>
          <a:solidFill>
            <a:srgbClr val="71CCDC"/>
          </a:solidFill>
          <a:ln w="38100">
            <a:solidFill>
              <a:srgbClr val="47A1B6"/>
            </a:solidFill>
            <a:round/>
            <a:headEnd/>
            <a:tailEnd/>
          </a:ln>
          <a:effectLst>
            <a:outerShdw dist="23000" dir="5400000" rotWithShape="0">
              <a:srgbClr val="000000">
                <a:alpha val="34998"/>
              </a:srgbClr>
            </a:outerShdw>
          </a:effectLst>
        </p:spPr>
        <p:txBody>
          <a:bodyPr anchor="ctr"/>
          <a:lstStyle/>
          <a:p>
            <a:pPr algn="ctr" eaLnBrk="0" hangingPunct="0"/>
            <a:r>
              <a:rPr lang="en-GB" sz="1600" dirty="0">
                <a:solidFill>
                  <a:srgbClr val="1F497D"/>
                </a:solidFill>
                <a:latin typeface="Calibri" charset="0"/>
              </a:rPr>
              <a:t>Open Metadata Access Services</a:t>
            </a:r>
          </a:p>
        </p:txBody>
      </p:sp>
      <p:sp>
        <p:nvSpPr>
          <p:cNvPr id="173" name="Title 1">
            <a:extLst>
              <a:ext uri="{FF2B5EF4-FFF2-40B4-BE49-F238E27FC236}">
                <a16:creationId xmlns:a16="http://schemas.microsoft.com/office/drawing/2014/main" id="{78E1EC8D-CFA7-4DAC-A8BA-24088B248607}"/>
              </a:ext>
            </a:extLst>
          </p:cNvPr>
          <p:cNvSpPr>
            <a:spLocks noGrp="1"/>
          </p:cNvSpPr>
          <p:nvPr>
            <p:ph type="title"/>
          </p:nvPr>
        </p:nvSpPr>
        <p:spPr/>
        <p:txBody>
          <a:bodyPr/>
          <a:lstStyle/>
          <a:p>
            <a:r>
              <a:rPr lang="en-GB" dirty="0"/>
              <a:t>Design philosophy</a:t>
            </a:r>
          </a:p>
        </p:txBody>
      </p:sp>
      <p:sp>
        <p:nvSpPr>
          <p:cNvPr id="171" name="Rounded Rectangle 20">
            <a:extLst>
              <a:ext uri="{FF2B5EF4-FFF2-40B4-BE49-F238E27FC236}">
                <a16:creationId xmlns:a16="http://schemas.microsoft.com/office/drawing/2014/main" id="{938CEE30-E141-C84D-87A7-C7A3F1E4456A}"/>
              </a:ext>
            </a:extLst>
          </p:cNvPr>
          <p:cNvSpPr>
            <a:spLocks noChangeArrowheads="1"/>
          </p:cNvSpPr>
          <p:nvPr/>
        </p:nvSpPr>
        <p:spPr bwMode="auto">
          <a:xfrm>
            <a:off x="967185" y="2606259"/>
            <a:ext cx="5395115" cy="324911"/>
          </a:xfrm>
          <a:prstGeom prst="roundRect">
            <a:avLst>
              <a:gd name="adj" fmla="val 16667"/>
            </a:avLst>
          </a:prstGeom>
          <a:solidFill>
            <a:srgbClr val="71CCDC"/>
          </a:solidFill>
          <a:ln w="38100">
            <a:solidFill>
              <a:srgbClr val="47A1B6"/>
            </a:solidFill>
            <a:round/>
            <a:headEnd/>
            <a:tailEnd/>
          </a:ln>
          <a:effectLst>
            <a:outerShdw dist="23000" dir="5400000" rotWithShape="0">
              <a:srgbClr val="47A1B6">
                <a:alpha val="35000"/>
              </a:srgbClr>
            </a:outerShdw>
          </a:effectLst>
        </p:spPr>
        <p:txBody>
          <a:bodyPr anchor="ctr"/>
          <a:lstStyle/>
          <a:p>
            <a:pPr algn="ctr" eaLnBrk="0" hangingPunct="0"/>
            <a:r>
              <a:rPr lang="en-GB" sz="1600" dirty="0">
                <a:solidFill>
                  <a:srgbClr val="1F497D"/>
                </a:solidFill>
                <a:latin typeface="Calibri" charset="0"/>
              </a:rPr>
              <a:t>Open Metadata Repository Services</a:t>
            </a:r>
          </a:p>
        </p:txBody>
      </p:sp>
      <p:grpSp>
        <p:nvGrpSpPr>
          <p:cNvPr id="240" name="Group 239">
            <a:extLst>
              <a:ext uri="{FF2B5EF4-FFF2-40B4-BE49-F238E27FC236}">
                <a16:creationId xmlns:a16="http://schemas.microsoft.com/office/drawing/2014/main" id="{36E7906C-D4B8-7D4F-9EB0-999958E32789}"/>
              </a:ext>
            </a:extLst>
          </p:cNvPr>
          <p:cNvGrpSpPr/>
          <p:nvPr/>
        </p:nvGrpSpPr>
        <p:grpSpPr>
          <a:xfrm>
            <a:off x="2994200" y="3379891"/>
            <a:ext cx="1160032" cy="929955"/>
            <a:chOff x="5454524" y="2009903"/>
            <a:chExt cx="1160032" cy="929955"/>
          </a:xfrm>
        </p:grpSpPr>
        <p:sp>
          <p:nvSpPr>
            <p:cNvPr id="241" name="Can 240">
              <a:extLst>
                <a:ext uri="{FF2B5EF4-FFF2-40B4-BE49-F238E27FC236}">
                  <a16:creationId xmlns:a16="http://schemas.microsoft.com/office/drawing/2014/main" id="{E1791BBD-29FC-A242-8464-D9F9307F7BA5}"/>
                </a:ext>
              </a:extLst>
            </p:cNvPr>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42" name="Multidocument 241">
              <a:extLst>
                <a:ext uri="{FF2B5EF4-FFF2-40B4-BE49-F238E27FC236}">
                  <a16:creationId xmlns:a16="http://schemas.microsoft.com/office/drawing/2014/main" id="{235D2E84-6B38-2240-8B71-449C3DB8AF8E}"/>
                </a:ext>
              </a:extLst>
            </p:cNvPr>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149" name="Slide Number Placeholder 148">
            <a:extLst>
              <a:ext uri="{FF2B5EF4-FFF2-40B4-BE49-F238E27FC236}">
                <a16:creationId xmlns:a16="http://schemas.microsoft.com/office/drawing/2014/main" id="{9CADFE82-4C2A-9B49-A815-44EDB4E05BF5}"/>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47</a:t>
            </a:fld>
            <a:endParaRPr lang="en-US" sz="1000"/>
          </a:p>
        </p:txBody>
      </p:sp>
      <p:sp>
        <p:nvSpPr>
          <p:cNvPr id="2" name="Left-Right Arrow 1">
            <a:extLst>
              <a:ext uri="{FF2B5EF4-FFF2-40B4-BE49-F238E27FC236}">
                <a16:creationId xmlns:a16="http://schemas.microsoft.com/office/drawing/2014/main" id="{97563B0C-F320-6349-A32F-837810A51C1D}"/>
              </a:ext>
            </a:extLst>
          </p:cNvPr>
          <p:cNvSpPr/>
          <p:nvPr/>
        </p:nvSpPr>
        <p:spPr>
          <a:xfrm>
            <a:off x="6920564" y="2659515"/>
            <a:ext cx="1636218" cy="245722"/>
          </a:xfrm>
          <a:prstGeom prst="leftRigh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3" name="Down Arrow 2">
            <a:extLst>
              <a:ext uri="{FF2B5EF4-FFF2-40B4-BE49-F238E27FC236}">
                <a16:creationId xmlns:a16="http://schemas.microsoft.com/office/drawing/2014/main" id="{5F448106-A330-0D4E-9C43-A25D05B93D24}"/>
              </a:ext>
            </a:extLst>
          </p:cNvPr>
          <p:cNvSpPr/>
          <p:nvPr/>
        </p:nvSpPr>
        <p:spPr>
          <a:xfrm>
            <a:off x="7242912" y="1311902"/>
            <a:ext cx="262957" cy="1260471"/>
          </a:xfrm>
          <a:prstGeom prst="down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50" name="TextBox 149">
            <a:extLst>
              <a:ext uri="{FF2B5EF4-FFF2-40B4-BE49-F238E27FC236}">
                <a16:creationId xmlns:a16="http://schemas.microsoft.com/office/drawing/2014/main" id="{94404D41-0A34-CB42-8561-867805A682EC}"/>
              </a:ext>
            </a:extLst>
          </p:cNvPr>
          <p:cNvSpPr txBox="1"/>
          <p:nvPr/>
        </p:nvSpPr>
        <p:spPr>
          <a:xfrm>
            <a:off x="7616338" y="1386557"/>
            <a:ext cx="1240733" cy="954107"/>
          </a:xfrm>
          <a:prstGeom prst="rect">
            <a:avLst/>
          </a:prstGeom>
          <a:noFill/>
        </p:spPr>
        <p:txBody>
          <a:bodyPr wrap="square" rtlCol="0">
            <a:spAutoFit/>
          </a:bodyPr>
          <a:lstStyle/>
          <a:p>
            <a:r>
              <a:rPr lang="en-US" dirty="0"/>
              <a:t>Use cases,</a:t>
            </a:r>
          </a:p>
          <a:p>
            <a:r>
              <a:rPr lang="en-US" dirty="0"/>
              <a:t>Personas,</a:t>
            </a:r>
          </a:p>
          <a:p>
            <a:r>
              <a:rPr lang="en-US" dirty="0"/>
              <a:t>Practitioners</a:t>
            </a:r>
          </a:p>
          <a:p>
            <a:r>
              <a:rPr lang="en-US" dirty="0"/>
              <a:t>  input</a:t>
            </a:r>
          </a:p>
        </p:txBody>
      </p:sp>
      <p:sp>
        <p:nvSpPr>
          <p:cNvPr id="186" name="TextBox 185">
            <a:extLst>
              <a:ext uri="{FF2B5EF4-FFF2-40B4-BE49-F238E27FC236}">
                <a16:creationId xmlns:a16="http://schemas.microsoft.com/office/drawing/2014/main" id="{41F0B9C8-0919-304E-BA06-88A1F0E72975}"/>
              </a:ext>
            </a:extLst>
          </p:cNvPr>
          <p:cNvSpPr txBox="1"/>
          <p:nvPr/>
        </p:nvSpPr>
        <p:spPr>
          <a:xfrm>
            <a:off x="7015552" y="3172759"/>
            <a:ext cx="1653320" cy="954107"/>
          </a:xfrm>
          <a:prstGeom prst="rect">
            <a:avLst/>
          </a:prstGeom>
          <a:noFill/>
        </p:spPr>
        <p:txBody>
          <a:bodyPr wrap="square" rtlCol="0">
            <a:spAutoFit/>
          </a:bodyPr>
          <a:lstStyle/>
          <a:p>
            <a:r>
              <a:rPr lang="en-US" dirty="0"/>
              <a:t>Data integration, availability and integrity best practices</a:t>
            </a:r>
          </a:p>
        </p:txBody>
      </p:sp>
    </p:spTree>
    <p:extLst>
      <p:ext uri="{BB962C8B-B14F-4D97-AF65-F5344CB8AC3E}">
        <p14:creationId xmlns:p14="http://schemas.microsoft.com/office/powerpoint/2010/main" val="31723325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8926E-C240-8448-BDE6-150125AE7F68}"/>
              </a:ext>
            </a:extLst>
          </p:cNvPr>
          <p:cNvSpPr>
            <a:spLocks noGrp="1"/>
          </p:cNvSpPr>
          <p:nvPr>
            <p:ph type="title"/>
          </p:nvPr>
        </p:nvSpPr>
        <p:spPr/>
        <p:txBody>
          <a:bodyPr/>
          <a:lstStyle/>
          <a:p>
            <a:r>
              <a:rPr lang="en-US" dirty="0"/>
              <a:t>Through the Repository Services</a:t>
            </a:r>
          </a:p>
        </p:txBody>
      </p:sp>
      <p:sp>
        <p:nvSpPr>
          <p:cNvPr id="3" name="Slide Number Placeholder 2">
            <a:extLst>
              <a:ext uri="{FF2B5EF4-FFF2-40B4-BE49-F238E27FC236}">
                <a16:creationId xmlns:a16="http://schemas.microsoft.com/office/drawing/2014/main" id="{E677C9F1-AB53-574A-9018-5F92FC63B084}"/>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48</a:t>
            </a:fld>
            <a:endParaRPr lang="en-US" sz="1000"/>
          </a:p>
        </p:txBody>
      </p:sp>
      <p:sp>
        <p:nvSpPr>
          <p:cNvPr id="4" name="Rectangle 3">
            <a:extLst>
              <a:ext uri="{FF2B5EF4-FFF2-40B4-BE49-F238E27FC236}">
                <a16:creationId xmlns:a16="http://schemas.microsoft.com/office/drawing/2014/main" id="{2ED8CF13-B9C1-2345-88B2-632684A10304}"/>
              </a:ext>
            </a:extLst>
          </p:cNvPr>
          <p:cNvSpPr/>
          <p:nvPr/>
        </p:nvSpPr>
        <p:spPr>
          <a:xfrm>
            <a:off x="5616341" y="6162"/>
            <a:ext cx="3392905" cy="5247590"/>
          </a:xfrm>
          <a:prstGeom prst="rect">
            <a:avLst/>
          </a:prstGeom>
        </p:spPr>
        <p:txBody>
          <a:bodyPr wrap="square">
            <a:spAutoFit/>
          </a:bodyPr>
          <a:lstStyle/>
          <a:p>
            <a:r>
              <a:rPr lang="en-US" sz="500" dirty="0"/>
              <a:t>{</a:t>
            </a:r>
          </a:p>
          <a:p>
            <a:r>
              <a:rPr lang="en-US" sz="500" dirty="0"/>
              <a:t>    "class": "</a:t>
            </a:r>
            <a:r>
              <a:rPr lang="en-US" sz="500" dirty="0" err="1"/>
              <a:t>EntityDetailResponse</a:t>
            </a:r>
            <a:r>
              <a:rPr lang="en-US" sz="500" dirty="0"/>
              <a:t>",</a:t>
            </a:r>
          </a:p>
          <a:p>
            <a:r>
              <a:rPr lang="en-US" sz="500" dirty="0"/>
              <a:t>    "</a:t>
            </a:r>
            <a:r>
              <a:rPr lang="en-US" sz="500" dirty="0" err="1"/>
              <a:t>relatedHTTPCode</a:t>
            </a:r>
            <a:r>
              <a:rPr lang="en-US" sz="500" dirty="0"/>
              <a:t>": 200,</a:t>
            </a:r>
          </a:p>
          <a:p>
            <a:r>
              <a:rPr lang="en-US" sz="500" dirty="0"/>
              <a:t>    "entity": {</a:t>
            </a:r>
          </a:p>
          <a:p>
            <a:r>
              <a:rPr lang="en-US" sz="500" dirty="0"/>
              <a:t>        "class": "</a:t>
            </a:r>
            <a:r>
              <a:rPr lang="en-US" sz="500" dirty="0" err="1"/>
              <a:t>EntityDetail</a:t>
            </a:r>
            <a:r>
              <a:rPr lang="en-US" sz="500" dirty="0"/>
              <a:t>",</a:t>
            </a:r>
          </a:p>
          <a:p>
            <a:r>
              <a:rPr lang="en-US" sz="500" dirty="0"/>
              <a:t>        "type": {</a:t>
            </a:r>
          </a:p>
          <a:p>
            <a:r>
              <a:rPr lang="en-US" sz="500" dirty="0"/>
              <a:t>            "class": "</a:t>
            </a:r>
            <a:r>
              <a:rPr lang="en-US" sz="500" dirty="0" err="1"/>
              <a:t>InstanceType</a:t>
            </a:r>
            <a:r>
              <a:rPr lang="en-US" sz="500" dirty="0"/>
              <a:t>",</a:t>
            </a:r>
          </a:p>
          <a:p>
            <a:r>
              <a:rPr lang="en-US" sz="500" dirty="0"/>
              <a:t>            "</a:t>
            </a:r>
            <a:r>
              <a:rPr lang="en-US" sz="500" dirty="0" err="1"/>
              <a:t>typeDefCategory</a:t>
            </a:r>
            <a:r>
              <a:rPr lang="en-US" sz="500" dirty="0"/>
              <a:t>": "ENTITY_DEF",</a:t>
            </a:r>
          </a:p>
          <a:p>
            <a:r>
              <a:rPr lang="en-US" sz="500" dirty="0"/>
              <a:t>            "</a:t>
            </a:r>
            <a:r>
              <a:rPr lang="en-US" sz="500" dirty="0" err="1"/>
              <a:t>typeDefGUID</a:t>
            </a:r>
            <a:r>
              <a:rPr lang="en-US" sz="500" dirty="0"/>
              <a:t>": "578a3510-9ad3-45fe-8ada-e4e9572c37c8",</a:t>
            </a:r>
          </a:p>
          <a:p>
            <a:r>
              <a:rPr lang="en-US" sz="500" dirty="0"/>
              <a:t>            "</a:t>
            </a:r>
            <a:r>
              <a:rPr lang="en-US" sz="500" dirty="0" err="1"/>
              <a:t>typeDefName</a:t>
            </a:r>
            <a:r>
              <a:rPr lang="en-US" sz="500" dirty="0"/>
              <a:t>": "</a:t>
            </a:r>
            <a:r>
              <a:rPr lang="en-US" sz="500" dirty="0" err="1"/>
              <a:t>GovernanceOfficer</a:t>
            </a:r>
            <a:r>
              <a:rPr lang="en-US" sz="500" dirty="0"/>
              <a:t>",</a:t>
            </a:r>
          </a:p>
          <a:p>
            <a:r>
              <a:rPr lang="en-US" sz="500" dirty="0"/>
              <a:t>            "</a:t>
            </a:r>
            <a:r>
              <a:rPr lang="en-US" sz="500" dirty="0" err="1"/>
              <a:t>typeDefVersion</a:t>
            </a:r>
            <a:r>
              <a:rPr lang="en-US" sz="500" dirty="0"/>
              <a:t>": 1,</a:t>
            </a:r>
          </a:p>
          <a:p>
            <a:r>
              <a:rPr lang="en-US" sz="500" dirty="0"/>
              <a:t>            "</a:t>
            </a:r>
            <a:r>
              <a:rPr lang="en-US" sz="500" dirty="0" err="1"/>
              <a:t>typeDefDescription</a:t>
            </a:r>
            <a:r>
              <a:rPr lang="en-US" sz="500" dirty="0"/>
              <a:t>": "Person responsible for a governance domain.",</a:t>
            </a:r>
          </a:p>
          <a:p>
            <a:r>
              <a:rPr lang="en-US" sz="500" dirty="0"/>
              <a:t>            "</a:t>
            </a:r>
            <a:r>
              <a:rPr lang="en-US" sz="500" dirty="0" err="1"/>
              <a:t>typeDefSuperTypes</a:t>
            </a:r>
            <a:r>
              <a:rPr lang="en-US" sz="500" dirty="0"/>
              <a:t>": [</a:t>
            </a:r>
          </a:p>
          <a:p>
            <a:r>
              <a:rPr lang="en-US" sz="500" dirty="0"/>
              <a:t>                {</a:t>
            </a:r>
          </a:p>
          <a:p>
            <a:r>
              <a:rPr lang="en-US" sz="500" dirty="0"/>
              <a:t>                    "</a:t>
            </a:r>
            <a:r>
              <a:rPr lang="en-US" sz="500" dirty="0" err="1"/>
              <a:t>guid</a:t>
            </a:r>
            <a:r>
              <a:rPr lang="en-US" sz="500" dirty="0"/>
              <a:t>": "a32316b8-dc8c-48c5-b12b-71c1b2a080bf",</a:t>
            </a:r>
          </a:p>
          <a:p>
            <a:r>
              <a:rPr lang="en-US" sz="500" dirty="0"/>
              <a:t>                    "name": "Referenceable"</a:t>
            </a:r>
          </a:p>
          <a:p>
            <a:r>
              <a:rPr lang="en-US" sz="500" dirty="0"/>
              <a:t>                }</a:t>
            </a:r>
          </a:p>
          <a:p>
            <a:r>
              <a:rPr lang="en-US" sz="500" dirty="0"/>
              <a:t>            ],</a:t>
            </a:r>
          </a:p>
          <a:p>
            <a:r>
              <a:rPr lang="en-US" sz="500" dirty="0"/>
              <a:t>            "</a:t>
            </a:r>
            <a:r>
              <a:rPr lang="en-US" sz="500" dirty="0" err="1"/>
              <a:t>validInstanceProperties</a:t>
            </a:r>
            <a:r>
              <a:rPr lang="en-US" sz="500" dirty="0"/>
              <a:t>": [</a:t>
            </a:r>
          </a:p>
          <a:p>
            <a:r>
              <a:rPr lang="en-US" sz="500" dirty="0"/>
              <a:t>                "</a:t>
            </a:r>
            <a:r>
              <a:rPr lang="en-US" sz="500" dirty="0" err="1"/>
              <a:t>qualifiedName</a:t>
            </a:r>
            <a:r>
              <a:rPr lang="en-US" sz="500" dirty="0"/>
              <a:t>",</a:t>
            </a:r>
          </a:p>
          <a:p>
            <a:r>
              <a:rPr lang="en-US" sz="500" dirty="0"/>
              <a:t>                "</a:t>
            </a:r>
            <a:r>
              <a:rPr lang="en-US" sz="500" dirty="0" err="1"/>
              <a:t>additionalProperties</a:t>
            </a:r>
            <a:r>
              <a:rPr lang="en-US" sz="500" dirty="0"/>
              <a:t>",</a:t>
            </a:r>
          </a:p>
          <a:p>
            <a:r>
              <a:rPr lang="en-US" sz="500" dirty="0"/>
              <a:t>                "title",</a:t>
            </a:r>
          </a:p>
          <a:p>
            <a:r>
              <a:rPr lang="en-US" sz="500" dirty="0"/>
              <a:t>                "scope",</a:t>
            </a:r>
          </a:p>
          <a:p>
            <a:r>
              <a:rPr lang="en-US" sz="500" dirty="0"/>
              <a:t>                "domain"</a:t>
            </a:r>
          </a:p>
          <a:p>
            <a:r>
              <a:rPr lang="en-US" sz="500" dirty="0"/>
              <a:t>            ]</a:t>
            </a:r>
          </a:p>
          <a:p>
            <a:r>
              <a:rPr lang="en-US" sz="500" dirty="0"/>
              <a:t>        },</a:t>
            </a:r>
          </a:p>
          <a:p>
            <a:r>
              <a:rPr lang="en-US" sz="500" dirty="0"/>
              <a:t>        "</a:t>
            </a:r>
            <a:r>
              <a:rPr lang="en-US" sz="500" dirty="0" err="1"/>
              <a:t>createdBy</a:t>
            </a:r>
            <a:r>
              <a:rPr lang="en-US" sz="500" dirty="0"/>
              <a:t>": "</a:t>
            </a:r>
            <a:r>
              <a:rPr lang="en-US" sz="500" dirty="0" err="1"/>
              <a:t>julesk</a:t>
            </a:r>
            <a:r>
              <a:rPr lang="en-US" sz="500" dirty="0"/>
              <a:t>",</a:t>
            </a:r>
          </a:p>
          <a:p>
            <a:r>
              <a:rPr lang="en-US" sz="500" dirty="0"/>
              <a:t>        "</a:t>
            </a:r>
            <a:r>
              <a:rPr lang="en-US" sz="500" dirty="0" err="1"/>
              <a:t>createTime</a:t>
            </a:r>
            <a:r>
              <a:rPr lang="en-US" sz="500" dirty="0"/>
              <a:t>": "2018-09-11T13:01:20.139+0000",</a:t>
            </a:r>
          </a:p>
          <a:p>
            <a:r>
              <a:rPr lang="en-US" sz="500" dirty="0"/>
              <a:t>        "version": 1,</a:t>
            </a:r>
          </a:p>
          <a:p>
            <a:r>
              <a:rPr lang="en-US" sz="500" dirty="0"/>
              <a:t>        "</a:t>
            </a:r>
            <a:r>
              <a:rPr lang="en-US" sz="500" dirty="0" err="1"/>
              <a:t>instanceProvenanceType</a:t>
            </a:r>
            <a:r>
              <a:rPr lang="en-US" sz="500" dirty="0"/>
              <a:t>": "LOCAL_COHORT",</a:t>
            </a:r>
          </a:p>
          <a:p>
            <a:r>
              <a:rPr lang="en-US" sz="500" dirty="0"/>
              <a:t>        "</a:t>
            </a:r>
            <a:r>
              <a:rPr lang="en-US" sz="500" dirty="0" err="1"/>
              <a:t>metadataCollectionId</a:t>
            </a:r>
            <a:r>
              <a:rPr lang="en-US" sz="500" dirty="0"/>
              <a:t>": "87b06ffe-9db2-4ef5-ba6e-8127480cf30d",</a:t>
            </a:r>
          </a:p>
          <a:p>
            <a:r>
              <a:rPr lang="en-US" sz="500" dirty="0"/>
              <a:t>        "</a:t>
            </a:r>
            <a:r>
              <a:rPr lang="en-US" sz="500" dirty="0" err="1"/>
              <a:t>guid</a:t>
            </a:r>
            <a:r>
              <a:rPr lang="en-US" sz="500" dirty="0"/>
              <a:t>": "fd7d41e7-70f5-42ec-86d3-88683e599494",</a:t>
            </a:r>
          </a:p>
          <a:p>
            <a:r>
              <a:rPr lang="en-US" sz="500" dirty="0"/>
              <a:t>        "</a:t>
            </a:r>
            <a:r>
              <a:rPr lang="en-US" sz="500" dirty="0" err="1"/>
              <a:t>instanceURL</a:t>
            </a:r>
            <a:r>
              <a:rPr lang="en-US" sz="500" dirty="0"/>
              <a:t>": "http://localhost:8080/instances/entity/fd7d41e7-70f5-42ec-86d388683e599494",</a:t>
            </a:r>
          </a:p>
          <a:p>
            <a:r>
              <a:rPr lang="en-US" sz="500" dirty="0"/>
              <a:t>        "properties": {</a:t>
            </a:r>
          </a:p>
          <a:p>
            <a:r>
              <a:rPr lang="en-US" sz="500" dirty="0"/>
              <a:t>            "class": "</a:t>
            </a:r>
            <a:r>
              <a:rPr lang="en-US" sz="500" dirty="0" err="1"/>
              <a:t>InstanceProperties</a:t>
            </a:r>
            <a:r>
              <a:rPr lang="en-US" sz="500" dirty="0"/>
              <a:t>",</a:t>
            </a:r>
          </a:p>
          <a:p>
            <a:r>
              <a:rPr lang="en-US" sz="500" dirty="0"/>
              <a:t>            "</a:t>
            </a:r>
            <a:r>
              <a:rPr lang="en-US" sz="500" dirty="0" err="1"/>
              <a:t>instanceProperties</a:t>
            </a:r>
            <a:r>
              <a:rPr lang="en-US" sz="500" dirty="0"/>
              <a:t>": {</a:t>
            </a:r>
          </a:p>
          <a:p>
            <a:r>
              <a:rPr lang="en-US" sz="500" dirty="0"/>
              <a:t>                "title": {</a:t>
            </a:r>
          </a:p>
          <a:p>
            <a:r>
              <a:rPr lang="en-US" sz="500" dirty="0"/>
              <a:t>                    "class": "</a:t>
            </a:r>
            <a:r>
              <a:rPr lang="en-US" sz="500" dirty="0" err="1"/>
              <a:t>PrimitivePropertyValue</a:t>
            </a:r>
            <a:r>
              <a:rPr lang="en-US" sz="500" dirty="0"/>
              <a:t>",</a:t>
            </a:r>
          </a:p>
          <a:p>
            <a:r>
              <a:rPr lang="en-US" sz="500" dirty="0"/>
              <a:t>                    "</a:t>
            </a:r>
            <a:r>
              <a:rPr lang="en-US" sz="500" dirty="0" err="1"/>
              <a:t>instancePropertyCategory</a:t>
            </a:r>
            <a:r>
              <a:rPr lang="en-US" sz="500" dirty="0"/>
              <a:t>": "PRIMITIVE",</a:t>
            </a:r>
          </a:p>
          <a:p>
            <a:r>
              <a:rPr lang="en-US" sz="500" dirty="0"/>
              <a:t>                    "</a:t>
            </a:r>
            <a:r>
              <a:rPr lang="en-US" sz="500" dirty="0" err="1"/>
              <a:t>primitiveDefCategory</a:t>
            </a:r>
            <a:r>
              <a:rPr lang="en-US" sz="500" dirty="0"/>
              <a:t>": "OM_PRIMITIVE_TYPE_STRING",</a:t>
            </a:r>
          </a:p>
          <a:p>
            <a:r>
              <a:rPr lang="en-US" sz="500" dirty="0"/>
              <a:t>                    "</a:t>
            </a:r>
            <a:r>
              <a:rPr lang="en-US" sz="500" dirty="0" err="1"/>
              <a:t>primitiveValue</a:t>
            </a:r>
            <a:r>
              <a:rPr lang="en-US" sz="500" dirty="0"/>
              <a:t>": "Chief Data Officer (CDO)"</a:t>
            </a:r>
          </a:p>
          <a:p>
            <a:r>
              <a:rPr lang="en-US" sz="500" dirty="0"/>
              <a:t>                },</a:t>
            </a:r>
          </a:p>
          <a:p>
            <a:r>
              <a:rPr lang="en-US" sz="500" dirty="0"/>
              <a:t>                "</a:t>
            </a:r>
            <a:r>
              <a:rPr lang="en-US" sz="500" dirty="0" err="1"/>
              <a:t>qualifiedName</a:t>
            </a:r>
            <a:r>
              <a:rPr lang="en-US" sz="500" dirty="0"/>
              <a:t>": {</a:t>
            </a:r>
          </a:p>
          <a:p>
            <a:r>
              <a:rPr lang="en-US" sz="500" dirty="0"/>
              <a:t>                    "class": "</a:t>
            </a:r>
            <a:r>
              <a:rPr lang="en-US" sz="500" dirty="0" err="1"/>
              <a:t>PrimitivePropertyValue</a:t>
            </a:r>
            <a:r>
              <a:rPr lang="en-US" sz="500" dirty="0"/>
              <a:t>",</a:t>
            </a:r>
          </a:p>
          <a:p>
            <a:r>
              <a:rPr lang="en-US" sz="500" dirty="0"/>
              <a:t>                    "</a:t>
            </a:r>
            <a:r>
              <a:rPr lang="en-US" sz="500" dirty="0" err="1"/>
              <a:t>instancePropertyCategory</a:t>
            </a:r>
            <a:r>
              <a:rPr lang="en-US" sz="500" dirty="0"/>
              <a:t>": "PRIMITIVE",</a:t>
            </a:r>
          </a:p>
          <a:p>
            <a:r>
              <a:rPr lang="en-US" sz="500" dirty="0"/>
              <a:t>                    "</a:t>
            </a:r>
            <a:r>
              <a:rPr lang="en-US" sz="500" dirty="0" err="1"/>
              <a:t>primitiveDefCategory</a:t>
            </a:r>
            <a:r>
              <a:rPr lang="en-US" sz="500" dirty="0"/>
              <a:t>": "OM_PRIMITIVE_TYPE_STRING",</a:t>
            </a:r>
          </a:p>
          <a:p>
            <a:r>
              <a:rPr lang="en-US" sz="500" dirty="0"/>
              <a:t>                    "</a:t>
            </a:r>
            <a:r>
              <a:rPr lang="en-US" sz="500" dirty="0" err="1"/>
              <a:t>primitiveValue</a:t>
            </a:r>
            <a:r>
              <a:rPr lang="en-US" sz="500" dirty="0"/>
              <a:t>": "EXEC-CDO"</a:t>
            </a:r>
          </a:p>
          <a:p>
            <a:r>
              <a:rPr lang="en-US" sz="500" dirty="0"/>
              <a:t>                },</a:t>
            </a:r>
          </a:p>
          <a:p>
            <a:r>
              <a:rPr lang="en-US" sz="500" dirty="0"/>
              <a:t>                "domain": {</a:t>
            </a:r>
          </a:p>
          <a:p>
            <a:r>
              <a:rPr lang="en-US" sz="500" dirty="0"/>
              <a:t>                    "class": "</a:t>
            </a:r>
            <a:r>
              <a:rPr lang="en-US" sz="500" dirty="0" err="1"/>
              <a:t>EnumPropertyValue</a:t>
            </a:r>
            <a:r>
              <a:rPr lang="en-US" sz="500" dirty="0"/>
              <a:t>",</a:t>
            </a:r>
          </a:p>
          <a:p>
            <a:r>
              <a:rPr lang="en-US" sz="500" dirty="0"/>
              <a:t>                    "</a:t>
            </a:r>
            <a:r>
              <a:rPr lang="en-US" sz="500" dirty="0" err="1"/>
              <a:t>instancePropertyCategory</a:t>
            </a:r>
            <a:r>
              <a:rPr lang="en-US" sz="500" dirty="0"/>
              <a:t>": "ENUM",</a:t>
            </a:r>
          </a:p>
          <a:p>
            <a:r>
              <a:rPr lang="en-US" sz="500" dirty="0"/>
              <a:t>                    "ordinal": 1,</a:t>
            </a:r>
          </a:p>
          <a:p>
            <a:r>
              <a:rPr lang="en-US" sz="500" dirty="0"/>
              <a:t>                    "</a:t>
            </a:r>
            <a:r>
              <a:rPr lang="en-US" sz="500" dirty="0" err="1"/>
              <a:t>symbolicName</a:t>
            </a:r>
            <a:r>
              <a:rPr lang="en-US" sz="500" dirty="0"/>
              <a:t>": "Data",</a:t>
            </a:r>
          </a:p>
          <a:p>
            <a:r>
              <a:rPr lang="en-US" sz="500" dirty="0"/>
              <a:t>                    "description": "The data (information) governance domain."</a:t>
            </a:r>
          </a:p>
          <a:p>
            <a:r>
              <a:rPr lang="en-US" sz="500" dirty="0"/>
              <a:t>                }</a:t>
            </a:r>
          </a:p>
          <a:p>
            <a:r>
              <a:rPr lang="en-US" sz="500" dirty="0"/>
              <a:t>            },</a:t>
            </a:r>
          </a:p>
          <a:p>
            <a:r>
              <a:rPr lang="en-US" sz="500" dirty="0"/>
              <a:t>            "</a:t>
            </a:r>
            <a:r>
              <a:rPr lang="en-US" sz="500" dirty="0" err="1"/>
              <a:t>propertyNames</a:t>
            </a:r>
            <a:r>
              <a:rPr lang="en-US" sz="500" dirty="0"/>
              <a:t>": [</a:t>
            </a:r>
          </a:p>
          <a:p>
            <a:r>
              <a:rPr lang="en-US" sz="500" dirty="0"/>
              <a:t>                "</a:t>
            </a:r>
            <a:r>
              <a:rPr lang="en-US" sz="500" dirty="0" err="1"/>
              <a:t>qualifiedName</a:t>
            </a:r>
            <a:r>
              <a:rPr lang="en-US" sz="500" dirty="0"/>
              <a:t>",</a:t>
            </a:r>
          </a:p>
          <a:p>
            <a:r>
              <a:rPr lang="en-US" sz="500" dirty="0"/>
              <a:t>                "domain",</a:t>
            </a:r>
          </a:p>
          <a:p>
            <a:r>
              <a:rPr lang="en-US" sz="500" dirty="0"/>
              <a:t>                "title"</a:t>
            </a:r>
          </a:p>
          <a:p>
            <a:r>
              <a:rPr lang="en-US" sz="500" dirty="0"/>
              <a:t>            ],</a:t>
            </a:r>
          </a:p>
          <a:p>
            <a:r>
              <a:rPr lang="en-US" sz="500" dirty="0"/>
              <a:t>            "</a:t>
            </a:r>
            <a:r>
              <a:rPr lang="en-US" sz="500" dirty="0" err="1"/>
              <a:t>propertyCount</a:t>
            </a:r>
            <a:r>
              <a:rPr lang="en-US" sz="500" dirty="0"/>
              <a:t>": 3</a:t>
            </a:r>
          </a:p>
          <a:p>
            <a:r>
              <a:rPr lang="en-US" sz="500" dirty="0"/>
              <a:t>        },</a:t>
            </a:r>
          </a:p>
          <a:p>
            <a:r>
              <a:rPr lang="en-US" sz="500" dirty="0"/>
              <a:t>        "status": "ACTIVE"</a:t>
            </a:r>
          </a:p>
          <a:p>
            <a:r>
              <a:rPr lang="en-US" sz="500" dirty="0"/>
              <a:t>    }</a:t>
            </a:r>
          </a:p>
          <a:p>
            <a:r>
              <a:rPr lang="en-US" sz="500" dirty="0"/>
              <a:t>}</a:t>
            </a:r>
          </a:p>
        </p:txBody>
      </p:sp>
      <p:sp>
        <p:nvSpPr>
          <p:cNvPr id="5" name="Rectangle 4">
            <a:extLst>
              <a:ext uri="{FF2B5EF4-FFF2-40B4-BE49-F238E27FC236}">
                <a16:creationId xmlns:a16="http://schemas.microsoft.com/office/drawing/2014/main" id="{9DCB432E-EE7D-A447-A9B4-4FA4EA073D2D}"/>
              </a:ext>
            </a:extLst>
          </p:cNvPr>
          <p:cNvSpPr/>
          <p:nvPr/>
        </p:nvSpPr>
        <p:spPr>
          <a:xfrm>
            <a:off x="359200" y="1136764"/>
            <a:ext cx="3943293" cy="738664"/>
          </a:xfrm>
          <a:prstGeom prst="rect">
            <a:avLst/>
          </a:prstGeom>
        </p:spPr>
        <p:txBody>
          <a:bodyPr wrap="square">
            <a:spAutoFit/>
          </a:bodyPr>
          <a:lstStyle/>
          <a:p>
            <a:r>
              <a:rPr lang="en-GB" dirty="0">
                <a:solidFill>
                  <a:srgbClr val="505050"/>
                </a:solidFill>
                <a:latin typeface="OpenSans"/>
              </a:rPr>
              <a:t>http://localhost:8080/open-metadata/repository-services/users/</a:t>
            </a:r>
            <a:r>
              <a:rPr lang="en-GB" dirty="0" err="1">
                <a:solidFill>
                  <a:srgbClr val="505050"/>
                </a:solidFill>
                <a:latin typeface="OpenSans"/>
              </a:rPr>
              <a:t>julesk</a:t>
            </a:r>
            <a:r>
              <a:rPr lang="en-GB" dirty="0">
                <a:solidFill>
                  <a:srgbClr val="505050"/>
                </a:solidFill>
                <a:latin typeface="OpenSans"/>
              </a:rPr>
              <a:t>/instances/entity/fd7d41e7-70f5-42ec-86d3-88683e599494</a:t>
            </a:r>
            <a:endParaRPr lang="en-US" dirty="0"/>
          </a:p>
        </p:txBody>
      </p:sp>
      <p:sp>
        <p:nvSpPr>
          <p:cNvPr id="7" name="Left Brace 6">
            <a:extLst>
              <a:ext uri="{FF2B5EF4-FFF2-40B4-BE49-F238E27FC236}">
                <a16:creationId xmlns:a16="http://schemas.microsoft.com/office/drawing/2014/main" id="{3B435FEC-7D80-BE43-AD95-B4856282112C}"/>
              </a:ext>
            </a:extLst>
          </p:cNvPr>
          <p:cNvSpPr/>
          <p:nvPr/>
        </p:nvSpPr>
        <p:spPr>
          <a:xfrm>
            <a:off x="5534525" y="433136"/>
            <a:ext cx="211754" cy="158652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572C434E-B78E-A940-A6F2-C7B77FA59D2C}"/>
              </a:ext>
            </a:extLst>
          </p:cNvPr>
          <p:cNvSpPr txBox="1"/>
          <p:nvPr/>
        </p:nvSpPr>
        <p:spPr>
          <a:xfrm>
            <a:off x="4933685" y="1063707"/>
            <a:ext cx="582211" cy="307777"/>
          </a:xfrm>
          <a:prstGeom prst="rect">
            <a:avLst/>
          </a:prstGeom>
          <a:noFill/>
        </p:spPr>
        <p:txBody>
          <a:bodyPr wrap="none" rtlCol="0">
            <a:spAutoFit/>
          </a:bodyPr>
          <a:lstStyle/>
          <a:p>
            <a:r>
              <a:rPr lang="en-US" dirty="0"/>
              <a:t>Type</a:t>
            </a:r>
          </a:p>
        </p:txBody>
      </p:sp>
      <p:sp>
        <p:nvSpPr>
          <p:cNvPr id="9" name="Left Brace 8">
            <a:extLst>
              <a:ext uri="{FF2B5EF4-FFF2-40B4-BE49-F238E27FC236}">
                <a16:creationId xmlns:a16="http://schemas.microsoft.com/office/drawing/2014/main" id="{5D9A9828-33F5-4A48-8BC6-F766F8B63790}"/>
              </a:ext>
            </a:extLst>
          </p:cNvPr>
          <p:cNvSpPr/>
          <p:nvPr/>
        </p:nvSpPr>
        <p:spPr>
          <a:xfrm>
            <a:off x="5524297" y="2040556"/>
            <a:ext cx="221983" cy="51013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549DCF8C-9745-7D4F-9AF3-D83E524E8A73}"/>
              </a:ext>
            </a:extLst>
          </p:cNvPr>
          <p:cNvSpPr/>
          <p:nvPr/>
        </p:nvSpPr>
        <p:spPr>
          <a:xfrm>
            <a:off x="5524296" y="2578748"/>
            <a:ext cx="221983" cy="220500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7638D9DD-C741-CE4D-93A9-990405AC7BE7}"/>
              </a:ext>
            </a:extLst>
          </p:cNvPr>
          <p:cNvSpPr txBox="1"/>
          <p:nvPr/>
        </p:nvSpPr>
        <p:spPr>
          <a:xfrm>
            <a:off x="4775495" y="2121666"/>
            <a:ext cx="761747" cy="307777"/>
          </a:xfrm>
          <a:prstGeom prst="rect">
            <a:avLst/>
          </a:prstGeom>
          <a:noFill/>
        </p:spPr>
        <p:txBody>
          <a:bodyPr wrap="none" rtlCol="0">
            <a:spAutoFit/>
          </a:bodyPr>
          <a:lstStyle/>
          <a:p>
            <a:r>
              <a:rPr lang="en-US" dirty="0"/>
              <a:t>Control</a:t>
            </a:r>
          </a:p>
        </p:txBody>
      </p:sp>
      <p:sp>
        <p:nvSpPr>
          <p:cNvPr id="12" name="TextBox 11">
            <a:extLst>
              <a:ext uri="{FF2B5EF4-FFF2-40B4-BE49-F238E27FC236}">
                <a16:creationId xmlns:a16="http://schemas.microsoft.com/office/drawing/2014/main" id="{926E1E7F-FEEF-3B41-B307-479BDB0A6AEE}"/>
              </a:ext>
            </a:extLst>
          </p:cNvPr>
          <p:cNvSpPr txBox="1"/>
          <p:nvPr/>
        </p:nvSpPr>
        <p:spPr>
          <a:xfrm>
            <a:off x="4553801" y="3493265"/>
            <a:ext cx="1000595" cy="307777"/>
          </a:xfrm>
          <a:prstGeom prst="rect">
            <a:avLst/>
          </a:prstGeom>
          <a:noFill/>
        </p:spPr>
        <p:txBody>
          <a:bodyPr wrap="none" rtlCol="0">
            <a:spAutoFit/>
          </a:bodyPr>
          <a:lstStyle/>
          <a:p>
            <a:r>
              <a:rPr lang="en-US" dirty="0"/>
              <a:t>Properties</a:t>
            </a:r>
          </a:p>
        </p:txBody>
      </p:sp>
    </p:spTree>
    <p:extLst>
      <p:ext uri="{BB962C8B-B14F-4D97-AF65-F5344CB8AC3E}">
        <p14:creationId xmlns:p14="http://schemas.microsoft.com/office/powerpoint/2010/main" val="3153871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D1716-B19E-804A-BA4A-913BFC769004}"/>
              </a:ext>
            </a:extLst>
          </p:cNvPr>
          <p:cNvSpPr>
            <a:spLocks noGrp="1"/>
          </p:cNvSpPr>
          <p:nvPr>
            <p:ph type="title"/>
          </p:nvPr>
        </p:nvSpPr>
        <p:spPr/>
        <p:txBody>
          <a:bodyPr/>
          <a:lstStyle/>
          <a:p>
            <a:r>
              <a:rPr lang="en-US" dirty="0"/>
              <a:t>Through the governance program access service</a:t>
            </a:r>
          </a:p>
        </p:txBody>
      </p:sp>
      <p:sp>
        <p:nvSpPr>
          <p:cNvPr id="3" name="Slide Number Placeholder 2">
            <a:extLst>
              <a:ext uri="{FF2B5EF4-FFF2-40B4-BE49-F238E27FC236}">
                <a16:creationId xmlns:a16="http://schemas.microsoft.com/office/drawing/2014/main" id="{AA3A87C1-353F-8A49-9C52-325B921A2702}"/>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49</a:t>
            </a:fld>
            <a:endParaRPr lang="en-US" sz="1000"/>
          </a:p>
        </p:txBody>
      </p:sp>
      <p:sp>
        <p:nvSpPr>
          <p:cNvPr id="4" name="Rectangle 3">
            <a:extLst>
              <a:ext uri="{FF2B5EF4-FFF2-40B4-BE49-F238E27FC236}">
                <a16:creationId xmlns:a16="http://schemas.microsoft.com/office/drawing/2014/main" id="{AD24CB6A-B353-4B4F-B54A-ED2B8F0B5159}"/>
              </a:ext>
            </a:extLst>
          </p:cNvPr>
          <p:cNvSpPr/>
          <p:nvPr/>
        </p:nvSpPr>
        <p:spPr>
          <a:xfrm>
            <a:off x="4114799" y="780313"/>
            <a:ext cx="4572000" cy="4108817"/>
          </a:xfrm>
          <a:prstGeom prst="rect">
            <a:avLst/>
          </a:prstGeom>
        </p:spPr>
        <p:txBody>
          <a:bodyPr>
            <a:spAutoFit/>
          </a:bodyPr>
          <a:lstStyle/>
          <a:p>
            <a:r>
              <a:rPr lang="en-US" sz="900" dirty="0"/>
              <a:t>{</a:t>
            </a:r>
          </a:p>
          <a:p>
            <a:r>
              <a:rPr lang="en-US" sz="900" dirty="0"/>
              <a:t>    "class": "</a:t>
            </a:r>
            <a:r>
              <a:rPr lang="en-US" sz="900" dirty="0" err="1"/>
              <a:t>GovernanceOfficerResponse</a:t>
            </a:r>
            <a:r>
              <a:rPr lang="en-US" sz="900" dirty="0"/>
              <a:t>",</a:t>
            </a:r>
          </a:p>
          <a:p>
            <a:r>
              <a:rPr lang="en-US" sz="900" dirty="0"/>
              <a:t>    "</a:t>
            </a:r>
            <a:r>
              <a:rPr lang="en-US" sz="900" dirty="0" err="1"/>
              <a:t>relatedHTTPCode</a:t>
            </a:r>
            <a:r>
              <a:rPr lang="en-US" sz="900" dirty="0"/>
              <a:t>": 200,</a:t>
            </a:r>
          </a:p>
          <a:p>
            <a:r>
              <a:rPr lang="en-US" sz="900" dirty="0"/>
              <a:t>    "</a:t>
            </a:r>
            <a:r>
              <a:rPr lang="en-US" sz="900" dirty="0" err="1"/>
              <a:t>governanceOfficer</a:t>
            </a:r>
            <a:r>
              <a:rPr lang="en-US" sz="900" dirty="0"/>
              <a:t>": {</a:t>
            </a:r>
          </a:p>
          <a:p>
            <a:r>
              <a:rPr lang="en-US" sz="900" dirty="0"/>
              <a:t>        "class": "</a:t>
            </a:r>
            <a:r>
              <a:rPr lang="en-US" sz="900" dirty="0" err="1"/>
              <a:t>GovernanceOfficer</a:t>
            </a:r>
            <a:r>
              <a:rPr lang="en-US" sz="900" dirty="0"/>
              <a:t>",</a:t>
            </a:r>
          </a:p>
          <a:p>
            <a:r>
              <a:rPr lang="en-US" sz="900" dirty="0"/>
              <a:t>        "</a:t>
            </a:r>
            <a:r>
              <a:rPr lang="en-US" sz="900" dirty="0" err="1"/>
              <a:t>guid</a:t>
            </a:r>
            <a:r>
              <a:rPr lang="en-US" sz="900" dirty="0"/>
              <a:t>": "fd7d41e7-70f5-42ec-86d3-88683e599494",</a:t>
            </a:r>
          </a:p>
          <a:p>
            <a:r>
              <a:rPr lang="en-US" sz="900" dirty="0"/>
              <a:t>        "type": "</a:t>
            </a:r>
            <a:r>
              <a:rPr lang="en-US" sz="900" dirty="0" err="1"/>
              <a:t>GovernanceOfficer</a:t>
            </a:r>
            <a:r>
              <a:rPr lang="en-US" sz="900" dirty="0"/>
              <a:t>",</a:t>
            </a:r>
          </a:p>
          <a:p>
            <a:r>
              <a:rPr lang="en-US" sz="900" dirty="0"/>
              <a:t>        "title": "Chief Data Officer (CDO)",</a:t>
            </a:r>
          </a:p>
          <a:p>
            <a:r>
              <a:rPr lang="en-US" sz="900" dirty="0"/>
              <a:t>        "</a:t>
            </a:r>
            <a:r>
              <a:rPr lang="en-US" sz="900" dirty="0" err="1"/>
              <a:t>governanceDomain</a:t>
            </a:r>
            <a:r>
              <a:rPr lang="en-US" sz="900" dirty="0"/>
              <a:t>": "DATA",</a:t>
            </a:r>
          </a:p>
          <a:p>
            <a:r>
              <a:rPr lang="en-US" sz="900" dirty="0"/>
              <a:t>        "</a:t>
            </a:r>
            <a:r>
              <a:rPr lang="en-US" sz="900" dirty="0" err="1"/>
              <a:t>appointmentId</a:t>
            </a:r>
            <a:r>
              <a:rPr lang="en-US" sz="900" dirty="0"/>
              <a:t>": "EXEC-CDO",</a:t>
            </a:r>
          </a:p>
          <a:p>
            <a:r>
              <a:rPr lang="en-US" sz="900" dirty="0"/>
              <a:t>        "appointee": {</a:t>
            </a:r>
          </a:p>
          <a:p>
            <a:r>
              <a:rPr lang="en-US" sz="900" dirty="0"/>
              <a:t>            "</a:t>
            </a:r>
            <a:r>
              <a:rPr lang="en-US" sz="900" dirty="0" err="1"/>
              <a:t>guid</a:t>
            </a:r>
            <a:r>
              <a:rPr lang="en-US" sz="900" dirty="0"/>
              <a:t>": "0760ac98-69e2-4309-ab1d-53377b105d0a",</a:t>
            </a:r>
          </a:p>
          <a:p>
            <a:r>
              <a:rPr lang="en-US" sz="900" dirty="0"/>
              <a:t>            "type": "</a:t>
            </a:r>
            <a:r>
              <a:rPr lang="en-US" sz="900" dirty="0" err="1"/>
              <a:t>GovernancePost</a:t>
            </a:r>
            <a:r>
              <a:rPr lang="en-US" sz="900" dirty="0"/>
              <a:t>",</a:t>
            </a:r>
          </a:p>
          <a:p>
            <a:r>
              <a:rPr lang="en-US" sz="900" dirty="0"/>
              <a:t>            "profile": {</a:t>
            </a:r>
          </a:p>
          <a:p>
            <a:r>
              <a:rPr lang="en-US" sz="900" dirty="0"/>
              <a:t>                "</a:t>
            </a:r>
            <a:r>
              <a:rPr lang="en-US" sz="900" dirty="0" err="1"/>
              <a:t>guid</a:t>
            </a:r>
            <a:r>
              <a:rPr lang="en-US" sz="900" dirty="0"/>
              <a:t>": "053435b5-b19f-434d-bdd5-f6c909f55cb3",</a:t>
            </a:r>
          </a:p>
          <a:p>
            <a:r>
              <a:rPr lang="en-US" sz="900" dirty="0"/>
              <a:t>                "type": "Person",</a:t>
            </a:r>
          </a:p>
          <a:p>
            <a:r>
              <a:rPr lang="en-US" sz="900" dirty="0"/>
              <a:t>                "</a:t>
            </a:r>
            <a:r>
              <a:rPr lang="en-US" sz="900" dirty="0" err="1"/>
              <a:t>employeeNumber</a:t>
            </a:r>
            <a:r>
              <a:rPr lang="en-US" sz="900" dirty="0"/>
              <a:t>": "026",</a:t>
            </a:r>
          </a:p>
          <a:p>
            <a:r>
              <a:rPr lang="en-US" sz="900" dirty="0"/>
              <a:t>                "</a:t>
            </a:r>
            <a:r>
              <a:rPr lang="en-US" sz="900" dirty="0" err="1"/>
              <a:t>fullName</a:t>
            </a:r>
            <a:r>
              <a:rPr lang="en-US" sz="900" dirty="0"/>
              <a:t>": "Julian Keeper",</a:t>
            </a:r>
          </a:p>
          <a:p>
            <a:r>
              <a:rPr lang="en-US" sz="900" dirty="0"/>
              <a:t>                "</a:t>
            </a:r>
            <a:r>
              <a:rPr lang="en-US" sz="900" dirty="0" err="1"/>
              <a:t>knownName</a:t>
            </a:r>
            <a:r>
              <a:rPr lang="en-US" sz="900" dirty="0"/>
              <a:t>": "Jules Keeper",</a:t>
            </a:r>
          </a:p>
          <a:p>
            <a:r>
              <a:rPr lang="en-US" sz="900" dirty="0"/>
              <a:t>                "</a:t>
            </a:r>
            <a:r>
              <a:rPr lang="en-US" sz="900" dirty="0" err="1"/>
              <a:t>jobTitle</a:t>
            </a:r>
            <a:r>
              <a:rPr lang="en-US" sz="900" dirty="0"/>
              <a:t>": "Chief Data and Privacy Officer",</a:t>
            </a:r>
          </a:p>
          <a:p>
            <a:r>
              <a:rPr lang="en-US" sz="900" dirty="0"/>
              <a:t>                "</a:t>
            </a:r>
            <a:r>
              <a:rPr lang="en-US" sz="900" dirty="0" err="1"/>
              <a:t>jobRoleDescription</a:t>
            </a:r>
            <a:r>
              <a:rPr lang="en-US" sz="900" dirty="0"/>
              <a:t>": "Ensuring </a:t>
            </a:r>
            <a:r>
              <a:rPr lang="en-US" sz="900" dirty="0" err="1"/>
              <a:t>CocoP</a:t>
            </a:r>
            <a:r>
              <a:rPr lang="en-US" sz="900" dirty="0"/>
              <a:t> makes the best use of data.",</a:t>
            </a:r>
          </a:p>
          <a:p>
            <a:r>
              <a:rPr lang="en-US" sz="900" dirty="0"/>
              <a:t>                "</a:t>
            </a:r>
            <a:r>
              <a:rPr lang="en-US" sz="900" dirty="0" err="1"/>
              <a:t>additionalProperties</a:t>
            </a:r>
            <a:r>
              <a:rPr lang="en-US" sz="900" dirty="0"/>
              <a:t>": {</a:t>
            </a:r>
          </a:p>
          <a:p>
            <a:r>
              <a:rPr lang="en-US" sz="900" dirty="0"/>
              <a:t>                    "</a:t>
            </a:r>
            <a:r>
              <a:rPr lang="en-US" sz="900" dirty="0" err="1"/>
              <a:t>ContactType</a:t>
            </a:r>
            <a:r>
              <a:rPr lang="en-US" sz="900" dirty="0"/>
              <a:t>": "Employee",</a:t>
            </a:r>
          </a:p>
          <a:p>
            <a:r>
              <a:rPr lang="en-US" sz="900" dirty="0"/>
              <a:t>                    "</a:t>
            </a:r>
            <a:r>
              <a:rPr lang="en-US" sz="900" dirty="0" err="1"/>
              <a:t>WorkLocation</a:t>
            </a:r>
            <a:r>
              <a:rPr lang="en-US" sz="900" dirty="0"/>
              <a:t>": 2</a:t>
            </a:r>
          </a:p>
          <a:p>
            <a:r>
              <a:rPr lang="en-US" sz="900" dirty="0"/>
              <a:t>                }</a:t>
            </a:r>
          </a:p>
          <a:p>
            <a:r>
              <a:rPr lang="en-US" sz="900" dirty="0"/>
              <a:t>            }</a:t>
            </a:r>
          </a:p>
          <a:p>
            <a:r>
              <a:rPr lang="en-US" sz="900" dirty="0"/>
              <a:t>        }</a:t>
            </a:r>
          </a:p>
          <a:p>
            <a:r>
              <a:rPr lang="en-US" sz="900" dirty="0"/>
              <a:t>    }</a:t>
            </a:r>
          </a:p>
          <a:p>
            <a:r>
              <a:rPr lang="en-US" sz="900" dirty="0"/>
              <a:t>}</a:t>
            </a:r>
          </a:p>
        </p:txBody>
      </p:sp>
      <p:sp>
        <p:nvSpPr>
          <p:cNvPr id="5" name="Rectangle 4">
            <a:extLst>
              <a:ext uri="{FF2B5EF4-FFF2-40B4-BE49-F238E27FC236}">
                <a16:creationId xmlns:a16="http://schemas.microsoft.com/office/drawing/2014/main" id="{026F8771-0518-F14B-B418-3E0E03A316EB}"/>
              </a:ext>
            </a:extLst>
          </p:cNvPr>
          <p:cNvSpPr/>
          <p:nvPr/>
        </p:nvSpPr>
        <p:spPr>
          <a:xfrm>
            <a:off x="206943" y="1103295"/>
            <a:ext cx="4572000" cy="954107"/>
          </a:xfrm>
          <a:prstGeom prst="rect">
            <a:avLst/>
          </a:prstGeom>
        </p:spPr>
        <p:txBody>
          <a:bodyPr>
            <a:spAutoFit/>
          </a:bodyPr>
          <a:lstStyle/>
          <a:p>
            <a:r>
              <a:rPr lang="en-GB" dirty="0">
                <a:solidFill>
                  <a:srgbClr val="505050"/>
                </a:solidFill>
                <a:latin typeface="OpenSans"/>
              </a:rPr>
              <a:t>http://localhost:8080/open-metadata/access-services/governance-program/users/</a:t>
            </a:r>
            <a:r>
              <a:rPr lang="en-GB" dirty="0" err="1">
                <a:solidFill>
                  <a:srgbClr val="505050"/>
                </a:solidFill>
                <a:latin typeface="OpenSans"/>
              </a:rPr>
              <a:t>julesk</a:t>
            </a:r>
            <a:r>
              <a:rPr lang="en-GB" dirty="0">
                <a:solidFill>
                  <a:srgbClr val="505050"/>
                </a:solidFill>
                <a:latin typeface="OpenSans"/>
              </a:rPr>
              <a:t>/leadership/governance-officers/fd7d41e7-70f5-42ec-86d3-88683e599494</a:t>
            </a:r>
            <a:endParaRPr lang="en-US" dirty="0"/>
          </a:p>
        </p:txBody>
      </p:sp>
      <p:grpSp>
        <p:nvGrpSpPr>
          <p:cNvPr id="18" name="Group 17">
            <a:extLst>
              <a:ext uri="{FF2B5EF4-FFF2-40B4-BE49-F238E27FC236}">
                <a16:creationId xmlns:a16="http://schemas.microsoft.com/office/drawing/2014/main" id="{49E1E4CE-F386-D64C-9E52-5C2EA521605C}"/>
              </a:ext>
            </a:extLst>
          </p:cNvPr>
          <p:cNvGrpSpPr/>
          <p:nvPr/>
        </p:nvGrpSpPr>
        <p:grpSpPr>
          <a:xfrm>
            <a:off x="206944" y="2306848"/>
            <a:ext cx="3266172" cy="2052585"/>
            <a:chOff x="206944" y="2306848"/>
            <a:chExt cx="3266172" cy="2052585"/>
          </a:xfrm>
        </p:grpSpPr>
        <p:sp>
          <p:nvSpPr>
            <p:cNvPr id="6" name="Oval 5">
              <a:extLst>
                <a:ext uri="{FF2B5EF4-FFF2-40B4-BE49-F238E27FC236}">
                  <a16:creationId xmlns:a16="http://schemas.microsoft.com/office/drawing/2014/main" id="{80DD80DF-2330-D146-977C-E3AAEFF3D58A}"/>
                </a:ext>
              </a:extLst>
            </p:cNvPr>
            <p:cNvSpPr/>
            <p:nvPr/>
          </p:nvSpPr>
          <p:spPr>
            <a:xfrm>
              <a:off x="638333" y="2306848"/>
              <a:ext cx="1652480" cy="770021"/>
            </a:xfrm>
            <a:prstGeom prst="ellipse">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Governance Officer</a:t>
              </a:r>
            </a:p>
          </p:txBody>
        </p:sp>
        <p:sp>
          <p:nvSpPr>
            <p:cNvPr id="7" name="Oval 6">
              <a:extLst>
                <a:ext uri="{FF2B5EF4-FFF2-40B4-BE49-F238E27FC236}">
                  <a16:creationId xmlns:a16="http://schemas.microsoft.com/office/drawing/2014/main" id="{D8851AD3-0CD0-484C-8DF5-2D1C90170A64}"/>
                </a:ext>
              </a:extLst>
            </p:cNvPr>
            <p:cNvSpPr/>
            <p:nvPr/>
          </p:nvSpPr>
          <p:spPr>
            <a:xfrm>
              <a:off x="1820636" y="3589412"/>
              <a:ext cx="1652480" cy="770021"/>
            </a:xfrm>
            <a:prstGeom prst="ellipse">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Person</a:t>
              </a:r>
            </a:p>
          </p:txBody>
        </p:sp>
        <p:cxnSp>
          <p:nvCxnSpPr>
            <p:cNvPr id="9" name="Straight Connector 8">
              <a:extLst>
                <a:ext uri="{FF2B5EF4-FFF2-40B4-BE49-F238E27FC236}">
                  <a16:creationId xmlns:a16="http://schemas.microsoft.com/office/drawing/2014/main" id="{8E68F8D0-3C75-2446-A55B-DD745F893178}"/>
                </a:ext>
              </a:extLst>
            </p:cNvPr>
            <p:cNvCxnSpPr>
              <a:cxnSpLocks/>
              <a:stCxn id="6" idx="4"/>
              <a:endCxn id="7" idx="1"/>
            </p:cNvCxnSpPr>
            <p:nvPr/>
          </p:nvCxnSpPr>
          <p:spPr>
            <a:xfrm>
              <a:off x="1464573" y="3076869"/>
              <a:ext cx="598063" cy="62531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03C0C7F-1B74-4345-A3B8-544976D9CD84}"/>
                </a:ext>
              </a:extLst>
            </p:cNvPr>
            <p:cNvSpPr/>
            <p:nvPr/>
          </p:nvSpPr>
          <p:spPr>
            <a:xfrm>
              <a:off x="206944" y="3589412"/>
              <a:ext cx="1257630" cy="770021"/>
            </a:xfrm>
            <a:prstGeom prst="rect">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accent6">
                      <a:lumMod val="50000"/>
                    </a:schemeClr>
                  </a:solidFill>
                  <a:effectLst>
                    <a:outerShdw blurRad="38100" dist="19050" dir="2700000" algn="tl" rotWithShape="0">
                      <a:schemeClr val="dk1">
                        <a:alpha val="40000"/>
                      </a:schemeClr>
                    </a:outerShdw>
                  </a:effectLst>
                </a:rPr>
                <a:t>Governance Post</a:t>
              </a:r>
            </a:p>
          </p:txBody>
        </p:sp>
        <p:cxnSp>
          <p:nvCxnSpPr>
            <p:cNvPr id="14" name="Straight Connector 13">
              <a:extLst>
                <a:ext uri="{FF2B5EF4-FFF2-40B4-BE49-F238E27FC236}">
                  <a16:creationId xmlns:a16="http://schemas.microsoft.com/office/drawing/2014/main" id="{08A47738-3F61-B442-A355-8A889A920ED9}"/>
                </a:ext>
              </a:extLst>
            </p:cNvPr>
            <p:cNvCxnSpPr/>
            <p:nvPr/>
          </p:nvCxnSpPr>
          <p:spPr>
            <a:xfrm flipV="1">
              <a:off x="1464573" y="3436219"/>
              <a:ext cx="356063" cy="153193"/>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Left Arrow 14">
            <a:extLst>
              <a:ext uri="{FF2B5EF4-FFF2-40B4-BE49-F238E27FC236}">
                <a16:creationId xmlns:a16="http://schemas.microsoft.com/office/drawing/2014/main" id="{0EE59341-27A3-BD47-83EC-231AB39BA0BD}"/>
              </a:ext>
            </a:extLst>
          </p:cNvPr>
          <p:cNvSpPr/>
          <p:nvPr/>
        </p:nvSpPr>
        <p:spPr>
          <a:xfrm>
            <a:off x="7517331" y="1520792"/>
            <a:ext cx="1169468" cy="163629"/>
          </a:xfrm>
          <a:prstGeom prst="lef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6" name="Left Arrow 15">
            <a:extLst>
              <a:ext uri="{FF2B5EF4-FFF2-40B4-BE49-F238E27FC236}">
                <a16:creationId xmlns:a16="http://schemas.microsoft.com/office/drawing/2014/main" id="{535DC56B-CE18-344F-9860-BF71258586C4}"/>
              </a:ext>
            </a:extLst>
          </p:cNvPr>
          <p:cNvSpPr/>
          <p:nvPr/>
        </p:nvSpPr>
        <p:spPr>
          <a:xfrm>
            <a:off x="7517331" y="2351364"/>
            <a:ext cx="1169468" cy="163629"/>
          </a:xfrm>
          <a:prstGeom prst="lef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
        <p:nvSpPr>
          <p:cNvPr id="17" name="Left Arrow 16">
            <a:extLst>
              <a:ext uri="{FF2B5EF4-FFF2-40B4-BE49-F238E27FC236}">
                <a16:creationId xmlns:a16="http://schemas.microsoft.com/office/drawing/2014/main" id="{1FE8CF97-E740-9241-8636-628FBEE669E8}"/>
              </a:ext>
            </a:extLst>
          </p:cNvPr>
          <p:cNvSpPr/>
          <p:nvPr/>
        </p:nvSpPr>
        <p:spPr>
          <a:xfrm>
            <a:off x="7517331" y="2741608"/>
            <a:ext cx="1169468" cy="163629"/>
          </a:xfrm>
          <a:prstGeom prst="leftArrow">
            <a:avLst/>
          </a:prstGeom>
          <a:solidFill>
            <a:srgbClr val="6DCC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accent6">
                  <a:lumMod val="50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1101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3" name="Straight Arrow Connector 196"/>
          <p:cNvCxnSpPr>
            <a:stCxn id="165" idx="2"/>
            <a:endCxn id="56" idx="0"/>
          </p:cNvCxnSpPr>
          <p:nvPr/>
        </p:nvCxnSpPr>
        <p:spPr bwMode="auto">
          <a:xfrm rot="16200000" flipH="1">
            <a:off x="2386543" y="2580224"/>
            <a:ext cx="1605359" cy="665956"/>
          </a:xfrm>
          <a:prstGeom prst="bentConnector3">
            <a:avLst>
              <a:gd name="adj1" fmla="val 72603"/>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40" name="Straight Arrow Connector 196"/>
          <p:cNvCxnSpPr>
            <a:stCxn id="126" idx="2"/>
            <a:endCxn id="137" idx="1"/>
          </p:cNvCxnSpPr>
          <p:nvPr/>
        </p:nvCxnSpPr>
        <p:spPr bwMode="auto">
          <a:xfrm rot="16200000" flipH="1">
            <a:off x="5015251" y="2050198"/>
            <a:ext cx="1481138" cy="1455738"/>
          </a:xfrm>
          <a:prstGeom prst="bentConnector3">
            <a:avLst>
              <a:gd name="adj1" fmla="val 79398"/>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 name="Title 1"/>
          <p:cNvSpPr>
            <a:spLocks noGrp="1"/>
          </p:cNvSpPr>
          <p:nvPr>
            <p:ph type="title"/>
          </p:nvPr>
        </p:nvSpPr>
        <p:spPr/>
        <p:txBody>
          <a:bodyPr/>
          <a:lstStyle/>
          <a:p>
            <a:r>
              <a:rPr lang="en-GB" dirty="0"/>
              <a:t>Today’s reality – organizations buy lots of tools</a:t>
            </a:r>
          </a:p>
        </p:txBody>
      </p:sp>
      <p:sp>
        <p:nvSpPr>
          <p:cNvPr id="4" name="Can 3"/>
          <p:cNvSpPr/>
          <p:nvPr/>
        </p:nvSpPr>
        <p:spPr>
          <a:xfrm>
            <a:off x="4827923" y="3496440"/>
            <a:ext cx="555625" cy="3571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 name="Can 4"/>
          <p:cNvSpPr/>
          <p:nvPr/>
        </p:nvSpPr>
        <p:spPr>
          <a:xfrm>
            <a:off x="5378764" y="348850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 name="Can 5"/>
          <p:cNvSpPr/>
          <p:nvPr/>
        </p:nvSpPr>
        <p:spPr>
          <a:xfrm>
            <a:off x="5826439" y="370122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7" name="Straight Arrow Connector 199"/>
          <p:cNvCxnSpPr>
            <a:endCxn id="6" idx="1"/>
          </p:cNvCxnSpPr>
          <p:nvPr/>
        </p:nvCxnSpPr>
        <p:spPr bwMode="auto">
          <a:xfrm rot="16200000" flipH="1">
            <a:off x="4646133" y="2362163"/>
            <a:ext cx="1581150" cy="1096963"/>
          </a:xfrm>
          <a:prstGeom prst="bentConnector3">
            <a:avLst>
              <a:gd name="adj1" fmla="val 76391"/>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8" name="Straight Arrow Connector 196"/>
          <p:cNvCxnSpPr>
            <a:stCxn id="61" idx="2"/>
            <a:endCxn id="5" idx="1"/>
          </p:cNvCxnSpPr>
          <p:nvPr/>
        </p:nvCxnSpPr>
        <p:spPr bwMode="auto">
          <a:xfrm rot="16200000" flipH="1">
            <a:off x="4376268" y="2284355"/>
            <a:ext cx="1381125" cy="1027112"/>
          </a:xfrm>
          <a:prstGeom prst="bentConnector3">
            <a:avLst>
              <a:gd name="adj1" fmla="val 74302"/>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9" name="Can 8"/>
          <p:cNvSpPr/>
          <p:nvPr/>
        </p:nvSpPr>
        <p:spPr>
          <a:xfrm>
            <a:off x="5464489" y="3915511"/>
            <a:ext cx="436562" cy="258762"/>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0" name="Straight Arrow Connector 199"/>
          <p:cNvCxnSpPr>
            <a:stCxn id="61" idx="2"/>
            <a:endCxn id="9" idx="1"/>
          </p:cNvCxnSpPr>
          <p:nvPr/>
        </p:nvCxnSpPr>
        <p:spPr bwMode="auto">
          <a:xfrm rot="16200000" flipH="1">
            <a:off x="4213540" y="2447074"/>
            <a:ext cx="1808163" cy="11287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1" name="Group 137"/>
          <p:cNvGrpSpPr>
            <a:grpSpLocks/>
          </p:cNvGrpSpPr>
          <p:nvPr/>
        </p:nvGrpSpPr>
        <p:grpSpPr bwMode="auto">
          <a:xfrm>
            <a:off x="7220265" y="1231048"/>
            <a:ext cx="1228725" cy="863600"/>
            <a:chOff x="5523670" y="3674781"/>
            <a:chExt cx="1229360" cy="863600"/>
          </a:xfrm>
        </p:grpSpPr>
        <p:sp>
          <p:nvSpPr>
            <p:cNvPr id="12" name="Rectangle 11"/>
            <p:cNvSpPr/>
            <p:nvPr/>
          </p:nvSpPr>
          <p:spPr>
            <a:xfrm>
              <a:off x="5523670" y="3674781"/>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 name="Rectangle 12"/>
            <p:cNvSpPr/>
            <p:nvPr/>
          </p:nvSpPr>
          <p:spPr>
            <a:xfrm>
              <a:off x="5577673" y="3719231"/>
              <a:ext cx="1121354" cy="774700"/>
            </a:xfrm>
            <a:prstGeom prst="rect">
              <a:avLst/>
            </a:prstGeom>
            <a:solidFill>
              <a:srgbClr val="FFFFFF"/>
            </a:solidFill>
            <a:ln w="12700" cmpd="sng">
              <a:solidFill>
                <a:srgbClr val="99CC99"/>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 name="Rectangle 13"/>
            <p:cNvSpPr/>
            <p:nvPr/>
          </p:nvSpPr>
          <p:spPr>
            <a:xfrm>
              <a:off x="5569731" y="3887506"/>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 name="Rectangle 14"/>
            <p:cNvSpPr/>
            <p:nvPr/>
          </p:nvSpPr>
          <p:spPr>
            <a:xfrm>
              <a:off x="5569731" y="4051019"/>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 name="Rectangle 15"/>
            <p:cNvSpPr/>
            <p:nvPr/>
          </p:nvSpPr>
          <p:spPr>
            <a:xfrm>
              <a:off x="5569731" y="4214531"/>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 name="Rectangle 16"/>
            <p:cNvSpPr/>
            <p:nvPr/>
          </p:nvSpPr>
          <p:spPr>
            <a:xfrm>
              <a:off x="5569731" y="4378044"/>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 name="Straight Connector 17"/>
            <p:cNvCxnSpPr/>
            <p:nvPr/>
          </p:nvCxnSpPr>
          <p:spPr bwMode="auto">
            <a:xfrm>
              <a:off x="6146292"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9" name="Straight Connector 18"/>
            <p:cNvCxnSpPr/>
            <p:nvPr/>
          </p:nvCxnSpPr>
          <p:spPr bwMode="auto">
            <a:xfrm>
              <a:off x="629559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0" name="Straight Connector 19"/>
            <p:cNvCxnSpPr/>
            <p:nvPr/>
          </p:nvCxnSpPr>
          <p:spPr bwMode="auto">
            <a:xfrm>
              <a:off x="644648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1" name="Straight Connector 20"/>
            <p:cNvCxnSpPr/>
            <p:nvPr/>
          </p:nvCxnSpPr>
          <p:spPr bwMode="auto">
            <a:xfrm>
              <a:off x="659578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2" name="Straight Connector 21"/>
            <p:cNvCxnSpPr/>
            <p:nvPr/>
          </p:nvCxnSpPr>
          <p:spPr bwMode="auto">
            <a:xfrm>
              <a:off x="569679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3" name="Straight Connector 22"/>
            <p:cNvCxnSpPr/>
            <p:nvPr/>
          </p:nvCxnSpPr>
          <p:spPr bwMode="auto">
            <a:xfrm>
              <a:off x="584609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4" name="Straight Connector 23"/>
            <p:cNvCxnSpPr/>
            <p:nvPr/>
          </p:nvCxnSpPr>
          <p:spPr bwMode="auto">
            <a:xfrm>
              <a:off x="599698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25" name="Rectangle 24"/>
            <p:cNvSpPr/>
            <p:nvPr/>
          </p:nvSpPr>
          <p:spPr>
            <a:xfrm>
              <a:off x="5569731" y="3723994"/>
              <a:ext cx="1137237" cy="80962"/>
            </a:xfrm>
            <a:prstGeom prst="rect">
              <a:avLst/>
            </a:prstGeom>
            <a:solidFill>
              <a:schemeClr val="accent3">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26" name="Group 6"/>
          <p:cNvGrpSpPr>
            <a:grpSpLocks/>
          </p:cNvGrpSpPr>
          <p:nvPr/>
        </p:nvGrpSpPr>
        <p:grpSpPr bwMode="auto">
          <a:xfrm>
            <a:off x="5878843" y="1227874"/>
            <a:ext cx="1230313" cy="863600"/>
            <a:chOff x="5530107" y="3733058"/>
            <a:chExt cx="1229360" cy="863600"/>
          </a:xfrm>
        </p:grpSpPr>
        <p:sp>
          <p:nvSpPr>
            <p:cNvPr id="27" name="Rectangle 26"/>
            <p:cNvSpPr/>
            <p:nvPr/>
          </p:nvSpPr>
          <p:spPr>
            <a:xfrm>
              <a:off x="5530107" y="3733058"/>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8" name="Rectangle 27"/>
            <p:cNvSpPr/>
            <p:nvPr/>
          </p:nvSpPr>
          <p:spPr>
            <a:xfrm>
              <a:off x="5580868" y="3774333"/>
              <a:ext cx="1137356"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9" name="Rectangle 28"/>
            <p:cNvSpPr/>
            <p:nvPr/>
          </p:nvSpPr>
          <p:spPr>
            <a:xfrm>
              <a:off x="5590385" y="3885458"/>
              <a:ext cx="274425"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0" name="Rectangle 29"/>
            <p:cNvSpPr/>
            <p:nvPr/>
          </p:nvSpPr>
          <p:spPr>
            <a:xfrm>
              <a:off x="5896536" y="3885458"/>
              <a:ext cx="815343" cy="6556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1" name="Rectangle 30"/>
            <p:cNvSpPr/>
            <p:nvPr/>
          </p:nvSpPr>
          <p:spPr>
            <a:xfrm>
              <a:off x="5650664" y="39378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2" name="Rectangle 31"/>
            <p:cNvSpPr/>
            <p:nvPr/>
          </p:nvSpPr>
          <p:spPr>
            <a:xfrm>
              <a:off x="5952055" y="3942608"/>
              <a:ext cx="656716" cy="12541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3" name="Rectangle 32"/>
            <p:cNvSpPr/>
            <p:nvPr/>
          </p:nvSpPr>
          <p:spPr>
            <a:xfrm>
              <a:off x="6018678" y="4315671"/>
              <a:ext cx="344221" cy="1476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4" name="Rectangle 33"/>
            <p:cNvSpPr/>
            <p:nvPr/>
          </p:nvSpPr>
          <p:spPr>
            <a:xfrm>
              <a:off x="5959987" y="3956896"/>
              <a:ext cx="191938" cy="4984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5" name="Rectangle 34"/>
            <p:cNvSpPr/>
            <p:nvPr/>
          </p:nvSpPr>
          <p:spPr>
            <a:xfrm>
              <a:off x="6193168" y="4134696"/>
              <a:ext cx="407672" cy="1238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6" name="Rectangle 35"/>
            <p:cNvSpPr/>
            <p:nvPr/>
          </p:nvSpPr>
          <p:spPr>
            <a:xfrm>
              <a:off x="5650664" y="4061671"/>
              <a:ext cx="155454" cy="682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7" name="Rectangle 36"/>
            <p:cNvSpPr/>
            <p:nvPr/>
          </p:nvSpPr>
          <p:spPr>
            <a:xfrm>
              <a:off x="5650664" y="418390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8" name="Rectangle 37"/>
            <p:cNvSpPr/>
            <p:nvPr/>
          </p:nvSpPr>
          <p:spPr>
            <a:xfrm>
              <a:off x="6207445" y="43950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5650664" y="4307733"/>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6434281" y="4399808"/>
              <a:ext cx="155454" cy="682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1" name="Rectangle 40"/>
            <p:cNvSpPr/>
            <p:nvPr/>
          </p:nvSpPr>
          <p:spPr>
            <a:xfrm>
              <a:off x="6426350" y="430455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cxnSp>
        <p:nvCxnSpPr>
          <p:cNvPr id="42" name="Straight Arrow Connector 199"/>
          <p:cNvCxnSpPr>
            <a:endCxn id="4" idx="1"/>
          </p:cNvCxnSpPr>
          <p:nvPr/>
        </p:nvCxnSpPr>
        <p:spPr bwMode="auto">
          <a:xfrm rot="16200000" flipH="1">
            <a:off x="3987341" y="2378045"/>
            <a:ext cx="1406525" cy="8302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3" name="Can 42"/>
          <p:cNvSpPr/>
          <p:nvPr/>
        </p:nvSpPr>
        <p:spPr>
          <a:xfrm>
            <a:off x="1410021" y="353295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4" name="Can 43"/>
          <p:cNvSpPr/>
          <p:nvPr/>
        </p:nvSpPr>
        <p:spPr>
          <a:xfrm>
            <a:off x="1857689" y="374567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5" name="Straight Arrow Connector 199"/>
          <p:cNvCxnSpPr>
            <a:stCxn id="149" idx="2"/>
            <a:endCxn id="44" idx="1"/>
          </p:cNvCxnSpPr>
          <p:nvPr/>
        </p:nvCxnSpPr>
        <p:spPr bwMode="auto">
          <a:xfrm rot="16200000" flipH="1">
            <a:off x="1153655" y="2882854"/>
            <a:ext cx="1689100" cy="365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6" name="Straight Arrow Connector 196"/>
          <p:cNvCxnSpPr>
            <a:stCxn id="148" idx="2"/>
            <a:endCxn id="43" idx="1"/>
          </p:cNvCxnSpPr>
          <p:nvPr/>
        </p:nvCxnSpPr>
        <p:spPr bwMode="auto">
          <a:xfrm rot="5400000">
            <a:off x="913945" y="2755871"/>
            <a:ext cx="1474787" cy="7937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47" name="Can 46"/>
          <p:cNvSpPr/>
          <p:nvPr/>
        </p:nvSpPr>
        <p:spPr>
          <a:xfrm>
            <a:off x="1014738" y="3745648"/>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8" name="Straight Arrow Connector 199"/>
          <p:cNvCxnSpPr>
            <a:stCxn id="147" idx="2"/>
            <a:endCxn id="51" idx="1"/>
          </p:cNvCxnSpPr>
          <p:nvPr/>
        </p:nvCxnSpPr>
        <p:spPr bwMode="auto">
          <a:xfrm rot="16200000" flipH="1">
            <a:off x="1358875" y="2118858"/>
            <a:ext cx="1719263" cy="159464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49" name="Straight Arrow Connector 196"/>
          <p:cNvCxnSpPr>
            <a:stCxn id="144" idx="2"/>
            <a:endCxn id="47" idx="1"/>
          </p:cNvCxnSpPr>
          <p:nvPr/>
        </p:nvCxnSpPr>
        <p:spPr bwMode="auto">
          <a:xfrm rot="16200000" flipH="1">
            <a:off x="372608" y="2825704"/>
            <a:ext cx="1689100" cy="1508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0" name="Can 49"/>
          <p:cNvSpPr/>
          <p:nvPr/>
        </p:nvSpPr>
        <p:spPr>
          <a:xfrm>
            <a:off x="2408573" y="3561527"/>
            <a:ext cx="403225"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Can 50"/>
          <p:cNvSpPr/>
          <p:nvPr/>
        </p:nvSpPr>
        <p:spPr>
          <a:xfrm>
            <a:off x="2857814" y="3775811"/>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2" name="Straight Arrow Connector 199"/>
          <p:cNvCxnSpPr>
            <a:endCxn id="51" idx="1"/>
          </p:cNvCxnSpPr>
          <p:nvPr/>
        </p:nvCxnSpPr>
        <p:spPr bwMode="auto">
          <a:xfrm rot="16200000" flipH="1">
            <a:off x="2102174" y="2862999"/>
            <a:ext cx="1217613" cy="608012"/>
          </a:xfrm>
          <a:prstGeom prst="bentConnector3">
            <a:avLst>
              <a:gd name="adj1" fmla="val 65645"/>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3" name="Straight Arrow Connector 196"/>
          <p:cNvCxnSpPr>
            <a:stCxn id="205" idx="3"/>
            <a:endCxn id="50" idx="1"/>
          </p:cNvCxnSpPr>
          <p:nvPr/>
        </p:nvCxnSpPr>
        <p:spPr bwMode="auto">
          <a:xfrm rot="16200000" flipH="1">
            <a:off x="2037513" y="2988858"/>
            <a:ext cx="558084" cy="587253"/>
          </a:xfrm>
          <a:prstGeom prst="bentConnector3">
            <a:avLst>
              <a:gd name="adj1" fmla="val 77633"/>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4" name="Can 53"/>
          <p:cNvSpPr/>
          <p:nvPr/>
        </p:nvSpPr>
        <p:spPr>
          <a:xfrm>
            <a:off x="4227884" y="3799624"/>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5" name="Straight Arrow Connector 196"/>
          <p:cNvCxnSpPr>
            <a:stCxn id="61" idx="2"/>
            <a:endCxn id="54" idx="1"/>
          </p:cNvCxnSpPr>
          <p:nvPr/>
        </p:nvCxnSpPr>
        <p:spPr bwMode="auto">
          <a:xfrm rot="5400000">
            <a:off x="3683372" y="2929678"/>
            <a:ext cx="1692275" cy="4762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6" name="Can 55"/>
          <p:cNvSpPr/>
          <p:nvPr/>
        </p:nvSpPr>
        <p:spPr>
          <a:xfrm>
            <a:off x="3321370" y="3615502"/>
            <a:ext cx="401637"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7" name="Can 56"/>
          <p:cNvSpPr/>
          <p:nvPr/>
        </p:nvSpPr>
        <p:spPr>
          <a:xfrm>
            <a:off x="3769039" y="3829787"/>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Arrow Connector 199"/>
          <p:cNvCxnSpPr>
            <a:endCxn id="57" idx="1"/>
          </p:cNvCxnSpPr>
          <p:nvPr/>
        </p:nvCxnSpPr>
        <p:spPr bwMode="auto">
          <a:xfrm rot="5400000">
            <a:off x="3377778" y="2605041"/>
            <a:ext cx="1774825" cy="674687"/>
          </a:xfrm>
          <a:prstGeom prst="bentConnector3">
            <a:avLst>
              <a:gd name="adj1" fmla="val 70956"/>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59" name="Straight Arrow Connector 196"/>
          <p:cNvCxnSpPr>
            <a:stCxn id="61" idx="2"/>
            <a:endCxn id="51" idx="1"/>
          </p:cNvCxnSpPr>
          <p:nvPr/>
        </p:nvCxnSpPr>
        <p:spPr bwMode="auto">
          <a:xfrm rot="5400000">
            <a:off x="2950309" y="2172832"/>
            <a:ext cx="1668463" cy="1537494"/>
          </a:xfrm>
          <a:prstGeom prst="bentConnector3">
            <a:avLst>
              <a:gd name="adj1" fmla="val 66855"/>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61" name="Rectangle 60"/>
          <p:cNvSpPr/>
          <p:nvPr/>
        </p:nvSpPr>
        <p:spPr>
          <a:xfrm>
            <a:off x="3930964" y="1232638"/>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2" name="Rectangle 61"/>
          <p:cNvSpPr/>
          <p:nvPr/>
        </p:nvSpPr>
        <p:spPr>
          <a:xfrm>
            <a:off x="4307201" y="1353286"/>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3" name="Rectangle 62"/>
          <p:cNvSpPr/>
          <p:nvPr/>
        </p:nvSpPr>
        <p:spPr bwMode="auto">
          <a:xfrm>
            <a:off x="3946897" y="1267569"/>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4" name="Rectangle 63"/>
          <p:cNvSpPr/>
          <p:nvPr/>
        </p:nvSpPr>
        <p:spPr>
          <a:xfrm>
            <a:off x="3967476" y="1910500"/>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5" name="Round Diagonal Corner Rectangle 64"/>
          <p:cNvSpPr/>
          <p:nvPr/>
        </p:nvSpPr>
        <p:spPr>
          <a:xfrm>
            <a:off x="4589781" y="1483461"/>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66" name="Cross 65"/>
          <p:cNvSpPr/>
          <p:nvPr/>
        </p:nvSpPr>
        <p:spPr>
          <a:xfrm>
            <a:off x="4589781" y="1632686"/>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67" name="Group 4"/>
          <p:cNvGrpSpPr>
            <a:grpSpLocks/>
          </p:cNvGrpSpPr>
          <p:nvPr/>
        </p:nvGrpSpPr>
        <p:grpSpPr bwMode="auto">
          <a:xfrm>
            <a:off x="4421559" y="1712090"/>
            <a:ext cx="42863" cy="79375"/>
            <a:chOff x="603250" y="4737100"/>
            <a:chExt cx="355600" cy="654050"/>
          </a:xfrm>
        </p:grpSpPr>
        <p:sp>
          <p:nvSpPr>
            <p:cNvPr id="68" name="Delay 67"/>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9" name="Oval 68"/>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70" name="Group 4"/>
          <p:cNvGrpSpPr>
            <a:grpSpLocks/>
          </p:cNvGrpSpPr>
          <p:nvPr/>
        </p:nvGrpSpPr>
        <p:grpSpPr bwMode="auto">
          <a:xfrm>
            <a:off x="4454839" y="1458062"/>
            <a:ext cx="44450" cy="85725"/>
            <a:chOff x="603250" y="4737100"/>
            <a:chExt cx="355600" cy="654050"/>
          </a:xfrm>
        </p:grpSpPr>
        <p:sp>
          <p:nvSpPr>
            <p:cNvPr id="71" name="Delay 70"/>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72" name="Oval 71"/>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73" name="Straight Connector 72"/>
          <p:cNvCxnSpPr>
            <a:stCxn id="71" idx="2"/>
            <a:endCxn id="65" idx="2"/>
          </p:cNvCxnSpPr>
          <p:nvPr/>
        </p:nvCxnSpPr>
        <p:spPr bwMode="auto">
          <a:xfrm>
            <a:off x="4499347" y="1512059"/>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74" name="Straight Connector 73"/>
          <p:cNvCxnSpPr>
            <a:stCxn id="66" idx="0"/>
            <a:endCxn id="65" idx="1"/>
          </p:cNvCxnSpPr>
          <p:nvPr/>
        </p:nvCxnSpPr>
        <p:spPr bwMode="auto">
          <a:xfrm flipH="1" flipV="1">
            <a:off x="4619939" y="1546961"/>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75" name="Straight Connector 74"/>
          <p:cNvCxnSpPr>
            <a:stCxn id="66" idx="2"/>
            <a:endCxn id="68" idx="2"/>
          </p:cNvCxnSpPr>
          <p:nvPr/>
        </p:nvCxnSpPr>
        <p:spPr bwMode="auto">
          <a:xfrm flipH="1">
            <a:off x="4464422" y="1689865"/>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76" name="Rectangle 75"/>
          <p:cNvSpPr/>
          <p:nvPr/>
        </p:nvSpPr>
        <p:spPr>
          <a:xfrm>
            <a:off x="3969064" y="1854937"/>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7" name="Rectangle 76"/>
          <p:cNvSpPr/>
          <p:nvPr/>
        </p:nvSpPr>
        <p:spPr>
          <a:xfrm>
            <a:off x="4835846" y="1356461"/>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8" name="Rectangle 77"/>
          <p:cNvSpPr/>
          <p:nvPr/>
        </p:nvSpPr>
        <p:spPr>
          <a:xfrm>
            <a:off x="4307259" y="1351698"/>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9" name="Rectangle 78"/>
          <p:cNvSpPr/>
          <p:nvPr/>
        </p:nvSpPr>
        <p:spPr>
          <a:xfrm>
            <a:off x="4837427" y="1394561"/>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0" name="Rectangle 79"/>
          <p:cNvSpPr/>
          <p:nvPr/>
        </p:nvSpPr>
        <p:spPr>
          <a:xfrm>
            <a:off x="4856476" y="1432661"/>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Rectangle 80"/>
          <p:cNvSpPr/>
          <p:nvPr/>
        </p:nvSpPr>
        <p:spPr>
          <a:xfrm>
            <a:off x="3967481" y="1361224"/>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82" name="Group 193"/>
          <p:cNvGrpSpPr>
            <a:grpSpLocks/>
          </p:cNvGrpSpPr>
          <p:nvPr/>
        </p:nvGrpSpPr>
        <p:grpSpPr bwMode="auto">
          <a:xfrm>
            <a:off x="3981764" y="1385046"/>
            <a:ext cx="252412" cy="369887"/>
            <a:chOff x="552317" y="2476596"/>
            <a:chExt cx="701871" cy="1650326"/>
          </a:xfrm>
        </p:grpSpPr>
        <p:grpSp>
          <p:nvGrpSpPr>
            <p:cNvPr id="83" name="Group 218"/>
            <p:cNvGrpSpPr>
              <a:grpSpLocks/>
            </p:cNvGrpSpPr>
            <p:nvPr/>
          </p:nvGrpSpPr>
          <p:grpSpPr bwMode="auto">
            <a:xfrm>
              <a:off x="552317" y="2476596"/>
              <a:ext cx="692981" cy="531812"/>
              <a:chOff x="1933176" y="4572069"/>
              <a:chExt cx="813220" cy="531812"/>
            </a:xfrm>
          </p:grpSpPr>
          <p:sp>
            <p:nvSpPr>
              <p:cNvPr id="94" name="Rectangle 93"/>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6" name="Rectangle 95"/>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7" name="Rectangle 96"/>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4" name="Group 218"/>
            <p:cNvGrpSpPr>
              <a:grpSpLocks/>
            </p:cNvGrpSpPr>
            <p:nvPr/>
          </p:nvGrpSpPr>
          <p:grpSpPr bwMode="auto">
            <a:xfrm>
              <a:off x="559469" y="3064221"/>
              <a:ext cx="690274" cy="404812"/>
              <a:chOff x="1936353" y="4699069"/>
              <a:chExt cx="810043" cy="404812"/>
            </a:xfrm>
          </p:grpSpPr>
          <p:sp>
            <p:nvSpPr>
              <p:cNvPr id="91" name="Rectangle 90"/>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2" name="Rectangle 91"/>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3" name="Rectangle 92"/>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5" name="Group 218"/>
            <p:cNvGrpSpPr>
              <a:grpSpLocks/>
            </p:cNvGrpSpPr>
            <p:nvPr/>
          </p:nvGrpSpPr>
          <p:grpSpPr bwMode="auto">
            <a:xfrm>
              <a:off x="578418" y="3561833"/>
              <a:ext cx="671326" cy="252412"/>
              <a:chOff x="1958589" y="4851469"/>
              <a:chExt cx="787807" cy="252412"/>
            </a:xfrm>
          </p:grpSpPr>
          <p:sp>
            <p:nvSpPr>
              <p:cNvPr id="89" name="Rectangle 88"/>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0" name="Rectangle 89"/>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6" name="Group 218"/>
            <p:cNvGrpSpPr>
              <a:grpSpLocks/>
            </p:cNvGrpSpPr>
            <p:nvPr/>
          </p:nvGrpSpPr>
          <p:grpSpPr bwMode="auto">
            <a:xfrm>
              <a:off x="582862" y="3874510"/>
              <a:ext cx="671326" cy="252412"/>
              <a:chOff x="1958589" y="4851469"/>
              <a:chExt cx="787807" cy="252412"/>
            </a:xfrm>
          </p:grpSpPr>
          <p:sp>
            <p:nvSpPr>
              <p:cNvPr id="87" name="Rectangle 86"/>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8" name="Rectangle 87"/>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98" name="Rectangle 97"/>
          <p:cNvSpPr/>
          <p:nvPr/>
        </p:nvSpPr>
        <p:spPr bwMode="auto">
          <a:xfrm>
            <a:off x="4897751" y="1439013"/>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99" name="Straight Connector 98"/>
          <p:cNvCxnSpPr/>
          <p:nvPr/>
        </p:nvCxnSpPr>
        <p:spPr bwMode="auto">
          <a:xfrm>
            <a:off x="50358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0" name="Straight Connector 99"/>
          <p:cNvCxnSpPr/>
          <p:nvPr/>
        </p:nvCxnSpPr>
        <p:spPr bwMode="auto">
          <a:xfrm flipH="1">
            <a:off x="4856476" y="160728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1" name="Straight Connector 100"/>
          <p:cNvCxnSpPr/>
          <p:nvPr/>
        </p:nvCxnSpPr>
        <p:spPr bwMode="auto">
          <a:xfrm flipH="1">
            <a:off x="4856476" y="16422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2" name="Straight Connector 101"/>
          <p:cNvCxnSpPr/>
          <p:nvPr/>
        </p:nvCxnSpPr>
        <p:spPr bwMode="auto">
          <a:xfrm flipH="1">
            <a:off x="4856476" y="167554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3" name="Straight Connector 102"/>
          <p:cNvCxnSpPr/>
          <p:nvPr/>
        </p:nvCxnSpPr>
        <p:spPr bwMode="auto">
          <a:xfrm flipH="1">
            <a:off x="4856476" y="171047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4" name="Straight Connector 103"/>
          <p:cNvCxnSpPr/>
          <p:nvPr/>
        </p:nvCxnSpPr>
        <p:spPr bwMode="auto">
          <a:xfrm flipH="1">
            <a:off x="4856476" y="174381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5" name="Straight Connector 104"/>
          <p:cNvCxnSpPr/>
          <p:nvPr/>
        </p:nvCxnSpPr>
        <p:spPr bwMode="auto">
          <a:xfrm flipH="1">
            <a:off x="4856476" y="177873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6" name="Straight Connector 105"/>
          <p:cNvCxnSpPr/>
          <p:nvPr/>
        </p:nvCxnSpPr>
        <p:spPr bwMode="auto">
          <a:xfrm flipH="1">
            <a:off x="4854889" y="14707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7" name="Straight Connector 106"/>
          <p:cNvCxnSpPr/>
          <p:nvPr/>
        </p:nvCxnSpPr>
        <p:spPr bwMode="auto">
          <a:xfrm flipH="1">
            <a:off x="4854889" y="150409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8" name="Straight Connector 107"/>
          <p:cNvCxnSpPr/>
          <p:nvPr/>
        </p:nvCxnSpPr>
        <p:spPr bwMode="auto">
          <a:xfrm flipH="1">
            <a:off x="4854889" y="153902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09" name="Straight Connector 108"/>
          <p:cNvCxnSpPr/>
          <p:nvPr/>
        </p:nvCxnSpPr>
        <p:spPr bwMode="auto">
          <a:xfrm flipH="1">
            <a:off x="4854889" y="157236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10" name="Straight Connector 109"/>
          <p:cNvCxnSpPr/>
          <p:nvPr/>
        </p:nvCxnSpPr>
        <p:spPr bwMode="auto">
          <a:xfrm>
            <a:off x="4883464" y="140252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11" name="Group 97"/>
          <p:cNvGrpSpPr>
            <a:grpSpLocks/>
          </p:cNvGrpSpPr>
          <p:nvPr/>
        </p:nvGrpSpPr>
        <p:grpSpPr bwMode="auto">
          <a:xfrm>
            <a:off x="4859677" y="1432663"/>
            <a:ext cx="23813" cy="25400"/>
            <a:chOff x="8112931" y="3217866"/>
            <a:chExt cx="110967" cy="110967"/>
          </a:xfrm>
        </p:grpSpPr>
        <p:sp>
          <p:nvSpPr>
            <p:cNvPr id="112" name="Oval 111"/>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3" name="Oval 112"/>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4" name="Group 98"/>
          <p:cNvGrpSpPr>
            <a:grpSpLocks/>
          </p:cNvGrpSpPr>
          <p:nvPr/>
        </p:nvGrpSpPr>
        <p:grpSpPr bwMode="auto">
          <a:xfrm>
            <a:off x="4859677" y="1442187"/>
            <a:ext cx="23813" cy="23812"/>
            <a:chOff x="8112931" y="3217866"/>
            <a:chExt cx="110967" cy="110967"/>
          </a:xfrm>
        </p:grpSpPr>
        <p:sp>
          <p:nvSpPr>
            <p:cNvPr id="115" name="Oval 114"/>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Oval 115"/>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7" name="Group 101"/>
          <p:cNvGrpSpPr>
            <a:grpSpLocks/>
          </p:cNvGrpSpPr>
          <p:nvPr/>
        </p:nvGrpSpPr>
        <p:grpSpPr bwMode="auto">
          <a:xfrm>
            <a:off x="4859677" y="1475524"/>
            <a:ext cx="23813" cy="25400"/>
            <a:chOff x="8112931" y="3217866"/>
            <a:chExt cx="110967" cy="110967"/>
          </a:xfrm>
        </p:grpSpPr>
        <p:sp>
          <p:nvSpPr>
            <p:cNvPr id="118" name="Oval 117"/>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9" name="Oval 118"/>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20" name="Group 104"/>
          <p:cNvGrpSpPr>
            <a:grpSpLocks/>
          </p:cNvGrpSpPr>
          <p:nvPr/>
        </p:nvGrpSpPr>
        <p:grpSpPr bwMode="auto">
          <a:xfrm>
            <a:off x="4859677" y="1510470"/>
            <a:ext cx="23813" cy="23813"/>
            <a:chOff x="8112931" y="3217866"/>
            <a:chExt cx="110967" cy="110967"/>
          </a:xfrm>
        </p:grpSpPr>
        <p:sp>
          <p:nvSpPr>
            <p:cNvPr id="121" name="Oval 12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Oval 121"/>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123" name="Rectangle 122"/>
          <p:cNvSpPr/>
          <p:nvPr/>
        </p:nvSpPr>
        <p:spPr bwMode="auto">
          <a:xfrm>
            <a:off x="3994472" y="1921611"/>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4162739" y="1920052"/>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4575489" y="1921640"/>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4939026" y="1918437"/>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ounded Rectangle 126"/>
          <p:cNvSpPr/>
          <p:nvPr/>
        </p:nvSpPr>
        <p:spPr>
          <a:xfrm>
            <a:off x="5029164" y="1860536"/>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128" name="Straight Connector 127"/>
          <p:cNvCxnSpPr/>
          <p:nvPr/>
        </p:nvCxnSpPr>
        <p:spPr bwMode="auto">
          <a:xfrm flipH="1">
            <a:off x="3967476" y="194542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9" name="Straight Connector 128"/>
          <p:cNvCxnSpPr/>
          <p:nvPr/>
        </p:nvCxnSpPr>
        <p:spPr bwMode="auto">
          <a:xfrm flipH="1">
            <a:off x="3967476" y="198034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0" name="Straight Connector 129"/>
          <p:cNvCxnSpPr/>
          <p:nvPr/>
        </p:nvCxnSpPr>
        <p:spPr bwMode="auto">
          <a:xfrm flipH="1">
            <a:off x="3967476" y="2013686"/>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1" name="Straight Connector 130"/>
          <p:cNvCxnSpPr/>
          <p:nvPr/>
        </p:nvCxnSpPr>
        <p:spPr bwMode="auto">
          <a:xfrm flipH="1">
            <a:off x="3967476" y="2048611"/>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2" name="Straight Connector 131"/>
          <p:cNvCxnSpPr>
            <a:stCxn id="64" idx="0"/>
            <a:endCxn id="64" idx="2"/>
          </p:cNvCxnSpPr>
          <p:nvPr/>
        </p:nvCxnSpPr>
        <p:spPr bwMode="auto">
          <a:xfrm>
            <a:off x="4558026" y="1910500"/>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3" name="Straight Connector 132"/>
          <p:cNvCxnSpPr/>
          <p:nvPr/>
        </p:nvCxnSpPr>
        <p:spPr bwMode="auto">
          <a:xfrm>
            <a:off x="4918389" y="1907352"/>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34" name="Straight Connector 133"/>
          <p:cNvCxnSpPr/>
          <p:nvPr/>
        </p:nvCxnSpPr>
        <p:spPr bwMode="auto">
          <a:xfrm>
            <a:off x="4150039" y="1912115"/>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35" name="Rectangle 134"/>
          <p:cNvSpPr/>
          <p:nvPr/>
        </p:nvSpPr>
        <p:spPr bwMode="auto">
          <a:xfrm>
            <a:off x="4853310" y="1404086"/>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6" name="Rectangle 135"/>
          <p:cNvSpPr/>
          <p:nvPr/>
        </p:nvSpPr>
        <p:spPr>
          <a:xfrm>
            <a:off x="3969108" y="1351698"/>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137" name="Can 136"/>
          <p:cNvSpPr/>
          <p:nvPr/>
        </p:nvSpPr>
        <p:spPr>
          <a:xfrm>
            <a:off x="6213789" y="3518636"/>
            <a:ext cx="538162" cy="6000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Can 137"/>
          <p:cNvSpPr/>
          <p:nvPr/>
        </p:nvSpPr>
        <p:spPr>
          <a:xfrm>
            <a:off x="6661470" y="3732977"/>
            <a:ext cx="422275" cy="434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39" name="Straight Arrow Connector 199"/>
          <p:cNvCxnSpPr>
            <a:stCxn id="27" idx="2"/>
            <a:endCxn id="138" idx="1"/>
          </p:cNvCxnSpPr>
          <p:nvPr/>
        </p:nvCxnSpPr>
        <p:spPr bwMode="auto">
          <a:xfrm rot="16200000" flipH="1">
            <a:off x="5862579" y="2722907"/>
            <a:ext cx="1641475" cy="378619"/>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141" name="Group 27668"/>
          <p:cNvGrpSpPr>
            <a:grpSpLocks/>
          </p:cNvGrpSpPr>
          <p:nvPr/>
        </p:nvGrpSpPr>
        <p:grpSpPr bwMode="auto">
          <a:xfrm>
            <a:off x="943308" y="1243750"/>
            <a:ext cx="1228725" cy="863600"/>
            <a:chOff x="640045" y="3157538"/>
            <a:chExt cx="1228725" cy="863600"/>
          </a:xfrm>
        </p:grpSpPr>
        <p:sp>
          <p:nvSpPr>
            <p:cNvPr id="142" name="Rectangle 141"/>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3" name="Rectangle 142"/>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4" name="Rectangle 143"/>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5" name="Rectangle 144"/>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9" name="Rectangle 148"/>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0" name="Rectangle 149"/>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1" name="Rectangle 150"/>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2" name="Rectangle 151"/>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3" name="Rectangle 152"/>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4" name="Rectangle 153"/>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5" name="Rectangle 154"/>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56" name="Group 294"/>
            <p:cNvGrpSpPr>
              <a:grpSpLocks/>
            </p:cNvGrpSpPr>
            <p:nvPr/>
          </p:nvGrpSpPr>
          <p:grpSpPr bwMode="auto">
            <a:xfrm>
              <a:off x="997419" y="3522291"/>
              <a:ext cx="496710" cy="257828"/>
              <a:chOff x="339996" y="3313113"/>
              <a:chExt cx="1120775" cy="655637"/>
            </a:xfrm>
          </p:grpSpPr>
          <p:sp>
            <p:nvSpPr>
              <p:cNvPr id="157" name="Rectangle 156"/>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58" name="Straight Connector 157"/>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59" name="Straight Connector 158"/>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60" name="Rectangle 159"/>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1" name="Rectangle 160"/>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2" name="Rectangle 161"/>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3" name="Rectangle 162"/>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64" name="Group 27669"/>
          <p:cNvGrpSpPr>
            <a:grpSpLocks/>
          </p:cNvGrpSpPr>
          <p:nvPr/>
        </p:nvGrpSpPr>
        <p:grpSpPr bwMode="auto">
          <a:xfrm>
            <a:off x="2241907" y="1246924"/>
            <a:ext cx="1228725" cy="863600"/>
            <a:chOff x="1938138" y="3160713"/>
            <a:chExt cx="1228725" cy="863600"/>
          </a:xfrm>
        </p:grpSpPr>
        <p:sp>
          <p:nvSpPr>
            <p:cNvPr id="165" name="Rectangle 164"/>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6" name="Rectangle 165"/>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7" name="Rectangle 166"/>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8" name="Rectangle 167"/>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9" name="Rectangle 168"/>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0" name="Rectangle 169"/>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1" name="Rectangle 170"/>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2" name="Rectangle 171"/>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3" name="Rectangle 172"/>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4" name="Rectangle 173"/>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5" name="Rectangle 174"/>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6" name="Rectangle 175"/>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7" name="Rectangle 176"/>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8" name="Rectangle 177"/>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79" name="Group 309"/>
            <p:cNvGrpSpPr>
              <a:grpSpLocks/>
            </p:cNvGrpSpPr>
            <p:nvPr/>
          </p:nvGrpSpPr>
          <p:grpSpPr bwMode="auto">
            <a:xfrm>
              <a:off x="2285349" y="3540221"/>
              <a:ext cx="496710" cy="257828"/>
              <a:chOff x="339996" y="3313113"/>
              <a:chExt cx="1120775" cy="655637"/>
            </a:xfrm>
          </p:grpSpPr>
          <p:sp>
            <p:nvSpPr>
              <p:cNvPr id="187" name="Rectangle 186"/>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8" name="Straight Connector 187"/>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89" name="Straight Connector 188"/>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90" name="Rectangle 189"/>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1" name="Rectangle 190"/>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2" name="Rectangle 191"/>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3" name="Rectangle 192"/>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80" name="Group 317"/>
            <p:cNvGrpSpPr>
              <a:grpSpLocks/>
            </p:cNvGrpSpPr>
            <p:nvPr/>
          </p:nvGrpSpPr>
          <p:grpSpPr bwMode="auto">
            <a:xfrm>
              <a:off x="2178131" y="3451412"/>
              <a:ext cx="705511" cy="403412"/>
              <a:chOff x="2984959" y="3302000"/>
              <a:chExt cx="1120775" cy="660400"/>
            </a:xfrm>
          </p:grpSpPr>
          <p:sp>
            <p:nvSpPr>
              <p:cNvPr id="181" name="Rectangle 180"/>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2" name="Rectangle 181"/>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3" name="Rectangle 182"/>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4" name="Rectangle 183"/>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5" name="Rectangle 184"/>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6" name="Rectangle 185"/>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203" name="Can 202"/>
          <p:cNvSpPr/>
          <p:nvPr/>
        </p:nvSpPr>
        <p:spPr>
          <a:xfrm>
            <a:off x="7280202" y="3629853"/>
            <a:ext cx="770021" cy="499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nvGrpSpPr>
          <p:cNvPr id="204" name="Group 203"/>
          <p:cNvGrpSpPr/>
          <p:nvPr/>
        </p:nvGrpSpPr>
        <p:grpSpPr>
          <a:xfrm>
            <a:off x="934366" y="2509885"/>
            <a:ext cx="2177143" cy="493538"/>
            <a:chOff x="5454524" y="2009903"/>
            <a:chExt cx="1160032" cy="929955"/>
          </a:xfrm>
        </p:grpSpPr>
        <p:sp>
          <p:nvSpPr>
            <p:cNvPr id="205" name="Can 204"/>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6" name="Multidocument 205"/>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13" name="Group 212"/>
          <p:cNvGrpSpPr/>
          <p:nvPr/>
        </p:nvGrpSpPr>
        <p:grpSpPr>
          <a:xfrm>
            <a:off x="3964214" y="2502295"/>
            <a:ext cx="1333499" cy="493538"/>
            <a:chOff x="5454524" y="2009903"/>
            <a:chExt cx="1160032" cy="929955"/>
          </a:xfrm>
        </p:grpSpPr>
        <p:sp>
          <p:nvSpPr>
            <p:cNvPr id="214" name="Can 213"/>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5" name="Multidocument 214"/>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cxnSp>
        <p:nvCxnSpPr>
          <p:cNvPr id="217" name="Straight Arrow Connector 199"/>
          <p:cNvCxnSpPr>
            <a:stCxn id="12" idx="2"/>
            <a:endCxn id="203" idx="0"/>
          </p:cNvCxnSpPr>
          <p:nvPr/>
        </p:nvCxnSpPr>
        <p:spPr bwMode="auto">
          <a:xfrm rot="5400000">
            <a:off x="6919834" y="2840054"/>
            <a:ext cx="1660170" cy="16941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07" name="Straight Arrow Connector 199">
            <a:extLst>
              <a:ext uri="{FF2B5EF4-FFF2-40B4-BE49-F238E27FC236}">
                <a16:creationId xmlns:a16="http://schemas.microsoft.com/office/drawing/2014/main" id="{9F6C2187-669B-C041-A85D-807F75FC616B}"/>
              </a:ext>
            </a:extLst>
          </p:cNvPr>
          <p:cNvCxnSpPr>
            <a:cxnSpLocks/>
          </p:cNvCxnSpPr>
          <p:nvPr/>
        </p:nvCxnSpPr>
        <p:spPr bwMode="auto">
          <a:xfrm rot="5400000">
            <a:off x="5434324" y="2641546"/>
            <a:ext cx="1609753" cy="509609"/>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208" name="Straight Arrow Connector 199">
            <a:extLst>
              <a:ext uri="{FF2B5EF4-FFF2-40B4-BE49-F238E27FC236}">
                <a16:creationId xmlns:a16="http://schemas.microsoft.com/office/drawing/2014/main" id="{ACDFC96E-D7D9-8D4E-9FBB-3D10E01FD024}"/>
              </a:ext>
            </a:extLst>
          </p:cNvPr>
          <p:cNvCxnSpPr>
            <a:cxnSpLocks/>
          </p:cNvCxnSpPr>
          <p:nvPr/>
        </p:nvCxnSpPr>
        <p:spPr bwMode="auto">
          <a:xfrm rot="16200000" flipH="1">
            <a:off x="6247920" y="2337553"/>
            <a:ext cx="1663373" cy="11712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grpSp>
        <p:nvGrpSpPr>
          <p:cNvPr id="220" name="Group 219"/>
          <p:cNvGrpSpPr/>
          <p:nvPr/>
        </p:nvGrpSpPr>
        <p:grpSpPr>
          <a:xfrm>
            <a:off x="6209337" y="2496559"/>
            <a:ext cx="615642" cy="493538"/>
            <a:chOff x="5454524" y="2009903"/>
            <a:chExt cx="1160032" cy="929955"/>
          </a:xfrm>
        </p:grpSpPr>
        <p:sp>
          <p:nvSpPr>
            <p:cNvPr id="221" name="Can 220"/>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2" name="Multidocument 221"/>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209" name="Slide Number Placeholder 3">
            <a:extLst>
              <a:ext uri="{FF2B5EF4-FFF2-40B4-BE49-F238E27FC236}">
                <a16:creationId xmlns:a16="http://schemas.microsoft.com/office/drawing/2014/main" id="{79B938EC-FD79-FC4A-B51F-59C5D2B81BBD}"/>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a:t>
            </a:fld>
            <a:endParaRPr lang="en-US" sz="1000"/>
          </a:p>
        </p:txBody>
      </p:sp>
    </p:spTree>
    <p:extLst>
      <p:ext uri="{BB962C8B-B14F-4D97-AF65-F5344CB8AC3E}">
        <p14:creationId xmlns:p14="http://schemas.microsoft.com/office/powerpoint/2010/main" val="8515339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Coco Pharmaceuticals persona</a:t>
            </a:r>
          </a:p>
        </p:txBody>
      </p:sp>
      <p:pic>
        <p:nvPicPr>
          <p:cNvPr id="4" name="Picture 3"/>
          <p:cNvPicPr>
            <a:picLocks noChangeAspect="1"/>
          </p:cNvPicPr>
          <p:nvPr/>
        </p:nvPicPr>
        <p:blipFill>
          <a:blip r:embed="rId2"/>
          <a:stretch>
            <a:fillRect/>
          </a:stretch>
        </p:blipFill>
        <p:spPr>
          <a:xfrm>
            <a:off x="809559" y="1104628"/>
            <a:ext cx="1295500" cy="1295500"/>
          </a:xfrm>
          <a:prstGeom prst="rect">
            <a:avLst/>
          </a:prstGeom>
        </p:spPr>
      </p:pic>
      <p:pic>
        <p:nvPicPr>
          <p:cNvPr id="5" name="Picture 4"/>
          <p:cNvPicPr>
            <a:picLocks noChangeAspect="1"/>
          </p:cNvPicPr>
          <p:nvPr/>
        </p:nvPicPr>
        <p:blipFill>
          <a:blip r:embed="rId3"/>
          <a:stretch>
            <a:fillRect/>
          </a:stretch>
        </p:blipFill>
        <p:spPr>
          <a:xfrm>
            <a:off x="2807803" y="1104628"/>
            <a:ext cx="1295500" cy="1415252"/>
          </a:xfrm>
          <a:prstGeom prst="rect">
            <a:avLst/>
          </a:prstGeom>
        </p:spPr>
      </p:pic>
      <p:pic>
        <p:nvPicPr>
          <p:cNvPr id="6" name="Picture 5"/>
          <p:cNvPicPr>
            <a:picLocks noChangeAspect="1"/>
          </p:cNvPicPr>
          <p:nvPr/>
        </p:nvPicPr>
        <p:blipFill>
          <a:blip r:embed="rId4"/>
          <a:stretch>
            <a:fillRect/>
          </a:stretch>
        </p:blipFill>
        <p:spPr>
          <a:xfrm>
            <a:off x="587820" y="2710004"/>
            <a:ext cx="1491458" cy="1513231"/>
          </a:xfrm>
          <a:prstGeom prst="rect">
            <a:avLst/>
          </a:prstGeom>
        </p:spPr>
      </p:pic>
      <p:pic>
        <p:nvPicPr>
          <p:cNvPr id="7" name="Picture 6"/>
          <p:cNvPicPr>
            <a:picLocks noChangeAspect="1"/>
          </p:cNvPicPr>
          <p:nvPr/>
        </p:nvPicPr>
        <p:blipFill>
          <a:blip r:embed="rId5"/>
          <a:stretch>
            <a:fillRect/>
          </a:stretch>
        </p:blipFill>
        <p:spPr>
          <a:xfrm>
            <a:off x="4806047" y="1104628"/>
            <a:ext cx="1393479" cy="1545891"/>
          </a:xfrm>
          <a:prstGeom prst="rect">
            <a:avLst/>
          </a:prstGeom>
        </p:spPr>
      </p:pic>
      <p:pic>
        <p:nvPicPr>
          <p:cNvPr id="8" name="Picture 7"/>
          <p:cNvPicPr>
            <a:picLocks noChangeAspect="1"/>
          </p:cNvPicPr>
          <p:nvPr/>
        </p:nvPicPr>
        <p:blipFill>
          <a:blip r:embed="rId6"/>
          <a:stretch>
            <a:fillRect/>
          </a:stretch>
        </p:blipFill>
        <p:spPr>
          <a:xfrm>
            <a:off x="2556835" y="2802019"/>
            <a:ext cx="1654756" cy="1437025"/>
          </a:xfrm>
          <a:prstGeom prst="rect">
            <a:avLst/>
          </a:prstGeom>
        </p:spPr>
      </p:pic>
      <p:pic>
        <p:nvPicPr>
          <p:cNvPr id="9" name="Picture 8"/>
          <p:cNvPicPr>
            <a:picLocks noChangeAspect="1"/>
          </p:cNvPicPr>
          <p:nvPr/>
        </p:nvPicPr>
        <p:blipFill>
          <a:blip r:embed="rId7"/>
          <a:stretch>
            <a:fillRect/>
          </a:stretch>
        </p:blipFill>
        <p:spPr>
          <a:xfrm>
            <a:off x="4624372" y="2857228"/>
            <a:ext cx="1781490" cy="1415252"/>
          </a:xfrm>
          <a:prstGeom prst="rect">
            <a:avLst/>
          </a:prstGeom>
        </p:spPr>
      </p:pic>
      <p:pic>
        <p:nvPicPr>
          <p:cNvPr id="10" name="Picture 9"/>
          <p:cNvPicPr>
            <a:picLocks noChangeAspect="1"/>
          </p:cNvPicPr>
          <p:nvPr/>
        </p:nvPicPr>
        <p:blipFill>
          <a:blip r:embed="rId8"/>
          <a:stretch>
            <a:fillRect/>
          </a:stretch>
        </p:blipFill>
        <p:spPr>
          <a:xfrm>
            <a:off x="6902270" y="1104628"/>
            <a:ext cx="1121315" cy="1567664"/>
          </a:xfrm>
          <a:prstGeom prst="rect">
            <a:avLst/>
          </a:prstGeom>
        </p:spPr>
      </p:pic>
      <p:pic>
        <p:nvPicPr>
          <p:cNvPr id="11" name="Picture 10"/>
          <p:cNvPicPr>
            <a:picLocks noChangeAspect="1"/>
          </p:cNvPicPr>
          <p:nvPr/>
        </p:nvPicPr>
        <p:blipFill>
          <a:blip r:embed="rId9"/>
          <a:stretch>
            <a:fillRect/>
          </a:stretch>
        </p:blipFill>
        <p:spPr>
          <a:xfrm>
            <a:off x="7046614" y="2820422"/>
            <a:ext cx="1143088" cy="1632983"/>
          </a:xfrm>
          <a:prstGeom prst="rect">
            <a:avLst/>
          </a:prstGeom>
        </p:spPr>
      </p:pic>
      <p:sp>
        <p:nvSpPr>
          <p:cNvPr id="12" name="Rectangle 11"/>
          <p:cNvSpPr/>
          <p:nvPr/>
        </p:nvSpPr>
        <p:spPr>
          <a:xfrm>
            <a:off x="587820" y="4496280"/>
            <a:ext cx="8556180" cy="369332"/>
          </a:xfrm>
          <a:prstGeom prst="rect">
            <a:avLst/>
          </a:prstGeom>
        </p:spPr>
        <p:txBody>
          <a:bodyPr wrap="square">
            <a:spAutoFit/>
          </a:bodyPr>
          <a:lstStyle/>
          <a:p>
            <a:pPr marL="457200" lvl="1">
              <a:buClr>
                <a:schemeClr val="accent1"/>
              </a:buClr>
            </a:pPr>
            <a:r>
              <a:rPr lang="en-GB" sz="1800" dirty="0">
                <a:hlinkClick r:id="rId10"/>
              </a:rPr>
              <a:t>https://odpi.github.io/data-governance/coco-pharmaceuticals/personas/</a:t>
            </a:r>
            <a:endParaRPr lang="en-GB" sz="1800" dirty="0"/>
          </a:p>
        </p:txBody>
      </p:sp>
      <p:sp>
        <p:nvSpPr>
          <p:cNvPr id="13" name="Slide Number Placeholder 2">
            <a:extLst>
              <a:ext uri="{FF2B5EF4-FFF2-40B4-BE49-F238E27FC236}">
                <a16:creationId xmlns:a16="http://schemas.microsoft.com/office/drawing/2014/main" id="{A5C27AF8-2275-634E-A0CC-89C7F6D9815A}"/>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50</a:t>
            </a:fld>
            <a:endParaRPr lang="en-US" sz="1000"/>
          </a:p>
        </p:txBody>
      </p:sp>
    </p:spTree>
    <p:extLst>
      <p:ext uri="{BB962C8B-B14F-4D97-AF65-F5344CB8AC3E}">
        <p14:creationId xmlns:p14="http://schemas.microsoft.com/office/powerpoint/2010/main" val="3596991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2F013-75CB-F14B-A527-B5FF93A4710D}"/>
              </a:ext>
            </a:extLst>
          </p:cNvPr>
          <p:cNvSpPr>
            <a:spLocks noGrp="1"/>
          </p:cNvSpPr>
          <p:nvPr>
            <p:ph type="title"/>
          </p:nvPr>
        </p:nvSpPr>
        <p:spPr/>
        <p:txBody>
          <a:bodyPr>
            <a:normAutofit/>
          </a:bodyPr>
          <a:lstStyle/>
          <a:p>
            <a:r>
              <a:rPr lang="en-US" dirty="0"/>
              <a:t>Using design thinking</a:t>
            </a:r>
          </a:p>
        </p:txBody>
      </p:sp>
      <p:sp>
        <p:nvSpPr>
          <p:cNvPr id="4" name="Text Placeholder 3">
            <a:extLst>
              <a:ext uri="{FF2B5EF4-FFF2-40B4-BE49-F238E27FC236}">
                <a16:creationId xmlns:a16="http://schemas.microsoft.com/office/drawing/2014/main" id="{7CF7D13F-984D-9F46-9CA6-0E16D730A1C4}"/>
              </a:ext>
            </a:extLst>
          </p:cNvPr>
          <p:cNvSpPr>
            <a:spLocks noGrp="1"/>
          </p:cNvSpPr>
          <p:nvPr>
            <p:ph idx="1"/>
          </p:nvPr>
        </p:nvSpPr>
        <p:spPr/>
        <p:txBody>
          <a:bodyPr/>
          <a:lstStyle/>
          <a:p>
            <a:r>
              <a:rPr lang="en-US" sz="2000" dirty="0"/>
              <a:t>Open Metadata Types</a:t>
            </a:r>
          </a:p>
          <a:p>
            <a:r>
              <a:rPr lang="en-US" sz="2000" dirty="0"/>
              <a:t>Access Service Identification</a:t>
            </a:r>
          </a:p>
          <a:p>
            <a:r>
              <a:rPr lang="en-US" sz="2000" dirty="0"/>
              <a:t>Samples and API design</a:t>
            </a:r>
          </a:p>
          <a:p>
            <a:r>
              <a:rPr lang="en-US" sz="2000" dirty="0"/>
              <a:t>Best Practices</a:t>
            </a:r>
          </a:p>
          <a:p>
            <a:endParaRPr lang="en-US" sz="2000" dirty="0"/>
          </a:p>
        </p:txBody>
      </p:sp>
      <p:sp>
        <p:nvSpPr>
          <p:cNvPr id="3" name="Slide Number Placeholder 2">
            <a:extLst>
              <a:ext uri="{FF2B5EF4-FFF2-40B4-BE49-F238E27FC236}">
                <a16:creationId xmlns:a16="http://schemas.microsoft.com/office/drawing/2014/main" id="{4F2F9B35-9031-B941-8270-F1BD0F8564F5}"/>
              </a:ext>
            </a:extLst>
          </p:cNvPr>
          <p:cNvSpPr>
            <a:spLocks noGrp="1"/>
          </p:cNvSpPr>
          <p:nvPr>
            <p:ph type="sldNum" idx="12"/>
          </p:nvPr>
        </p:nvSpPr>
        <p:spPr/>
        <p:txBody>
          <a:bodyPr/>
          <a:lstStyle/>
          <a:p>
            <a:pPr marL="0" marR="0" lvl="0" indent="0" algn="l" rtl="0">
              <a:lnSpc>
                <a:spcPct val="100000"/>
              </a:lnSpc>
              <a:spcBef>
                <a:spcPts val="0"/>
              </a:spcBef>
              <a:spcAft>
                <a:spcPts val="0"/>
              </a:spcAft>
              <a:buClr>
                <a:srgbClr val="434343"/>
              </a:buClr>
              <a:buSzPct val="25000"/>
              <a:buFont typeface="Arial"/>
              <a:buNone/>
            </a:pPr>
            <a:fld id="{00000000-1234-1234-1234-123412341234}" type="slidenum">
              <a:rPr lang="en-US" sz="1000" b="0" i="0" u="none" strike="noStrike" cap="none" smtClean="0">
                <a:solidFill>
                  <a:srgbClr val="434343"/>
                </a:solidFill>
                <a:latin typeface="Arial"/>
                <a:ea typeface="Arial"/>
                <a:cs typeface="Arial"/>
                <a:sym typeface="Arial"/>
              </a:rPr>
              <a:pPr marL="0" marR="0" lvl="0" indent="0" algn="l" rtl="0">
                <a:lnSpc>
                  <a:spcPct val="100000"/>
                </a:lnSpc>
                <a:spcBef>
                  <a:spcPts val="0"/>
                </a:spcBef>
                <a:spcAft>
                  <a:spcPts val="0"/>
                </a:spcAft>
                <a:buClr>
                  <a:srgbClr val="434343"/>
                </a:buClr>
                <a:buSzPct val="25000"/>
                <a:buFont typeface="Arial"/>
                <a:buNone/>
              </a:pPr>
              <a:t>51</a:t>
            </a:fld>
            <a:endParaRPr lang="en-US" sz="1000" b="0" i="0" u="none" strike="noStrike" cap="none" dirty="0">
              <a:solidFill>
                <a:srgbClr val="434343"/>
              </a:solidFill>
              <a:latin typeface="Arial"/>
              <a:ea typeface="Arial"/>
              <a:cs typeface="Arial"/>
              <a:sym typeface="Arial"/>
            </a:endParaRPr>
          </a:p>
        </p:txBody>
      </p:sp>
      <p:pic>
        <p:nvPicPr>
          <p:cNvPr id="6" name="Picture 5">
            <a:extLst>
              <a:ext uri="{FF2B5EF4-FFF2-40B4-BE49-F238E27FC236}">
                <a16:creationId xmlns:a16="http://schemas.microsoft.com/office/drawing/2014/main" id="{675E750C-9D0D-234F-ACF3-F8200A89FFE1}"/>
              </a:ext>
            </a:extLst>
          </p:cNvPr>
          <p:cNvPicPr>
            <a:picLocks noChangeAspect="1"/>
          </p:cNvPicPr>
          <p:nvPr/>
        </p:nvPicPr>
        <p:blipFill>
          <a:blip r:embed="rId2"/>
          <a:stretch>
            <a:fillRect/>
          </a:stretch>
        </p:blipFill>
        <p:spPr>
          <a:xfrm>
            <a:off x="5336398" y="0"/>
            <a:ext cx="3807602" cy="5143500"/>
          </a:xfrm>
          <a:prstGeom prst="rect">
            <a:avLst/>
          </a:prstGeom>
        </p:spPr>
      </p:pic>
    </p:spTree>
    <p:extLst>
      <p:ext uri="{BB962C8B-B14F-4D97-AF65-F5344CB8AC3E}">
        <p14:creationId xmlns:p14="http://schemas.microsoft.com/office/powerpoint/2010/main" val="1935130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Different personas need different services</a:t>
            </a:r>
          </a:p>
        </p:txBody>
      </p:sp>
      <p:pic>
        <p:nvPicPr>
          <p:cNvPr id="3" name="Picture 2" descr="Callie Quartile 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3707" y="1354493"/>
            <a:ext cx="774918" cy="950976"/>
          </a:xfrm>
          <a:prstGeom prst="rect">
            <a:avLst/>
          </a:prstGeom>
        </p:spPr>
      </p:pic>
      <p:sp>
        <p:nvSpPr>
          <p:cNvPr id="4" name="TextBox 3"/>
          <p:cNvSpPr txBox="1"/>
          <p:nvPr/>
        </p:nvSpPr>
        <p:spPr bwMode="auto">
          <a:xfrm>
            <a:off x="2467118" y="1413262"/>
            <a:ext cx="1243124" cy="523220"/>
          </a:xfrm>
          <a:prstGeom prst="rect">
            <a:avLst/>
          </a:prstGeom>
          <a:noFill/>
          <a:ln w="9525">
            <a:noFill/>
            <a:miter lim="800000"/>
            <a:headEnd/>
            <a:tailEnd/>
          </a:ln>
        </p:spPr>
        <p:txBody>
          <a:bodyPr wrap="none" rtlCol="0">
            <a:prstTxWarp prst="textNoShape">
              <a:avLst/>
            </a:prstTxWarp>
            <a:spAutoFit/>
          </a:bodyPr>
          <a:lstStyle/>
          <a:p>
            <a:r>
              <a:rPr lang="en-GB" sz="1400" b="1" dirty="0">
                <a:latin typeface="Calibri" pitchFamily="-1" charset="0"/>
              </a:rPr>
              <a:t>Callie Quartile</a:t>
            </a:r>
          </a:p>
          <a:p>
            <a:r>
              <a:rPr lang="en-GB" sz="1400" b="1" dirty="0">
                <a:latin typeface="Calibri" pitchFamily="-1" charset="0"/>
              </a:rPr>
              <a:t>Data Scientist</a:t>
            </a:r>
          </a:p>
        </p:txBody>
      </p:sp>
      <p:pic>
        <p:nvPicPr>
          <p:cNvPr id="5"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0523" y="2792122"/>
            <a:ext cx="744538" cy="110648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 name="TextBox 5"/>
          <p:cNvSpPr txBox="1"/>
          <p:nvPr/>
        </p:nvSpPr>
        <p:spPr bwMode="auto">
          <a:xfrm>
            <a:off x="4794072" y="3096750"/>
            <a:ext cx="1509623" cy="523220"/>
          </a:xfrm>
          <a:prstGeom prst="rect">
            <a:avLst/>
          </a:prstGeom>
          <a:noFill/>
          <a:ln w="9525">
            <a:noFill/>
            <a:miter lim="800000"/>
            <a:headEnd/>
            <a:tailEnd/>
          </a:ln>
        </p:spPr>
        <p:txBody>
          <a:bodyPr wrap="none" rtlCol="0">
            <a:prstTxWarp prst="textNoShape">
              <a:avLst/>
            </a:prstTxWarp>
            <a:spAutoFit/>
          </a:bodyPr>
          <a:lstStyle/>
          <a:p>
            <a:r>
              <a:rPr lang="en-GB" sz="1400" b="1" dirty="0">
                <a:latin typeface="Calibri" pitchFamily="-1" charset="0"/>
              </a:rPr>
              <a:t>Jules Keeper</a:t>
            </a:r>
          </a:p>
          <a:p>
            <a:r>
              <a:rPr lang="en-GB" sz="1400" b="1" dirty="0">
                <a:latin typeface="Calibri" pitchFamily="-1" charset="0"/>
              </a:rPr>
              <a:t>Chief Data Officer</a:t>
            </a:r>
          </a:p>
        </p:txBody>
      </p:sp>
      <p:sp>
        <p:nvSpPr>
          <p:cNvPr id="7" name="TextBox 6"/>
          <p:cNvSpPr txBox="1"/>
          <p:nvPr/>
        </p:nvSpPr>
        <p:spPr bwMode="auto">
          <a:xfrm>
            <a:off x="4829729" y="1473539"/>
            <a:ext cx="2028946" cy="738664"/>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Find data</a:t>
            </a:r>
          </a:p>
          <a:p>
            <a:r>
              <a:rPr lang="en-GB" sz="1400" dirty="0">
                <a:latin typeface="Calibri" pitchFamily="-1" charset="0"/>
              </a:rPr>
              <a:t>Understand data</a:t>
            </a:r>
          </a:p>
          <a:p>
            <a:r>
              <a:rPr lang="en-GB" sz="1400" dirty="0">
                <a:latin typeface="Calibri" pitchFamily="-1" charset="0"/>
              </a:rPr>
              <a:t>Manage analytics models</a:t>
            </a:r>
          </a:p>
        </p:txBody>
      </p:sp>
      <p:sp>
        <p:nvSpPr>
          <p:cNvPr id="8" name="TextBox 7"/>
          <p:cNvSpPr txBox="1"/>
          <p:nvPr/>
        </p:nvSpPr>
        <p:spPr bwMode="auto">
          <a:xfrm>
            <a:off x="1214905" y="2980028"/>
            <a:ext cx="2356179" cy="738664"/>
          </a:xfrm>
          <a:prstGeom prst="rect">
            <a:avLst/>
          </a:prstGeom>
          <a:noFill/>
          <a:ln w="9525">
            <a:noFill/>
            <a:miter lim="800000"/>
            <a:headEnd/>
            <a:tailEnd/>
          </a:ln>
        </p:spPr>
        <p:txBody>
          <a:bodyPr wrap="square" rtlCol="0">
            <a:prstTxWarp prst="textNoShape">
              <a:avLst/>
            </a:prstTxWarp>
            <a:spAutoFit/>
          </a:bodyPr>
          <a:lstStyle/>
          <a:p>
            <a:pPr algn="r"/>
            <a:r>
              <a:rPr lang="en-GB" sz="1400" dirty="0">
                <a:latin typeface="Calibri" pitchFamily="-1" charset="0"/>
              </a:rPr>
              <a:t>Build data strategy</a:t>
            </a:r>
          </a:p>
          <a:p>
            <a:pPr algn="r"/>
            <a:r>
              <a:rPr lang="en-GB" sz="1400" dirty="0">
                <a:latin typeface="Calibri" pitchFamily="-1" charset="0"/>
              </a:rPr>
              <a:t>Define governance program</a:t>
            </a:r>
          </a:p>
          <a:p>
            <a:pPr algn="r"/>
            <a:r>
              <a:rPr lang="en-GB" sz="1400" dirty="0">
                <a:latin typeface="Calibri" pitchFamily="-1" charset="0"/>
              </a:rPr>
              <a:t>Monitor progress</a:t>
            </a:r>
          </a:p>
        </p:txBody>
      </p:sp>
      <p:sp>
        <p:nvSpPr>
          <p:cNvPr id="9" name="Slide Number Placeholder 2">
            <a:extLst>
              <a:ext uri="{FF2B5EF4-FFF2-40B4-BE49-F238E27FC236}">
                <a16:creationId xmlns:a16="http://schemas.microsoft.com/office/drawing/2014/main" id="{13704160-4B37-6243-A0CC-83E0DE318AD9}"/>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52</a:t>
            </a:fld>
            <a:endParaRPr lang="en-US" sz="1000"/>
          </a:p>
        </p:txBody>
      </p:sp>
    </p:spTree>
    <p:extLst>
      <p:ext uri="{BB962C8B-B14F-4D97-AF65-F5344CB8AC3E}">
        <p14:creationId xmlns:p14="http://schemas.microsoft.com/office/powerpoint/2010/main" val="28930955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Different personas need different services</a:t>
            </a:r>
          </a:p>
        </p:txBody>
      </p:sp>
      <p:sp>
        <p:nvSpPr>
          <p:cNvPr id="4" name="TextBox 3"/>
          <p:cNvSpPr txBox="1"/>
          <p:nvPr/>
        </p:nvSpPr>
        <p:spPr bwMode="auto">
          <a:xfrm>
            <a:off x="1420369" y="1500256"/>
            <a:ext cx="2254869" cy="523220"/>
          </a:xfrm>
          <a:prstGeom prst="rect">
            <a:avLst/>
          </a:prstGeom>
          <a:noFill/>
          <a:ln w="9525">
            <a:noFill/>
            <a:miter lim="800000"/>
            <a:headEnd/>
            <a:tailEnd/>
          </a:ln>
        </p:spPr>
        <p:txBody>
          <a:bodyPr wrap="none" rtlCol="0">
            <a:prstTxWarp prst="textNoShape">
              <a:avLst/>
            </a:prstTxWarp>
            <a:spAutoFit/>
          </a:bodyPr>
          <a:lstStyle/>
          <a:p>
            <a:pPr algn="r"/>
            <a:r>
              <a:rPr lang="en-GB" sz="1400" b="1" dirty="0">
                <a:latin typeface="Calibri" pitchFamily="-1" charset="0"/>
              </a:rPr>
              <a:t>Tanya Tidie</a:t>
            </a:r>
          </a:p>
          <a:p>
            <a:pPr algn="r"/>
            <a:r>
              <a:rPr lang="en-GB" sz="1400" b="1" dirty="0">
                <a:latin typeface="Calibri" pitchFamily="-1" charset="0"/>
              </a:rPr>
              <a:t>Clinical Trials Administrator</a:t>
            </a:r>
          </a:p>
        </p:txBody>
      </p:sp>
      <p:sp>
        <p:nvSpPr>
          <p:cNvPr id="6" name="TextBox 5"/>
          <p:cNvSpPr txBox="1"/>
          <p:nvPr/>
        </p:nvSpPr>
        <p:spPr bwMode="auto">
          <a:xfrm>
            <a:off x="4794072" y="3096750"/>
            <a:ext cx="1762021" cy="523220"/>
          </a:xfrm>
          <a:prstGeom prst="rect">
            <a:avLst/>
          </a:prstGeom>
          <a:noFill/>
          <a:ln w="9525">
            <a:noFill/>
            <a:miter lim="800000"/>
            <a:headEnd/>
            <a:tailEnd/>
          </a:ln>
        </p:spPr>
        <p:txBody>
          <a:bodyPr wrap="none" rtlCol="0">
            <a:prstTxWarp prst="textNoShape">
              <a:avLst/>
            </a:prstTxWarp>
            <a:spAutoFit/>
          </a:bodyPr>
          <a:lstStyle/>
          <a:p>
            <a:r>
              <a:rPr lang="en-GB" sz="1400" b="1" dirty="0">
                <a:latin typeface="Calibri" pitchFamily="-1" charset="0"/>
              </a:rPr>
              <a:t>Ivor Padlock</a:t>
            </a:r>
          </a:p>
          <a:p>
            <a:r>
              <a:rPr lang="en-GB" sz="1400" b="1" dirty="0">
                <a:latin typeface="Calibri" pitchFamily="-1" charset="0"/>
              </a:rPr>
              <a:t>Chief Security Officer </a:t>
            </a:r>
          </a:p>
        </p:txBody>
      </p:sp>
      <p:sp>
        <p:nvSpPr>
          <p:cNvPr id="7" name="TextBox 6"/>
          <p:cNvSpPr txBox="1"/>
          <p:nvPr/>
        </p:nvSpPr>
        <p:spPr bwMode="auto">
          <a:xfrm>
            <a:off x="4829729" y="1421342"/>
            <a:ext cx="3628730" cy="738664"/>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Maintain accurate patient records</a:t>
            </a:r>
          </a:p>
          <a:p>
            <a:r>
              <a:rPr lang="en-GB" sz="1400" dirty="0">
                <a:latin typeface="Calibri" pitchFamily="-1" charset="0"/>
              </a:rPr>
              <a:t>Catalog clinical trials data</a:t>
            </a:r>
          </a:p>
          <a:p>
            <a:r>
              <a:rPr lang="en-GB" sz="1400" dirty="0">
                <a:latin typeface="Calibri" pitchFamily="-1" charset="0"/>
              </a:rPr>
              <a:t>Demonstrate good data management practices</a:t>
            </a:r>
          </a:p>
        </p:txBody>
      </p:sp>
      <p:sp>
        <p:nvSpPr>
          <p:cNvPr id="8" name="TextBox 7"/>
          <p:cNvSpPr txBox="1"/>
          <p:nvPr/>
        </p:nvSpPr>
        <p:spPr bwMode="auto">
          <a:xfrm>
            <a:off x="260946" y="3014826"/>
            <a:ext cx="3431913" cy="738664"/>
          </a:xfrm>
          <a:prstGeom prst="rect">
            <a:avLst/>
          </a:prstGeom>
          <a:noFill/>
          <a:ln w="9525">
            <a:noFill/>
            <a:miter lim="800000"/>
            <a:headEnd/>
            <a:tailEnd/>
          </a:ln>
        </p:spPr>
        <p:txBody>
          <a:bodyPr wrap="square" rtlCol="0">
            <a:prstTxWarp prst="textNoShape">
              <a:avLst/>
            </a:prstTxWarp>
            <a:spAutoFit/>
          </a:bodyPr>
          <a:lstStyle/>
          <a:p>
            <a:pPr algn="r"/>
            <a:r>
              <a:rPr lang="en-GB" sz="1400" dirty="0">
                <a:latin typeface="Calibri" pitchFamily="-1" charset="0"/>
              </a:rPr>
              <a:t>Understand risks to organization</a:t>
            </a:r>
          </a:p>
          <a:p>
            <a:pPr algn="r"/>
            <a:r>
              <a:rPr lang="en-GB" sz="1400" dirty="0">
                <a:latin typeface="Calibri" pitchFamily="-1" charset="0"/>
              </a:rPr>
              <a:t>Set up protection</a:t>
            </a:r>
          </a:p>
          <a:p>
            <a:pPr algn="r"/>
            <a:r>
              <a:rPr lang="en-GB" sz="1400" dirty="0">
                <a:latin typeface="Calibri" pitchFamily="-1" charset="0"/>
              </a:rPr>
              <a:t>Monitor for suspicious activity</a:t>
            </a:r>
          </a:p>
        </p:txBody>
      </p:sp>
      <p:pic>
        <p:nvPicPr>
          <p:cNvPr id="3" name="Picture 2" descr="Tanya Tidie 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818" y="1301592"/>
            <a:ext cx="817633" cy="1073759"/>
          </a:xfrm>
          <a:prstGeom prst="rect">
            <a:avLst/>
          </a:prstGeom>
        </p:spPr>
      </p:pic>
      <p:pic>
        <p:nvPicPr>
          <p:cNvPr id="11"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1377" y="2856539"/>
            <a:ext cx="903471" cy="112776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9" name="Slide Number Placeholder 2">
            <a:extLst>
              <a:ext uri="{FF2B5EF4-FFF2-40B4-BE49-F238E27FC236}">
                <a16:creationId xmlns:a16="http://schemas.microsoft.com/office/drawing/2014/main" id="{CF291FF7-912A-4747-AED1-F0C8CCC357BA}"/>
              </a:ext>
            </a:extLst>
          </p:cNvPr>
          <p:cNvSpPr>
            <a:spLocks noGrp="1"/>
          </p:cNvSpPr>
          <p:nvPr>
            <p:ph type="sldNum" idx="12"/>
          </p:nvPr>
        </p:nvSpPr>
        <p:spPr>
          <a:xfrm>
            <a:off x="8556782" y="4946794"/>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53</a:t>
            </a:fld>
            <a:endParaRPr lang="en-US" sz="1000"/>
          </a:p>
        </p:txBody>
      </p:sp>
    </p:spTree>
    <p:extLst>
      <p:ext uri="{BB962C8B-B14F-4D97-AF65-F5344CB8AC3E}">
        <p14:creationId xmlns:p14="http://schemas.microsoft.com/office/powerpoint/2010/main" val="3053207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Event-driven governance</a:t>
            </a:r>
          </a:p>
        </p:txBody>
      </p:sp>
      <p:sp>
        <p:nvSpPr>
          <p:cNvPr id="3" name="Cloud 2"/>
          <p:cNvSpPr/>
          <p:nvPr/>
        </p:nvSpPr>
        <p:spPr>
          <a:xfrm>
            <a:off x="4788751" y="1832372"/>
            <a:ext cx="2475914" cy="1366243"/>
          </a:xfrm>
          <a:prstGeom prst="cloud">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dirty="0">
                <a:solidFill>
                  <a:srgbClr val="1F497D"/>
                </a:solidFill>
                <a:latin typeface="Calibri"/>
                <a:cs typeface="Calibri"/>
              </a:rPr>
              <a:t>Open</a:t>
            </a:r>
          </a:p>
          <a:p>
            <a:pPr algn="ctr"/>
            <a:r>
              <a:rPr lang="en-GB" sz="1800" dirty="0">
                <a:solidFill>
                  <a:srgbClr val="1F497D"/>
                </a:solidFill>
                <a:latin typeface="Calibri"/>
                <a:cs typeface="Calibri"/>
              </a:rPr>
              <a:t>Metadata</a:t>
            </a:r>
          </a:p>
        </p:txBody>
      </p:sp>
      <p:pic>
        <p:nvPicPr>
          <p:cNvPr id="4"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2460" y="1861891"/>
            <a:ext cx="894902" cy="102418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5" name="Right Arrow 4"/>
          <p:cNvSpPr/>
          <p:nvPr/>
        </p:nvSpPr>
        <p:spPr>
          <a:xfrm>
            <a:off x="3904496" y="2314576"/>
            <a:ext cx="707404" cy="305395"/>
          </a:xfrm>
          <a:prstGeom prst="rightArrow">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6" name="TextBox 5"/>
          <p:cNvSpPr txBox="1"/>
          <p:nvPr/>
        </p:nvSpPr>
        <p:spPr bwMode="auto">
          <a:xfrm>
            <a:off x="3856264" y="1671638"/>
            <a:ext cx="867132" cy="523220"/>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New</a:t>
            </a:r>
          </a:p>
          <a:p>
            <a:r>
              <a:rPr lang="en-GB" sz="1400" dirty="0">
                <a:latin typeface="Calibri" pitchFamily="-1" charset="0"/>
              </a:rPr>
              <a:t>Database</a:t>
            </a:r>
          </a:p>
        </p:txBody>
      </p:sp>
      <p:sp>
        <p:nvSpPr>
          <p:cNvPr id="7" name="Left-Right Arrow 6"/>
          <p:cNvSpPr/>
          <p:nvPr/>
        </p:nvSpPr>
        <p:spPr>
          <a:xfrm>
            <a:off x="7505826" y="2459237"/>
            <a:ext cx="610940" cy="257175"/>
          </a:xfrm>
          <a:prstGeom prst="leftRightArrow">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8" name="Up-Down Arrow 7"/>
          <p:cNvSpPr/>
          <p:nvPr/>
        </p:nvSpPr>
        <p:spPr>
          <a:xfrm>
            <a:off x="6010631" y="1076921"/>
            <a:ext cx="273315" cy="610790"/>
          </a:xfrm>
          <a:prstGeom prst="upDownArrow">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dirty="0">
              <a:solidFill>
                <a:srgbClr val="1F497D"/>
              </a:solidFill>
              <a:latin typeface="Calibri"/>
              <a:cs typeface="Calibri"/>
            </a:endParaRPr>
          </a:p>
        </p:txBody>
      </p:sp>
      <p:sp>
        <p:nvSpPr>
          <p:cNvPr id="9" name="TextBox 8"/>
          <p:cNvSpPr txBox="1"/>
          <p:nvPr/>
        </p:nvSpPr>
        <p:spPr bwMode="auto">
          <a:xfrm>
            <a:off x="6348256" y="1109067"/>
            <a:ext cx="684803" cy="523220"/>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Assign</a:t>
            </a:r>
          </a:p>
          <a:p>
            <a:r>
              <a:rPr lang="en-GB" sz="1400" dirty="0">
                <a:latin typeface="Calibri" pitchFamily="-1" charset="0"/>
              </a:rPr>
              <a:t>Owner</a:t>
            </a:r>
          </a:p>
        </p:txBody>
      </p:sp>
      <p:sp>
        <p:nvSpPr>
          <p:cNvPr id="10" name="TextBox 9"/>
          <p:cNvSpPr txBox="1"/>
          <p:nvPr/>
        </p:nvSpPr>
        <p:spPr bwMode="auto">
          <a:xfrm>
            <a:off x="7529607" y="1888332"/>
            <a:ext cx="725291" cy="523220"/>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Classify</a:t>
            </a:r>
          </a:p>
          <a:p>
            <a:r>
              <a:rPr lang="en-GB" sz="1400" dirty="0">
                <a:latin typeface="Calibri" pitchFamily="-1" charset="0"/>
              </a:rPr>
              <a:t>Data</a:t>
            </a:r>
          </a:p>
        </p:txBody>
      </p:sp>
      <p:sp>
        <p:nvSpPr>
          <p:cNvPr id="11" name="Up-Down Arrow 10"/>
          <p:cNvSpPr/>
          <p:nvPr/>
        </p:nvSpPr>
        <p:spPr>
          <a:xfrm>
            <a:off x="5921871" y="3415309"/>
            <a:ext cx="273315" cy="610790"/>
          </a:xfrm>
          <a:prstGeom prst="upDownArrow">
            <a:avLst/>
          </a:prstGeom>
          <a:solidFill>
            <a:srgbClr val="C0504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000" dirty="0">
              <a:solidFill>
                <a:srgbClr val="1F497D"/>
              </a:solidFill>
              <a:latin typeface="Calibri"/>
              <a:cs typeface="Calibri"/>
            </a:endParaRPr>
          </a:p>
        </p:txBody>
      </p:sp>
      <p:sp>
        <p:nvSpPr>
          <p:cNvPr id="12" name="TextBox 11"/>
          <p:cNvSpPr txBox="1"/>
          <p:nvPr/>
        </p:nvSpPr>
        <p:spPr bwMode="auto">
          <a:xfrm>
            <a:off x="6259496" y="3447455"/>
            <a:ext cx="527258" cy="523220"/>
          </a:xfrm>
          <a:prstGeom prst="rect">
            <a:avLst/>
          </a:prstGeom>
          <a:noFill/>
          <a:ln w="9525">
            <a:noFill/>
            <a:miter lim="800000"/>
            <a:headEnd/>
            <a:tailEnd/>
          </a:ln>
        </p:spPr>
        <p:txBody>
          <a:bodyPr wrap="none" rtlCol="0">
            <a:prstTxWarp prst="textNoShape">
              <a:avLst/>
            </a:prstTxWarp>
            <a:spAutoFit/>
          </a:bodyPr>
          <a:lstStyle/>
          <a:p>
            <a:r>
              <a:rPr lang="en-GB" sz="1400" dirty="0">
                <a:latin typeface="Calibri" pitchFamily="-1" charset="0"/>
              </a:rPr>
              <a:t>Use</a:t>
            </a:r>
          </a:p>
          <a:p>
            <a:r>
              <a:rPr lang="en-GB" sz="1400" dirty="0">
                <a:latin typeface="Calibri" pitchFamily="-1" charset="0"/>
              </a:rPr>
              <a:t>Data</a:t>
            </a:r>
          </a:p>
        </p:txBody>
      </p:sp>
      <p:pic>
        <p:nvPicPr>
          <p:cNvPr id="13" name="Picture 12" descr="Tanya Tidie 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8790" y="1928456"/>
            <a:ext cx="817633" cy="1073759"/>
          </a:xfrm>
          <a:prstGeom prst="rect">
            <a:avLst/>
          </a:prstGeom>
        </p:spPr>
      </p:pic>
      <p:pic>
        <p:nvPicPr>
          <p:cNvPr id="14" name="Picture 13" descr="Callie Quartile 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4224" y="4063937"/>
            <a:ext cx="774918" cy="950976"/>
          </a:xfrm>
          <a:prstGeom prst="rect">
            <a:avLst/>
          </a:prstGeom>
        </p:spPr>
      </p:pic>
      <p:pic>
        <p:nvPicPr>
          <p:cNvPr id="15" name="Picture 14" descr="Polly Tasker 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3411" y="0"/>
            <a:ext cx="987311" cy="1012627"/>
          </a:xfrm>
          <a:prstGeom prst="rect">
            <a:avLst/>
          </a:prstGeom>
        </p:spPr>
      </p:pic>
      <p:sp>
        <p:nvSpPr>
          <p:cNvPr id="16" name="Slide Number Placeholder 2">
            <a:extLst>
              <a:ext uri="{FF2B5EF4-FFF2-40B4-BE49-F238E27FC236}">
                <a16:creationId xmlns:a16="http://schemas.microsoft.com/office/drawing/2014/main" id="{D8AEE255-6A5C-1F47-97C7-E027E73DC22B}"/>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54</a:t>
            </a:fld>
            <a:endParaRPr lang="en-US" sz="1000"/>
          </a:p>
        </p:txBody>
      </p:sp>
    </p:spTree>
    <p:extLst>
      <p:ext uri="{BB962C8B-B14F-4D97-AF65-F5344CB8AC3E}">
        <p14:creationId xmlns:p14="http://schemas.microsoft.com/office/powerpoint/2010/main" val="276783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animBg="1"/>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sym typeface="Wingdings"/>
              </a:rPr>
              <a:t>Current Open Metadata Access Services (OMASs)</a:t>
            </a:r>
            <a:endParaRPr lang="en-US" dirty="0"/>
          </a:p>
        </p:txBody>
      </p:sp>
      <p:sp>
        <p:nvSpPr>
          <p:cNvPr id="3" name="Slide Number Placeholder 2">
            <a:extLst>
              <a:ext uri="{FF2B5EF4-FFF2-40B4-BE49-F238E27FC236}">
                <a16:creationId xmlns:a16="http://schemas.microsoft.com/office/drawing/2014/main" id="{A674C1B6-7BC1-5D49-8AD3-978298BB375D}"/>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55</a:t>
            </a:fld>
            <a:endParaRPr lang="en-US" sz="1000"/>
          </a:p>
        </p:txBody>
      </p:sp>
      <p:sp>
        <p:nvSpPr>
          <p:cNvPr id="116" name="Rectangle 115">
            <a:extLst>
              <a:ext uri="{FF2B5EF4-FFF2-40B4-BE49-F238E27FC236}">
                <a16:creationId xmlns:a16="http://schemas.microsoft.com/office/drawing/2014/main" id="{476F9BE3-862A-AA46-AB57-DE03ACDD600E}"/>
              </a:ext>
            </a:extLst>
          </p:cNvPr>
          <p:cNvSpPr/>
          <p:nvPr/>
        </p:nvSpPr>
        <p:spPr>
          <a:xfrm>
            <a:off x="6730535" y="1556585"/>
            <a:ext cx="1664747" cy="45910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Project Management</a:t>
            </a:r>
          </a:p>
        </p:txBody>
      </p:sp>
      <p:sp>
        <p:nvSpPr>
          <p:cNvPr id="117" name="Rectangle 116">
            <a:extLst>
              <a:ext uri="{FF2B5EF4-FFF2-40B4-BE49-F238E27FC236}">
                <a16:creationId xmlns:a16="http://schemas.microsoft.com/office/drawing/2014/main" id="{1591BE6D-BB96-A84B-B3EE-3CD263D5B3A4}"/>
              </a:ext>
            </a:extLst>
          </p:cNvPr>
          <p:cNvSpPr/>
          <p:nvPr/>
        </p:nvSpPr>
        <p:spPr>
          <a:xfrm>
            <a:off x="6721299" y="1040895"/>
            <a:ext cx="1673983" cy="487546"/>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Community Profile</a:t>
            </a:r>
          </a:p>
        </p:txBody>
      </p:sp>
      <p:sp>
        <p:nvSpPr>
          <p:cNvPr id="118" name="Rectangle 117">
            <a:hlinkClick r:id="" action="ppaction://noaction"/>
            <a:extLst>
              <a:ext uri="{FF2B5EF4-FFF2-40B4-BE49-F238E27FC236}">
                <a16:creationId xmlns:a16="http://schemas.microsoft.com/office/drawing/2014/main" id="{998CD17E-7F50-9E42-AFB8-23A2B6E99FFF}"/>
              </a:ext>
            </a:extLst>
          </p:cNvPr>
          <p:cNvSpPr/>
          <p:nvPr/>
        </p:nvSpPr>
        <p:spPr>
          <a:xfrm>
            <a:off x="5559228" y="1040895"/>
            <a:ext cx="1139660" cy="469005"/>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Asset Catalog</a:t>
            </a:r>
          </a:p>
        </p:txBody>
      </p:sp>
      <p:sp>
        <p:nvSpPr>
          <p:cNvPr id="119" name="Rectangle 118">
            <a:hlinkClick r:id="" action="ppaction://noaction"/>
            <a:extLst>
              <a:ext uri="{FF2B5EF4-FFF2-40B4-BE49-F238E27FC236}">
                <a16:creationId xmlns:a16="http://schemas.microsoft.com/office/drawing/2014/main" id="{1A013985-563B-8546-A55E-6DED6A4F8F52}"/>
              </a:ext>
            </a:extLst>
          </p:cNvPr>
          <p:cNvSpPr/>
          <p:nvPr/>
        </p:nvSpPr>
        <p:spPr>
          <a:xfrm>
            <a:off x="407025" y="1524606"/>
            <a:ext cx="1688393" cy="436689"/>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Stewardship Action</a:t>
            </a:r>
          </a:p>
        </p:txBody>
      </p:sp>
      <p:sp>
        <p:nvSpPr>
          <p:cNvPr id="120" name="Rectangle 119">
            <a:hlinkClick r:id="" action="ppaction://noaction"/>
            <a:extLst>
              <a:ext uri="{FF2B5EF4-FFF2-40B4-BE49-F238E27FC236}">
                <a16:creationId xmlns:a16="http://schemas.microsoft.com/office/drawing/2014/main" id="{A87076A8-EEEE-DF44-9CDD-A745DF472641}"/>
              </a:ext>
            </a:extLst>
          </p:cNvPr>
          <p:cNvSpPr/>
          <p:nvPr/>
        </p:nvSpPr>
        <p:spPr>
          <a:xfrm>
            <a:off x="413728" y="1970670"/>
            <a:ext cx="1681690" cy="415559"/>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Information View</a:t>
            </a:r>
          </a:p>
        </p:txBody>
      </p:sp>
      <p:sp>
        <p:nvSpPr>
          <p:cNvPr id="121" name="Rectangle 120">
            <a:hlinkClick r:id="" action="ppaction://noaction"/>
            <a:extLst>
              <a:ext uri="{FF2B5EF4-FFF2-40B4-BE49-F238E27FC236}">
                <a16:creationId xmlns:a16="http://schemas.microsoft.com/office/drawing/2014/main" id="{940C5F78-8F95-E84C-B841-9625E17B6E4B}"/>
              </a:ext>
            </a:extLst>
          </p:cNvPr>
          <p:cNvSpPr/>
          <p:nvPr/>
        </p:nvSpPr>
        <p:spPr>
          <a:xfrm>
            <a:off x="413728" y="2413442"/>
            <a:ext cx="1674986" cy="44247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Governance Program</a:t>
            </a:r>
          </a:p>
        </p:txBody>
      </p:sp>
      <p:sp>
        <p:nvSpPr>
          <p:cNvPr id="122" name="Rectangle 121">
            <a:hlinkClick r:id="rId2" action="ppaction://hlinksldjump"/>
            <a:extLst>
              <a:ext uri="{FF2B5EF4-FFF2-40B4-BE49-F238E27FC236}">
                <a16:creationId xmlns:a16="http://schemas.microsoft.com/office/drawing/2014/main" id="{777C937A-8053-8F4B-B5E5-179283FD3AAA}"/>
              </a:ext>
            </a:extLst>
          </p:cNvPr>
          <p:cNvSpPr/>
          <p:nvPr/>
        </p:nvSpPr>
        <p:spPr>
          <a:xfrm>
            <a:off x="413728" y="3301458"/>
            <a:ext cx="1674986" cy="44247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Data Process</a:t>
            </a:r>
          </a:p>
        </p:txBody>
      </p:sp>
      <p:sp>
        <p:nvSpPr>
          <p:cNvPr id="123" name="Rectangle 122">
            <a:hlinkClick r:id="" action="ppaction://noaction"/>
            <a:extLst>
              <a:ext uri="{FF2B5EF4-FFF2-40B4-BE49-F238E27FC236}">
                <a16:creationId xmlns:a16="http://schemas.microsoft.com/office/drawing/2014/main" id="{7B95AE21-42EB-3341-A010-EBA9D6B2D257}"/>
              </a:ext>
            </a:extLst>
          </p:cNvPr>
          <p:cNvSpPr/>
          <p:nvPr/>
        </p:nvSpPr>
        <p:spPr>
          <a:xfrm>
            <a:off x="4455187" y="1040895"/>
            <a:ext cx="1079581" cy="468374"/>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Subject Area</a:t>
            </a:r>
          </a:p>
        </p:txBody>
      </p:sp>
      <p:sp>
        <p:nvSpPr>
          <p:cNvPr id="124" name="Rectangle 123">
            <a:hlinkClick r:id="" action="ppaction://noaction"/>
            <a:extLst>
              <a:ext uri="{FF2B5EF4-FFF2-40B4-BE49-F238E27FC236}">
                <a16:creationId xmlns:a16="http://schemas.microsoft.com/office/drawing/2014/main" id="{5CDC889E-9CD4-A24F-85F2-698AC502E277}"/>
              </a:ext>
            </a:extLst>
          </p:cNvPr>
          <p:cNvSpPr/>
          <p:nvPr/>
        </p:nvSpPr>
        <p:spPr>
          <a:xfrm>
            <a:off x="5186111" y="4210122"/>
            <a:ext cx="1497299" cy="460477"/>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Connected Asset</a:t>
            </a:r>
          </a:p>
        </p:txBody>
      </p:sp>
      <p:sp>
        <p:nvSpPr>
          <p:cNvPr id="125" name="Rectangle 124">
            <a:hlinkClick r:id="" action="ppaction://noaction"/>
            <a:extLst>
              <a:ext uri="{FF2B5EF4-FFF2-40B4-BE49-F238E27FC236}">
                <a16:creationId xmlns:a16="http://schemas.microsoft.com/office/drawing/2014/main" id="{813FB9F0-EE53-4849-9BA8-97BED6DD842A}"/>
              </a:ext>
            </a:extLst>
          </p:cNvPr>
          <p:cNvSpPr/>
          <p:nvPr/>
        </p:nvSpPr>
        <p:spPr>
          <a:xfrm>
            <a:off x="6719991" y="4205220"/>
            <a:ext cx="1686286" cy="460477"/>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Discovery Engine</a:t>
            </a:r>
          </a:p>
        </p:txBody>
      </p:sp>
      <p:sp>
        <p:nvSpPr>
          <p:cNvPr id="126" name="Rectangle 125">
            <a:hlinkClick r:id="rId3" action="ppaction://hlinksldjump"/>
            <a:extLst>
              <a:ext uri="{FF2B5EF4-FFF2-40B4-BE49-F238E27FC236}">
                <a16:creationId xmlns:a16="http://schemas.microsoft.com/office/drawing/2014/main" id="{477EFF0E-A890-4E48-9704-3DF6A39AFA8D}"/>
              </a:ext>
            </a:extLst>
          </p:cNvPr>
          <p:cNvSpPr/>
          <p:nvPr/>
        </p:nvSpPr>
        <p:spPr>
          <a:xfrm>
            <a:off x="413728" y="4216760"/>
            <a:ext cx="1674986" cy="44247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Governance Engine</a:t>
            </a:r>
          </a:p>
        </p:txBody>
      </p:sp>
      <p:sp>
        <p:nvSpPr>
          <p:cNvPr id="127" name="Rectangle 126">
            <a:hlinkClick r:id="" action="ppaction://noaction"/>
            <a:extLst>
              <a:ext uri="{FF2B5EF4-FFF2-40B4-BE49-F238E27FC236}">
                <a16:creationId xmlns:a16="http://schemas.microsoft.com/office/drawing/2014/main" id="{60672DC7-61C5-CE43-AA5B-21276DA82180}"/>
              </a:ext>
            </a:extLst>
          </p:cNvPr>
          <p:cNvSpPr/>
          <p:nvPr/>
        </p:nvSpPr>
        <p:spPr>
          <a:xfrm>
            <a:off x="413728" y="3759109"/>
            <a:ext cx="1674986" cy="44247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Data Protection</a:t>
            </a:r>
          </a:p>
        </p:txBody>
      </p:sp>
      <p:sp>
        <p:nvSpPr>
          <p:cNvPr id="128" name="Rectangle 127">
            <a:extLst>
              <a:ext uri="{FF2B5EF4-FFF2-40B4-BE49-F238E27FC236}">
                <a16:creationId xmlns:a16="http://schemas.microsoft.com/office/drawing/2014/main" id="{26056A3F-1214-2748-9CB8-183B6F7C1FAC}"/>
              </a:ext>
            </a:extLst>
          </p:cNvPr>
          <p:cNvSpPr/>
          <p:nvPr/>
        </p:nvSpPr>
        <p:spPr>
          <a:xfrm>
            <a:off x="6723553" y="2572052"/>
            <a:ext cx="1671729" cy="52278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Software Developer</a:t>
            </a:r>
          </a:p>
        </p:txBody>
      </p:sp>
      <p:sp>
        <p:nvSpPr>
          <p:cNvPr id="129" name="Rectangle 128">
            <a:hlinkClick r:id="rId3" action="ppaction://hlinksldjump"/>
            <a:extLst>
              <a:ext uri="{FF2B5EF4-FFF2-40B4-BE49-F238E27FC236}">
                <a16:creationId xmlns:a16="http://schemas.microsoft.com/office/drawing/2014/main" id="{850DA6F9-4B46-474F-A1BF-678E01FA248F}"/>
              </a:ext>
            </a:extLst>
          </p:cNvPr>
          <p:cNvSpPr/>
          <p:nvPr/>
        </p:nvSpPr>
        <p:spPr>
          <a:xfrm>
            <a:off x="3647098" y="4211559"/>
            <a:ext cx="1524199" cy="460477"/>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Data Platform</a:t>
            </a:r>
          </a:p>
        </p:txBody>
      </p:sp>
      <p:sp>
        <p:nvSpPr>
          <p:cNvPr id="130" name="Rectangle 129">
            <a:hlinkClick r:id="" action="ppaction://noaction"/>
            <a:extLst>
              <a:ext uri="{FF2B5EF4-FFF2-40B4-BE49-F238E27FC236}">
                <a16:creationId xmlns:a16="http://schemas.microsoft.com/office/drawing/2014/main" id="{C12DBEB8-0336-F34A-BB44-94901E0112B6}"/>
              </a:ext>
            </a:extLst>
          </p:cNvPr>
          <p:cNvSpPr/>
          <p:nvPr/>
        </p:nvSpPr>
        <p:spPr>
          <a:xfrm>
            <a:off x="2095418" y="1040895"/>
            <a:ext cx="1167914" cy="475967"/>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Asset Owner</a:t>
            </a:r>
          </a:p>
        </p:txBody>
      </p:sp>
      <p:sp>
        <p:nvSpPr>
          <p:cNvPr id="131" name="Rectangle 130">
            <a:extLst>
              <a:ext uri="{FF2B5EF4-FFF2-40B4-BE49-F238E27FC236}">
                <a16:creationId xmlns:a16="http://schemas.microsoft.com/office/drawing/2014/main" id="{49DFDAEE-06B9-9744-8A37-DD559417190C}"/>
              </a:ext>
            </a:extLst>
          </p:cNvPr>
          <p:cNvSpPr/>
          <p:nvPr/>
        </p:nvSpPr>
        <p:spPr>
          <a:xfrm>
            <a:off x="6725303" y="3125461"/>
            <a:ext cx="1669980" cy="518258"/>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Digital Architecture</a:t>
            </a:r>
          </a:p>
        </p:txBody>
      </p:sp>
      <p:sp>
        <p:nvSpPr>
          <p:cNvPr id="132" name="Rectangle 131">
            <a:extLst>
              <a:ext uri="{FF2B5EF4-FFF2-40B4-BE49-F238E27FC236}">
                <a16:creationId xmlns:a16="http://schemas.microsoft.com/office/drawing/2014/main" id="{5CC66AA6-8485-CF46-9F49-4D2AED14B192}"/>
              </a:ext>
            </a:extLst>
          </p:cNvPr>
          <p:cNvSpPr/>
          <p:nvPr/>
        </p:nvSpPr>
        <p:spPr>
          <a:xfrm>
            <a:off x="6729743" y="2041111"/>
            <a:ext cx="1665539" cy="514054"/>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Data Science</a:t>
            </a:r>
          </a:p>
        </p:txBody>
      </p:sp>
      <p:sp>
        <p:nvSpPr>
          <p:cNvPr id="133" name="Rectangle 132">
            <a:extLst>
              <a:ext uri="{FF2B5EF4-FFF2-40B4-BE49-F238E27FC236}">
                <a16:creationId xmlns:a16="http://schemas.microsoft.com/office/drawing/2014/main" id="{25B852F6-063A-E14B-9B59-A1F0841A4D22}"/>
              </a:ext>
            </a:extLst>
          </p:cNvPr>
          <p:cNvSpPr/>
          <p:nvPr/>
        </p:nvSpPr>
        <p:spPr>
          <a:xfrm>
            <a:off x="6720296" y="3681307"/>
            <a:ext cx="1674986" cy="476251"/>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DevOps</a:t>
            </a:r>
          </a:p>
        </p:txBody>
      </p:sp>
      <p:sp>
        <p:nvSpPr>
          <p:cNvPr id="134" name="Rectangle 133">
            <a:hlinkClick r:id="" action="ppaction://noaction"/>
            <a:extLst>
              <a:ext uri="{FF2B5EF4-FFF2-40B4-BE49-F238E27FC236}">
                <a16:creationId xmlns:a16="http://schemas.microsoft.com/office/drawing/2014/main" id="{59975D84-7CC1-7B44-8FE7-280CAFC20557}"/>
              </a:ext>
            </a:extLst>
          </p:cNvPr>
          <p:cNvSpPr/>
          <p:nvPr/>
        </p:nvSpPr>
        <p:spPr>
          <a:xfrm>
            <a:off x="407024" y="1040895"/>
            <a:ext cx="1663933" cy="460477"/>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rtlCol="0" anchor="ctr"/>
          <a:lstStyle/>
          <a:p>
            <a:pPr algn="ctr">
              <a:defRPr/>
            </a:pPr>
            <a:r>
              <a:rPr lang="en-US" sz="1200" dirty="0">
                <a:solidFill>
                  <a:sysClr val="windowText" lastClr="000000"/>
                </a:solidFill>
                <a:latin typeface="Calibri"/>
                <a:ea typeface="ＭＳ Ｐゴシック"/>
                <a:cs typeface="Calibri"/>
              </a:rPr>
              <a:t>Asset Consumer</a:t>
            </a:r>
          </a:p>
        </p:txBody>
      </p:sp>
      <p:sp>
        <p:nvSpPr>
          <p:cNvPr id="135" name="Rectangle 134">
            <a:hlinkClick r:id="rId3" action="ppaction://hlinksldjump"/>
            <a:extLst>
              <a:ext uri="{FF2B5EF4-FFF2-40B4-BE49-F238E27FC236}">
                <a16:creationId xmlns:a16="http://schemas.microsoft.com/office/drawing/2014/main" id="{13C02E57-32FC-B446-BDB4-B6720DD1849E}"/>
              </a:ext>
            </a:extLst>
          </p:cNvPr>
          <p:cNvSpPr/>
          <p:nvPr/>
        </p:nvSpPr>
        <p:spPr>
          <a:xfrm>
            <a:off x="2096053" y="4221257"/>
            <a:ext cx="1531674" cy="442472"/>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Data Infrastructure</a:t>
            </a:r>
          </a:p>
        </p:txBody>
      </p:sp>
      <p:pic>
        <p:nvPicPr>
          <p:cNvPr id="136" name="Picture 135" descr="Atlas Metadata Areas.png">
            <a:extLst>
              <a:ext uri="{FF2B5EF4-FFF2-40B4-BE49-F238E27FC236}">
                <a16:creationId xmlns:a16="http://schemas.microsoft.com/office/drawing/2014/main" id="{369710D6-5C58-1643-B4CB-DDEDC1BFA4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6428" y="1559631"/>
            <a:ext cx="4644572" cy="2639091"/>
          </a:xfrm>
          <a:prstGeom prst="rect">
            <a:avLst/>
          </a:prstGeom>
        </p:spPr>
      </p:pic>
      <p:sp>
        <p:nvSpPr>
          <p:cNvPr id="137" name="Rectangle 136">
            <a:hlinkClick r:id="" action="ppaction://noaction"/>
            <a:extLst>
              <a:ext uri="{FF2B5EF4-FFF2-40B4-BE49-F238E27FC236}">
                <a16:creationId xmlns:a16="http://schemas.microsoft.com/office/drawing/2014/main" id="{5EE82C80-DCA8-8C46-8A7F-83B8210DA4C0}"/>
              </a:ext>
            </a:extLst>
          </p:cNvPr>
          <p:cNvSpPr/>
          <p:nvPr/>
        </p:nvSpPr>
        <p:spPr>
          <a:xfrm>
            <a:off x="407025" y="2879185"/>
            <a:ext cx="1688393" cy="390910"/>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a:ea typeface="ＭＳ Ｐゴシック"/>
                <a:cs typeface="Calibri"/>
              </a:rPr>
              <a:t>Data Privacy</a:t>
            </a:r>
            <a:endParaRPr kumimoji="0" lang="en-US" sz="1200" b="0" i="0" u="none" strike="noStrike" kern="0" cap="none" spc="0" normalizeH="0" baseline="0" noProof="0" dirty="0">
              <a:ln>
                <a:noFill/>
              </a:ln>
              <a:solidFill>
                <a:sysClr val="windowText" lastClr="000000"/>
              </a:solidFill>
              <a:effectLst/>
              <a:uLnTx/>
              <a:uFillTx/>
              <a:latin typeface="Calibri"/>
              <a:ea typeface="ＭＳ Ｐゴシック"/>
              <a:cs typeface="Calibri"/>
            </a:endParaRPr>
          </a:p>
        </p:txBody>
      </p:sp>
      <p:sp>
        <p:nvSpPr>
          <p:cNvPr id="138" name="Rectangle 137">
            <a:hlinkClick r:id="" action="ppaction://noaction"/>
            <a:extLst>
              <a:ext uri="{FF2B5EF4-FFF2-40B4-BE49-F238E27FC236}">
                <a16:creationId xmlns:a16="http://schemas.microsoft.com/office/drawing/2014/main" id="{C8BC3187-E39A-CE42-86C1-9D8615A6E085}"/>
              </a:ext>
            </a:extLst>
          </p:cNvPr>
          <p:cNvSpPr/>
          <p:nvPr/>
        </p:nvSpPr>
        <p:spPr>
          <a:xfrm>
            <a:off x="3291018" y="1040895"/>
            <a:ext cx="1139549" cy="467311"/>
          </a:xfrm>
          <a:prstGeom prst="rect">
            <a:avLst/>
          </a:prstGeom>
          <a:solidFill>
            <a:srgbClr val="EEECE1"/>
          </a:solidFill>
          <a:ln w="9525" cap="flat" cmpd="sng" algn="ctr">
            <a:solidFill>
              <a:srgbClr val="1F497D"/>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wrap="none" tIns="0" bIns="0" rtlCol="0" anchor="ctr"/>
          <a:lstStyle/>
          <a:p>
            <a:pPr algn="ctr">
              <a:defRPr/>
            </a:pPr>
            <a:r>
              <a:rPr lang="en-US" sz="1200" dirty="0">
                <a:solidFill>
                  <a:sysClr val="windowText" lastClr="000000"/>
                </a:solidFill>
                <a:latin typeface="Calibri"/>
                <a:ea typeface="ＭＳ Ｐゴシック"/>
                <a:cs typeface="Calibri"/>
              </a:rPr>
              <a:t>Asset Lineage</a:t>
            </a:r>
          </a:p>
        </p:txBody>
      </p:sp>
    </p:spTree>
    <p:extLst>
      <p:ext uri="{BB962C8B-B14F-4D97-AF65-F5344CB8AC3E}">
        <p14:creationId xmlns:p14="http://schemas.microsoft.com/office/powerpoint/2010/main" val="35461936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Title 1">
            <a:extLst>
              <a:ext uri="{FF2B5EF4-FFF2-40B4-BE49-F238E27FC236}">
                <a16:creationId xmlns:a16="http://schemas.microsoft.com/office/drawing/2014/main" id="{89A5CBAD-C787-4055-A67B-8815E0B8F599}"/>
              </a:ext>
            </a:extLst>
          </p:cNvPr>
          <p:cNvSpPr>
            <a:spLocks noGrp="1"/>
          </p:cNvSpPr>
          <p:nvPr>
            <p:ph type="title"/>
          </p:nvPr>
        </p:nvSpPr>
        <p:spPr/>
        <p:txBody>
          <a:bodyPr/>
          <a:lstStyle/>
          <a:p>
            <a:r>
              <a:rPr lang="en-US" dirty="0"/>
              <a:t>Open Metadata Access Service (OMAS) instance</a:t>
            </a:r>
            <a:endParaRPr lang="en-GB" dirty="0"/>
          </a:p>
        </p:txBody>
      </p:sp>
      <p:pic>
        <p:nvPicPr>
          <p:cNvPr id="5" name="Content Placeholder 9">
            <a:extLst>
              <a:ext uri="{FF2B5EF4-FFF2-40B4-BE49-F238E27FC236}">
                <a16:creationId xmlns:a16="http://schemas.microsoft.com/office/drawing/2014/main" id="{9DB3FF62-18BD-CF49-B79A-977E29E9A236}"/>
              </a:ext>
            </a:extLst>
          </p:cNvPr>
          <p:cNvPicPr>
            <a:picLocks noChangeAspect="1"/>
          </p:cNvPicPr>
          <p:nvPr/>
        </p:nvPicPr>
        <p:blipFill>
          <a:blip r:embed="rId3"/>
          <a:stretch>
            <a:fillRect/>
          </a:stretch>
        </p:blipFill>
        <p:spPr>
          <a:xfrm>
            <a:off x="1549457" y="863307"/>
            <a:ext cx="6058351" cy="4038900"/>
          </a:xfrm>
          <a:prstGeom prst="rect">
            <a:avLst/>
          </a:prstGeom>
          <a:noFill/>
          <a:ln>
            <a:noFill/>
          </a:ln>
        </p:spPr>
      </p:pic>
      <p:sp>
        <p:nvSpPr>
          <p:cNvPr id="4" name="Slide Number Placeholder 3">
            <a:extLst>
              <a:ext uri="{FF2B5EF4-FFF2-40B4-BE49-F238E27FC236}">
                <a16:creationId xmlns:a16="http://schemas.microsoft.com/office/drawing/2014/main" id="{308FCB72-793B-634A-BFFF-7B731A1F2BC2}"/>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56</a:t>
            </a:fld>
            <a:endParaRPr lang="en-US" sz="1000"/>
          </a:p>
        </p:txBody>
      </p:sp>
    </p:spTree>
    <p:extLst>
      <p:ext uri="{BB962C8B-B14F-4D97-AF65-F5344CB8AC3E}">
        <p14:creationId xmlns:p14="http://schemas.microsoft.com/office/powerpoint/2010/main" val="2645149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64E2-C4CA-CB42-AA44-E7D5A4ADB2DC}"/>
              </a:ext>
            </a:extLst>
          </p:cNvPr>
          <p:cNvSpPr>
            <a:spLocks noGrp="1"/>
          </p:cNvSpPr>
          <p:nvPr>
            <p:ph type="title"/>
          </p:nvPr>
        </p:nvSpPr>
        <p:spPr/>
        <p:txBody>
          <a:bodyPr/>
          <a:lstStyle/>
          <a:p>
            <a:r>
              <a:rPr lang="en-US" dirty="0"/>
              <a:t>Metadata Tool Integration Patterns</a:t>
            </a:r>
          </a:p>
        </p:txBody>
      </p:sp>
      <p:sp>
        <p:nvSpPr>
          <p:cNvPr id="3" name="Slide Number Placeholder 2">
            <a:extLst>
              <a:ext uri="{FF2B5EF4-FFF2-40B4-BE49-F238E27FC236}">
                <a16:creationId xmlns:a16="http://schemas.microsoft.com/office/drawing/2014/main" id="{0C1A5D04-1F19-004D-A539-CD88993429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57</a:t>
            </a:fld>
            <a:endParaRPr lang="en-US" sz="1000"/>
          </a:p>
        </p:txBody>
      </p:sp>
      <p:pic>
        <p:nvPicPr>
          <p:cNvPr id="7" name="Picture 6">
            <a:extLst>
              <a:ext uri="{FF2B5EF4-FFF2-40B4-BE49-F238E27FC236}">
                <a16:creationId xmlns:a16="http://schemas.microsoft.com/office/drawing/2014/main" id="{4AD758F8-F83C-0C42-BCF9-6DCE50EFD95A}"/>
              </a:ext>
            </a:extLst>
          </p:cNvPr>
          <p:cNvPicPr>
            <a:picLocks noChangeAspect="1"/>
          </p:cNvPicPr>
          <p:nvPr/>
        </p:nvPicPr>
        <p:blipFill>
          <a:blip r:embed="rId2"/>
          <a:stretch>
            <a:fillRect/>
          </a:stretch>
        </p:blipFill>
        <p:spPr>
          <a:xfrm>
            <a:off x="2260805" y="1159387"/>
            <a:ext cx="4838700" cy="3060700"/>
          </a:xfrm>
          <a:prstGeom prst="rect">
            <a:avLst/>
          </a:prstGeom>
        </p:spPr>
      </p:pic>
    </p:spTree>
    <p:extLst>
      <p:ext uri="{BB962C8B-B14F-4D97-AF65-F5344CB8AC3E}">
        <p14:creationId xmlns:p14="http://schemas.microsoft.com/office/powerpoint/2010/main" val="8625297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64E2-C4CA-CB42-AA44-E7D5A4ADB2DC}"/>
              </a:ext>
            </a:extLst>
          </p:cNvPr>
          <p:cNvSpPr>
            <a:spLocks noGrp="1"/>
          </p:cNvSpPr>
          <p:nvPr>
            <p:ph type="title"/>
          </p:nvPr>
        </p:nvSpPr>
        <p:spPr/>
        <p:txBody>
          <a:bodyPr/>
          <a:lstStyle/>
          <a:p>
            <a:r>
              <a:rPr lang="en-US" dirty="0"/>
              <a:t>Metadata Tool</a:t>
            </a:r>
            <a:br>
              <a:rPr lang="en-US" dirty="0"/>
            </a:br>
            <a:r>
              <a:rPr lang="en-US" dirty="0"/>
              <a:t>Integration Patterns</a:t>
            </a:r>
          </a:p>
        </p:txBody>
      </p:sp>
      <p:sp>
        <p:nvSpPr>
          <p:cNvPr id="3" name="Slide Number Placeholder 2">
            <a:extLst>
              <a:ext uri="{FF2B5EF4-FFF2-40B4-BE49-F238E27FC236}">
                <a16:creationId xmlns:a16="http://schemas.microsoft.com/office/drawing/2014/main" id="{0C1A5D04-1F19-004D-A539-CD88993429F9}"/>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58</a:t>
            </a:fld>
            <a:endParaRPr lang="en-US" sz="1000"/>
          </a:p>
        </p:txBody>
      </p:sp>
      <p:pic>
        <p:nvPicPr>
          <p:cNvPr id="8" name="Picture 7">
            <a:extLst>
              <a:ext uri="{FF2B5EF4-FFF2-40B4-BE49-F238E27FC236}">
                <a16:creationId xmlns:a16="http://schemas.microsoft.com/office/drawing/2014/main" id="{ADC5D48C-C969-5D4D-A591-1494FFCE8ECE}"/>
              </a:ext>
            </a:extLst>
          </p:cNvPr>
          <p:cNvPicPr>
            <a:picLocks noChangeAspect="1"/>
          </p:cNvPicPr>
          <p:nvPr/>
        </p:nvPicPr>
        <p:blipFill>
          <a:blip r:embed="rId2"/>
          <a:stretch>
            <a:fillRect/>
          </a:stretch>
        </p:blipFill>
        <p:spPr>
          <a:xfrm>
            <a:off x="3118055" y="212827"/>
            <a:ext cx="5562600" cy="4521200"/>
          </a:xfrm>
          <a:prstGeom prst="rect">
            <a:avLst/>
          </a:prstGeom>
        </p:spPr>
      </p:pic>
    </p:spTree>
    <p:extLst>
      <p:ext uri="{BB962C8B-B14F-4D97-AF65-F5344CB8AC3E}">
        <p14:creationId xmlns:p14="http://schemas.microsoft.com/office/powerpoint/2010/main" val="12343770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a:extLst>
              <a:ext uri="{FF2B5EF4-FFF2-40B4-BE49-F238E27FC236}">
                <a16:creationId xmlns:a16="http://schemas.microsoft.com/office/drawing/2014/main" id="{606FE8D7-B3CC-BD43-820A-A8ABF32CDB06}"/>
              </a:ext>
            </a:extLst>
          </p:cNvPr>
          <p:cNvSpPr>
            <a:spLocks noGrp="1"/>
          </p:cNvSpPr>
          <p:nvPr>
            <p:ph type="title"/>
          </p:nvPr>
        </p:nvSpPr>
        <p:spPr/>
        <p:txBody>
          <a:bodyPr/>
          <a:lstStyle/>
          <a:p>
            <a:r>
              <a:rPr lang="en-GB" altLang="en-US" dirty="0">
                <a:cs typeface="ＭＳ Ｐゴシック" panose="020B0600070205080204" pitchFamily="34" charset="-128"/>
              </a:rPr>
              <a:t>Automating governance example</a:t>
            </a:r>
          </a:p>
        </p:txBody>
      </p:sp>
      <p:sp>
        <p:nvSpPr>
          <p:cNvPr id="3" name="Rounded Rectangle 2">
            <a:extLst>
              <a:ext uri="{FF2B5EF4-FFF2-40B4-BE49-F238E27FC236}">
                <a16:creationId xmlns:a16="http://schemas.microsoft.com/office/drawing/2014/main" id="{93A53051-2E94-AC41-B14D-9B5E49FAAF9C}"/>
              </a:ext>
            </a:extLst>
          </p:cNvPr>
          <p:cNvSpPr>
            <a:spLocks noChangeArrowheads="1"/>
          </p:cNvSpPr>
          <p:nvPr/>
        </p:nvSpPr>
        <p:spPr bwMode="auto">
          <a:xfrm>
            <a:off x="612776" y="1866900"/>
            <a:ext cx="1621368" cy="1700213"/>
          </a:xfrm>
          <a:prstGeom prst="roundRect">
            <a:avLst>
              <a:gd name="adj" fmla="val 16667"/>
            </a:avLst>
          </a:prstGeom>
          <a:solidFill>
            <a:srgbClr val="DBEEF4"/>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IBM</a:t>
            </a:r>
          </a:p>
          <a:p>
            <a:pPr algn="ctr">
              <a:defRPr/>
            </a:pPr>
            <a:r>
              <a:rPr lang="en-GB" sz="1800" dirty="0">
                <a:solidFill>
                  <a:srgbClr val="1F497D"/>
                </a:solidFill>
                <a:latin typeface="Calibri"/>
                <a:ea typeface="+mn-ea"/>
                <a:cs typeface="Calibri"/>
              </a:rPr>
              <a:t>Information</a:t>
            </a:r>
          </a:p>
          <a:p>
            <a:pPr algn="ctr">
              <a:defRPr/>
            </a:pPr>
            <a:r>
              <a:rPr lang="en-GB" sz="1800" dirty="0">
                <a:solidFill>
                  <a:srgbClr val="1F497D"/>
                </a:solidFill>
                <a:latin typeface="Calibri"/>
                <a:ea typeface="+mn-ea"/>
                <a:cs typeface="Calibri"/>
              </a:rPr>
              <a:t>Governance</a:t>
            </a:r>
          </a:p>
          <a:p>
            <a:pPr algn="ctr">
              <a:defRPr/>
            </a:pPr>
            <a:r>
              <a:rPr lang="en-GB" sz="1800" dirty="0">
                <a:solidFill>
                  <a:srgbClr val="1F497D"/>
                </a:solidFill>
                <a:latin typeface="Calibri"/>
                <a:ea typeface="+mn-ea"/>
                <a:cs typeface="Calibri"/>
              </a:rPr>
              <a:t>Catalog</a:t>
            </a:r>
          </a:p>
        </p:txBody>
      </p:sp>
      <p:sp>
        <p:nvSpPr>
          <p:cNvPr id="4" name="Rounded Rectangle 3">
            <a:extLst>
              <a:ext uri="{FF2B5EF4-FFF2-40B4-BE49-F238E27FC236}">
                <a16:creationId xmlns:a16="http://schemas.microsoft.com/office/drawing/2014/main" id="{83710ACA-B50C-E54C-AB16-12FAF16619FA}"/>
              </a:ext>
            </a:extLst>
          </p:cNvPr>
          <p:cNvSpPr>
            <a:spLocks noChangeArrowheads="1"/>
          </p:cNvSpPr>
          <p:nvPr/>
        </p:nvSpPr>
        <p:spPr bwMode="auto">
          <a:xfrm>
            <a:off x="2483353" y="1860550"/>
            <a:ext cx="1570655" cy="1700213"/>
          </a:xfrm>
          <a:prstGeom prst="roundRect">
            <a:avLst>
              <a:gd name="adj" fmla="val 16667"/>
            </a:avLst>
          </a:prstGeom>
          <a:solidFill>
            <a:srgbClr val="EBF1DE"/>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Apache Atlas</a:t>
            </a:r>
          </a:p>
        </p:txBody>
      </p:sp>
      <p:sp>
        <p:nvSpPr>
          <p:cNvPr id="5" name="Rounded Rectangle 4">
            <a:extLst>
              <a:ext uri="{FF2B5EF4-FFF2-40B4-BE49-F238E27FC236}">
                <a16:creationId xmlns:a16="http://schemas.microsoft.com/office/drawing/2014/main" id="{3AAF8F5B-C5BA-B448-806E-1A3D6521B6E9}"/>
              </a:ext>
            </a:extLst>
          </p:cNvPr>
          <p:cNvSpPr>
            <a:spLocks noChangeArrowheads="1"/>
          </p:cNvSpPr>
          <p:nvPr/>
        </p:nvSpPr>
        <p:spPr bwMode="auto">
          <a:xfrm>
            <a:off x="6480042" y="2955925"/>
            <a:ext cx="2176463" cy="622300"/>
          </a:xfrm>
          <a:prstGeom prst="roundRect">
            <a:avLst>
              <a:gd name="adj" fmla="val 16667"/>
            </a:avLst>
          </a:prstGeom>
          <a:solidFill>
            <a:srgbClr val="FDEADA"/>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Apache Ranger</a:t>
            </a:r>
          </a:p>
        </p:txBody>
      </p:sp>
      <p:sp>
        <p:nvSpPr>
          <p:cNvPr id="6" name="Rounded Rectangle 5">
            <a:extLst>
              <a:ext uri="{FF2B5EF4-FFF2-40B4-BE49-F238E27FC236}">
                <a16:creationId xmlns:a16="http://schemas.microsoft.com/office/drawing/2014/main" id="{AE9270E1-F3CC-6643-92B2-72FE1A9276C0}"/>
              </a:ext>
            </a:extLst>
          </p:cNvPr>
          <p:cNvSpPr>
            <a:spLocks noChangeArrowheads="1"/>
          </p:cNvSpPr>
          <p:nvPr/>
        </p:nvSpPr>
        <p:spPr bwMode="auto">
          <a:xfrm>
            <a:off x="6473692" y="1928813"/>
            <a:ext cx="2176463" cy="620712"/>
          </a:xfrm>
          <a:prstGeom prst="roundRect">
            <a:avLst>
              <a:gd name="adj" fmla="val 16667"/>
            </a:avLst>
          </a:prstGeom>
          <a:solidFill>
            <a:srgbClr val="DCE6F2"/>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Gaian</a:t>
            </a:r>
          </a:p>
        </p:txBody>
      </p:sp>
      <p:pic>
        <p:nvPicPr>
          <p:cNvPr id="12294" name="Picture 6" descr="Faith Broker Icon.png">
            <a:extLst>
              <a:ext uri="{FF2B5EF4-FFF2-40B4-BE49-F238E27FC236}">
                <a16:creationId xmlns:a16="http://schemas.microsoft.com/office/drawing/2014/main" id="{47C20B5E-E396-4648-8B1C-A7B9BC9F66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0463" y="957866"/>
            <a:ext cx="71755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Callie Quartile Icon.png">
            <a:extLst>
              <a:ext uri="{FF2B5EF4-FFF2-40B4-BE49-F238E27FC236}">
                <a16:creationId xmlns:a16="http://schemas.microsoft.com/office/drawing/2014/main" id="{4ADDBF93-18EE-C143-AF6A-698E514AC36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31007" y="953942"/>
            <a:ext cx="785812"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TextBox 10">
            <a:extLst>
              <a:ext uri="{FF2B5EF4-FFF2-40B4-BE49-F238E27FC236}">
                <a16:creationId xmlns:a16="http://schemas.microsoft.com/office/drawing/2014/main" id="{77121FF3-49B2-CB44-943A-F9340D23B670}"/>
              </a:ext>
            </a:extLst>
          </p:cNvPr>
          <p:cNvSpPr txBox="1">
            <a:spLocks noChangeArrowheads="1"/>
          </p:cNvSpPr>
          <p:nvPr/>
        </p:nvSpPr>
        <p:spPr bwMode="auto">
          <a:xfrm>
            <a:off x="317559" y="1089327"/>
            <a:ext cx="10477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b="1" dirty="0">
                <a:latin typeface="Calibri" panose="020F0502020204030204" pitchFamily="34" charset="0"/>
              </a:rPr>
              <a:t>Define Policies</a:t>
            </a:r>
          </a:p>
        </p:txBody>
      </p:sp>
      <p:sp>
        <p:nvSpPr>
          <p:cNvPr id="12" name="TextBox 11">
            <a:extLst>
              <a:ext uri="{FF2B5EF4-FFF2-40B4-BE49-F238E27FC236}">
                <a16:creationId xmlns:a16="http://schemas.microsoft.com/office/drawing/2014/main" id="{D817FBF1-F48C-5E4A-82A6-7EFDD6B29B22}"/>
              </a:ext>
            </a:extLst>
          </p:cNvPr>
          <p:cNvSpPr txBox="1">
            <a:spLocks noChangeArrowheads="1"/>
          </p:cNvSpPr>
          <p:nvPr/>
        </p:nvSpPr>
        <p:spPr bwMode="auto">
          <a:xfrm>
            <a:off x="2502602" y="1090201"/>
            <a:ext cx="15706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GB" altLang="en-US" sz="1800" b="1" dirty="0">
                <a:latin typeface="Calibri" panose="020F0502020204030204" pitchFamily="34" charset="0"/>
              </a:rPr>
              <a:t>Hadoop Metadata</a:t>
            </a:r>
          </a:p>
        </p:txBody>
      </p:sp>
      <p:sp>
        <p:nvSpPr>
          <p:cNvPr id="13" name="TextBox 12">
            <a:extLst>
              <a:ext uri="{FF2B5EF4-FFF2-40B4-BE49-F238E27FC236}">
                <a16:creationId xmlns:a16="http://schemas.microsoft.com/office/drawing/2014/main" id="{1C591EAC-FBA0-F948-A934-CA071B66688F}"/>
              </a:ext>
            </a:extLst>
          </p:cNvPr>
          <p:cNvSpPr txBox="1">
            <a:spLocks noChangeArrowheads="1"/>
          </p:cNvSpPr>
          <p:nvPr/>
        </p:nvSpPr>
        <p:spPr bwMode="auto">
          <a:xfrm>
            <a:off x="6326055" y="3713163"/>
            <a:ext cx="24844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GB" altLang="en-US" sz="1800" b="1" dirty="0">
                <a:latin typeface="Calibri" panose="020F0502020204030204" pitchFamily="34" charset="0"/>
              </a:rPr>
              <a:t>Manage Data Access</a:t>
            </a:r>
          </a:p>
        </p:txBody>
      </p:sp>
      <p:sp>
        <p:nvSpPr>
          <p:cNvPr id="14" name="Rectangle 13">
            <a:extLst>
              <a:ext uri="{FF2B5EF4-FFF2-40B4-BE49-F238E27FC236}">
                <a16:creationId xmlns:a16="http://schemas.microsoft.com/office/drawing/2014/main" id="{B60556F3-A952-E84A-9604-AE8F50036E9D}"/>
              </a:ext>
            </a:extLst>
          </p:cNvPr>
          <p:cNvSpPr>
            <a:spLocks noChangeArrowheads="1"/>
          </p:cNvSpPr>
          <p:nvPr/>
        </p:nvSpPr>
        <p:spPr bwMode="auto">
          <a:xfrm>
            <a:off x="683393" y="3902075"/>
            <a:ext cx="5070869" cy="646330"/>
          </a:xfrm>
          <a:prstGeom prst="rect">
            <a:avLst/>
          </a:prstGeom>
          <a:solidFill>
            <a:srgbClr val="6DCC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r>
              <a:rPr lang="en-GB" sz="1800" dirty="0">
                <a:solidFill>
                  <a:schemeClr val="accent6">
                    <a:lumMod val="50000"/>
                  </a:schemeClr>
                </a:solidFill>
                <a:latin typeface="Calibri"/>
                <a:ea typeface="+mn-ea"/>
                <a:cs typeface="Calibri"/>
              </a:rPr>
              <a:t>Egeria Cohort</a:t>
            </a:r>
          </a:p>
          <a:p>
            <a:pPr algn="ctr">
              <a:defRPr/>
            </a:pPr>
            <a:r>
              <a:rPr lang="en-GB" sz="1800" dirty="0">
                <a:solidFill>
                  <a:schemeClr val="accent6">
                    <a:lumMod val="50000"/>
                  </a:schemeClr>
                </a:solidFill>
                <a:latin typeface="Calibri"/>
                <a:ea typeface="+mn-ea"/>
                <a:cs typeface="Calibri"/>
              </a:rPr>
              <a:t>(Open metadata exchange and federated queries)</a:t>
            </a:r>
          </a:p>
        </p:txBody>
      </p:sp>
      <p:sp>
        <p:nvSpPr>
          <p:cNvPr id="15" name="Rectangle 14">
            <a:extLst>
              <a:ext uri="{FF2B5EF4-FFF2-40B4-BE49-F238E27FC236}">
                <a16:creationId xmlns:a16="http://schemas.microsoft.com/office/drawing/2014/main" id="{A0A937E7-8C82-684C-910E-920CF64BFF8C}"/>
              </a:ext>
            </a:extLst>
          </p:cNvPr>
          <p:cNvSpPr>
            <a:spLocks noChangeArrowheads="1"/>
          </p:cNvSpPr>
          <p:nvPr/>
        </p:nvSpPr>
        <p:spPr bwMode="auto">
          <a:xfrm>
            <a:off x="1358000" y="3584575"/>
            <a:ext cx="136525" cy="317500"/>
          </a:xfrm>
          <a:prstGeom prst="rect">
            <a:avLst/>
          </a:prstGeom>
          <a:solidFill>
            <a:schemeClr val="tx1"/>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16" name="Rectangle 15">
            <a:extLst>
              <a:ext uri="{FF2B5EF4-FFF2-40B4-BE49-F238E27FC236}">
                <a16:creationId xmlns:a16="http://schemas.microsoft.com/office/drawing/2014/main" id="{9023DDE0-EEB6-5744-AD46-AE8C364D057E}"/>
              </a:ext>
            </a:extLst>
          </p:cNvPr>
          <p:cNvSpPr>
            <a:spLocks noChangeArrowheads="1"/>
          </p:cNvSpPr>
          <p:nvPr/>
        </p:nvSpPr>
        <p:spPr bwMode="auto">
          <a:xfrm>
            <a:off x="3201211" y="3568200"/>
            <a:ext cx="134937" cy="317500"/>
          </a:xfrm>
          <a:prstGeom prst="rect">
            <a:avLst/>
          </a:prstGeom>
          <a:solidFill>
            <a:schemeClr val="tx1"/>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21" name="Left-Right Arrow 20">
            <a:extLst>
              <a:ext uri="{FF2B5EF4-FFF2-40B4-BE49-F238E27FC236}">
                <a16:creationId xmlns:a16="http://schemas.microsoft.com/office/drawing/2014/main" id="{80DFCEE1-44AB-4F49-A5EE-BEEE0F54B6DA}"/>
              </a:ext>
            </a:extLst>
          </p:cNvPr>
          <p:cNvSpPr>
            <a:spLocks noChangeArrowheads="1"/>
          </p:cNvSpPr>
          <p:nvPr/>
        </p:nvSpPr>
        <p:spPr bwMode="auto">
          <a:xfrm>
            <a:off x="5887905" y="2109788"/>
            <a:ext cx="431800" cy="203200"/>
          </a:xfrm>
          <a:prstGeom prst="leftRightArrow">
            <a:avLst>
              <a:gd name="adj1" fmla="val 50000"/>
              <a:gd name="adj2" fmla="val 50351"/>
            </a:avLst>
          </a:prstGeom>
          <a:solidFill>
            <a:srgbClr val="6DCC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22" name="Left-Right Arrow 21">
            <a:extLst>
              <a:ext uri="{FF2B5EF4-FFF2-40B4-BE49-F238E27FC236}">
                <a16:creationId xmlns:a16="http://schemas.microsoft.com/office/drawing/2014/main" id="{8E44A7E6-71C7-D249-A230-C82E84BA28F6}"/>
              </a:ext>
            </a:extLst>
          </p:cNvPr>
          <p:cNvSpPr>
            <a:spLocks noChangeArrowheads="1"/>
          </p:cNvSpPr>
          <p:nvPr/>
        </p:nvSpPr>
        <p:spPr bwMode="auto">
          <a:xfrm>
            <a:off x="5886317" y="3168650"/>
            <a:ext cx="430213" cy="204788"/>
          </a:xfrm>
          <a:prstGeom prst="leftRightArrow">
            <a:avLst>
              <a:gd name="adj1" fmla="val 50000"/>
              <a:gd name="adj2" fmla="val 49777"/>
            </a:avLst>
          </a:prstGeom>
          <a:solidFill>
            <a:srgbClr val="6DCC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23" name="Up-Down Arrow 22">
            <a:extLst>
              <a:ext uri="{FF2B5EF4-FFF2-40B4-BE49-F238E27FC236}">
                <a16:creationId xmlns:a16="http://schemas.microsoft.com/office/drawing/2014/main" id="{A525E4D1-39EF-3345-B901-45A76BF7F45E}"/>
              </a:ext>
            </a:extLst>
          </p:cNvPr>
          <p:cNvSpPr>
            <a:spLocks noChangeArrowheads="1"/>
          </p:cNvSpPr>
          <p:nvPr/>
        </p:nvSpPr>
        <p:spPr bwMode="auto">
          <a:xfrm>
            <a:off x="7430955" y="2563813"/>
            <a:ext cx="214312" cy="360362"/>
          </a:xfrm>
          <a:prstGeom prst="upDownArrow">
            <a:avLst>
              <a:gd name="adj1" fmla="val 50000"/>
              <a:gd name="adj2" fmla="val 50009"/>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19" name="TextBox 10">
            <a:extLst>
              <a:ext uri="{FF2B5EF4-FFF2-40B4-BE49-F238E27FC236}">
                <a16:creationId xmlns:a16="http://schemas.microsoft.com/office/drawing/2014/main" id="{CD886B04-00DD-884D-ADD4-0ADCEAC449EE}"/>
              </a:ext>
            </a:extLst>
          </p:cNvPr>
          <p:cNvSpPr txBox="1">
            <a:spLocks noChangeArrowheads="1"/>
          </p:cNvSpPr>
          <p:nvPr/>
        </p:nvSpPr>
        <p:spPr bwMode="auto">
          <a:xfrm>
            <a:off x="7916819" y="1062037"/>
            <a:ext cx="1047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b="1" dirty="0">
                <a:latin typeface="Calibri" panose="020F0502020204030204" pitchFamily="34" charset="0"/>
              </a:rPr>
              <a:t>Access</a:t>
            </a:r>
          </a:p>
          <a:p>
            <a:pPr eaLnBrk="1" hangingPunct="1"/>
            <a:r>
              <a:rPr lang="en-GB" altLang="en-US" sz="1800" b="1" dirty="0">
                <a:latin typeface="Calibri" panose="020F0502020204030204" pitchFamily="34" charset="0"/>
              </a:rPr>
              <a:t>Data</a:t>
            </a:r>
          </a:p>
        </p:txBody>
      </p:sp>
      <p:sp>
        <p:nvSpPr>
          <p:cNvPr id="25" name="Rounded Rectangle 24">
            <a:extLst>
              <a:ext uri="{FF2B5EF4-FFF2-40B4-BE49-F238E27FC236}">
                <a16:creationId xmlns:a16="http://schemas.microsoft.com/office/drawing/2014/main" id="{4C21239D-326E-6C45-9F15-95EEC015053F}"/>
              </a:ext>
            </a:extLst>
          </p:cNvPr>
          <p:cNvSpPr>
            <a:spLocks noChangeArrowheads="1"/>
          </p:cNvSpPr>
          <p:nvPr/>
        </p:nvSpPr>
        <p:spPr bwMode="auto">
          <a:xfrm>
            <a:off x="4313770" y="1854432"/>
            <a:ext cx="1409035" cy="1700213"/>
          </a:xfrm>
          <a:prstGeom prst="roundRect">
            <a:avLst>
              <a:gd name="adj" fmla="val 16667"/>
            </a:avLst>
          </a:prstGeom>
          <a:solidFill>
            <a:srgbClr val="6DCCDE"/>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chemeClr val="accent6">
                    <a:lumMod val="50000"/>
                  </a:schemeClr>
                </a:solidFill>
                <a:latin typeface="Calibri"/>
                <a:cs typeface="Calibri"/>
              </a:rPr>
              <a:t>Egeria</a:t>
            </a:r>
          </a:p>
        </p:txBody>
      </p:sp>
      <p:sp>
        <p:nvSpPr>
          <p:cNvPr id="26" name="Rectangle 25">
            <a:extLst>
              <a:ext uri="{FF2B5EF4-FFF2-40B4-BE49-F238E27FC236}">
                <a16:creationId xmlns:a16="http://schemas.microsoft.com/office/drawing/2014/main" id="{6335D2FD-3FCC-2742-8414-849FA729DC23}"/>
              </a:ext>
            </a:extLst>
          </p:cNvPr>
          <p:cNvSpPr>
            <a:spLocks noChangeArrowheads="1"/>
          </p:cNvSpPr>
          <p:nvPr/>
        </p:nvSpPr>
        <p:spPr bwMode="auto">
          <a:xfrm>
            <a:off x="4962963" y="3569610"/>
            <a:ext cx="134937" cy="317500"/>
          </a:xfrm>
          <a:prstGeom prst="rect">
            <a:avLst/>
          </a:prstGeom>
          <a:solidFill>
            <a:schemeClr val="tx1"/>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27" name="TextBox 26">
            <a:extLst>
              <a:ext uri="{FF2B5EF4-FFF2-40B4-BE49-F238E27FC236}">
                <a16:creationId xmlns:a16="http://schemas.microsoft.com/office/drawing/2014/main" id="{882C03C3-CE14-0A40-AA8C-B08DF61C5DC9}"/>
              </a:ext>
            </a:extLst>
          </p:cNvPr>
          <p:cNvSpPr txBox="1">
            <a:spLocks noChangeArrowheads="1"/>
          </p:cNvSpPr>
          <p:nvPr/>
        </p:nvSpPr>
        <p:spPr bwMode="auto">
          <a:xfrm>
            <a:off x="4113412" y="1078894"/>
            <a:ext cx="1809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GB" altLang="en-US" sz="1800" b="1" dirty="0">
                <a:latin typeface="Calibri" panose="020F0502020204030204" pitchFamily="34" charset="0"/>
              </a:rPr>
              <a:t>Open </a:t>
            </a:r>
          </a:p>
          <a:p>
            <a:pPr algn="ctr" eaLnBrk="1" hangingPunct="1"/>
            <a:r>
              <a:rPr lang="en-GB" altLang="en-US" sz="1800" b="1" dirty="0">
                <a:latin typeface="Calibri" panose="020F0502020204030204" pitchFamily="34" charset="0"/>
              </a:rPr>
              <a:t>Governance APIs</a:t>
            </a:r>
          </a:p>
        </p:txBody>
      </p:sp>
      <p:sp>
        <p:nvSpPr>
          <p:cNvPr id="7" name="TextBox 6">
            <a:extLst>
              <a:ext uri="{FF2B5EF4-FFF2-40B4-BE49-F238E27FC236}">
                <a16:creationId xmlns:a16="http://schemas.microsoft.com/office/drawing/2014/main" id="{C1A6C2C3-0C7B-B84D-B3FF-F6BAB6F86D40}"/>
              </a:ext>
            </a:extLst>
          </p:cNvPr>
          <p:cNvSpPr txBox="1"/>
          <p:nvPr/>
        </p:nvSpPr>
        <p:spPr>
          <a:xfrm>
            <a:off x="5656434" y="1821888"/>
            <a:ext cx="920445" cy="307777"/>
          </a:xfrm>
          <a:prstGeom prst="rect">
            <a:avLst/>
          </a:prstGeom>
          <a:noFill/>
        </p:spPr>
        <p:txBody>
          <a:bodyPr wrap="none" rtlCol="0">
            <a:spAutoFit/>
          </a:bodyPr>
          <a:lstStyle/>
          <a:p>
            <a:r>
              <a:rPr lang="en-US" dirty="0"/>
              <a:t>configure</a:t>
            </a:r>
          </a:p>
        </p:txBody>
      </p:sp>
      <p:sp>
        <p:nvSpPr>
          <p:cNvPr id="28" name="TextBox 27">
            <a:extLst>
              <a:ext uri="{FF2B5EF4-FFF2-40B4-BE49-F238E27FC236}">
                <a16:creationId xmlns:a16="http://schemas.microsoft.com/office/drawing/2014/main" id="{3EE2FB1F-32BD-B14C-AD02-A97CAD6326C3}"/>
              </a:ext>
            </a:extLst>
          </p:cNvPr>
          <p:cNvSpPr txBox="1"/>
          <p:nvPr/>
        </p:nvSpPr>
        <p:spPr>
          <a:xfrm>
            <a:off x="5656433" y="2792593"/>
            <a:ext cx="920445" cy="307777"/>
          </a:xfrm>
          <a:prstGeom prst="rect">
            <a:avLst/>
          </a:prstGeom>
          <a:noFill/>
        </p:spPr>
        <p:txBody>
          <a:bodyPr wrap="none" rtlCol="0">
            <a:spAutoFit/>
          </a:bodyPr>
          <a:lstStyle/>
          <a:p>
            <a:r>
              <a:rPr lang="en-US" dirty="0"/>
              <a:t>configure</a:t>
            </a:r>
          </a:p>
        </p:txBody>
      </p:sp>
      <p:sp>
        <p:nvSpPr>
          <p:cNvPr id="24" name="Slide Number Placeholder 2">
            <a:extLst>
              <a:ext uri="{FF2B5EF4-FFF2-40B4-BE49-F238E27FC236}">
                <a16:creationId xmlns:a16="http://schemas.microsoft.com/office/drawing/2014/main" id="{9D4D3317-3D80-054A-BFAD-FF4EC0E2A9E5}"/>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59</a:t>
            </a:fld>
            <a:endParaRPr lang="en-US" sz="1000"/>
          </a:p>
        </p:txBody>
      </p:sp>
    </p:spTree>
    <p:extLst>
      <p:ext uri="{BB962C8B-B14F-4D97-AF65-F5344CB8AC3E}">
        <p14:creationId xmlns:p14="http://schemas.microsoft.com/office/powerpoint/2010/main" val="3893024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EB556C-58A4-8E4B-BB14-057A0DDF4C28}"/>
              </a:ext>
            </a:extLst>
          </p:cNvPr>
          <p:cNvPicPr>
            <a:picLocks noChangeAspect="1"/>
          </p:cNvPicPr>
          <p:nvPr/>
        </p:nvPicPr>
        <p:blipFill>
          <a:blip r:embed="rId2"/>
          <a:stretch>
            <a:fillRect/>
          </a:stretch>
        </p:blipFill>
        <p:spPr>
          <a:xfrm>
            <a:off x="1116783" y="209550"/>
            <a:ext cx="7264400" cy="4724400"/>
          </a:xfrm>
          <a:prstGeom prst="rect">
            <a:avLst/>
          </a:prstGeom>
        </p:spPr>
      </p:pic>
      <p:sp>
        <p:nvSpPr>
          <p:cNvPr id="2" name="Title 1">
            <a:extLst>
              <a:ext uri="{FF2B5EF4-FFF2-40B4-BE49-F238E27FC236}">
                <a16:creationId xmlns:a16="http://schemas.microsoft.com/office/drawing/2014/main" id="{77B7B8CB-A82D-7E45-B7F9-EDA052E805A0}"/>
              </a:ext>
            </a:extLst>
          </p:cNvPr>
          <p:cNvSpPr>
            <a:spLocks noGrp="1"/>
          </p:cNvSpPr>
          <p:nvPr>
            <p:ph type="title"/>
          </p:nvPr>
        </p:nvSpPr>
        <p:spPr/>
        <p:txBody>
          <a:bodyPr/>
          <a:lstStyle/>
          <a:p>
            <a:r>
              <a:rPr lang="en-US" dirty="0"/>
              <a:t> </a:t>
            </a:r>
          </a:p>
        </p:txBody>
      </p:sp>
      <p:sp>
        <p:nvSpPr>
          <p:cNvPr id="3" name="Slide Number Placeholder 2">
            <a:extLst>
              <a:ext uri="{FF2B5EF4-FFF2-40B4-BE49-F238E27FC236}">
                <a16:creationId xmlns:a16="http://schemas.microsoft.com/office/drawing/2014/main" id="{A28BE8C3-408A-234B-A760-00CA01BDBA63}"/>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a:t>
            </a:fld>
            <a:endParaRPr lang="en-US" sz="1000"/>
          </a:p>
        </p:txBody>
      </p:sp>
    </p:spTree>
    <p:extLst>
      <p:ext uri="{BB962C8B-B14F-4D97-AF65-F5344CB8AC3E}">
        <p14:creationId xmlns:p14="http://schemas.microsoft.com/office/powerpoint/2010/main" val="28911371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a:extLst>
              <a:ext uri="{FF2B5EF4-FFF2-40B4-BE49-F238E27FC236}">
                <a16:creationId xmlns:a16="http://schemas.microsoft.com/office/drawing/2014/main" id="{386427EA-C699-5946-B20E-BC27F2C592C1}"/>
              </a:ext>
            </a:extLst>
          </p:cNvPr>
          <p:cNvSpPr>
            <a:spLocks noGrp="1"/>
          </p:cNvSpPr>
          <p:nvPr>
            <p:ph type="title"/>
          </p:nvPr>
        </p:nvSpPr>
        <p:spPr/>
        <p:txBody>
          <a:bodyPr/>
          <a:lstStyle/>
          <a:p>
            <a:r>
              <a:rPr lang="en-GB" altLang="en-US" dirty="0">
                <a:cs typeface="ＭＳ Ｐゴシック" panose="020B0600070205080204" pitchFamily="34" charset="-128"/>
              </a:rPr>
              <a:t>Scared to share (example)</a:t>
            </a:r>
          </a:p>
        </p:txBody>
      </p:sp>
      <p:pic>
        <p:nvPicPr>
          <p:cNvPr id="9218" name="Picture 2" descr="Faith Broker Icon.png">
            <a:extLst>
              <a:ext uri="{FF2B5EF4-FFF2-40B4-BE49-F238E27FC236}">
                <a16:creationId xmlns:a16="http://schemas.microsoft.com/office/drawing/2014/main" id="{10F7C9AC-7C9B-CD44-A101-79F675B345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76488" y="912813"/>
            <a:ext cx="71755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8C702C63-73C1-EB40-B321-8246FF2E4BCA}"/>
              </a:ext>
            </a:extLst>
          </p:cNvPr>
          <p:cNvSpPr txBox="1">
            <a:spLocks noChangeArrowheads="1"/>
          </p:cNvSpPr>
          <p:nvPr/>
        </p:nvSpPr>
        <p:spPr bwMode="auto">
          <a:xfrm>
            <a:off x="825500" y="1036638"/>
            <a:ext cx="15319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400" b="1">
                <a:latin typeface="Calibri" panose="020F0502020204030204" pitchFamily="34" charset="0"/>
              </a:rPr>
              <a:t>Faith Broker</a:t>
            </a:r>
          </a:p>
          <a:p>
            <a:pPr eaLnBrk="1" hangingPunct="1"/>
            <a:r>
              <a:rPr lang="en-GB" altLang="en-US" sz="1400" b="1">
                <a:latin typeface="Calibri" panose="020F0502020204030204" pitchFamily="34" charset="0"/>
              </a:rPr>
              <a:t>Human Resources</a:t>
            </a:r>
          </a:p>
        </p:txBody>
      </p:sp>
      <p:sp>
        <p:nvSpPr>
          <p:cNvPr id="5" name="TextBox 1">
            <a:extLst>
              <a:ext uri="{FF2B5EF4-FFF2-40B4-BE49-F238E27FC236}">
                <a16:creationId xmlns:a16="http://schemas.microsoft.com/office/drawing/2014/main" id="{49C6B0A3-926F-444D-9B7B-30EF058668BB}"/>
              </a:ext>
            </a:extLst>
          </p:cNvPr>
          <p:cNvSpPr txBox="1">
            <a:spLocks noChangeArrowheads="1"/>
          </p:cNvSpPr>
          <p:nvPr/>
        </p:nvSpPr>
        <p:spPr bwMode="auto">
          <a:xfrm>
            <a:off x="95250" y="1955800"/>
            <a:ext cx="8936038" cy="306388"/>
          </a:xfrm>
          <a:prstGeom prst="rect">
            <a:avLst/>
          </a:prstGeom>
          <a:solidFill>
            <a:schemeClr val="accent3">
              <a:lumMod val="20000"/>
              <a:lumOff val="80000"/>
            </a:schemeClr>
          </a:solidFill>
          <a:ln>
            <a:noFill/>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400" dirty="0">
                <a:latin typeface="Calibri" charset="0"/>
              </a:rPr>
              <a:t>00 3809890 6 7  Lemmie Stage  818928  3082  4 New York 4 27 DataStage Expert 1 45324  300 27 Code St Harlem NY 1 3</a:t>
            </a:r>
          </a:p>
        </p:txBody>
      </p:sp>
      <p:sp>
        <p:nvSpPr>
          <p:cNvPr id="6" name="TextBox 1">
            <a:extLst>
              <a:ext uri="{FF2B5EF4-FFF2-40B4-BE49-F238E27FC236}">
                <a16:creationId xmlns:a16="http://schemas.microsoft.com/office/drawing/2014/main" id="{7A6AB513-FDC2-4A49-8EDB-C881ED08FA66}"/>
              </a:ext>
            </a:extLst>
          </p:cNvPr>
          <p:cNvSpPr txBox="1">
            <a:spLocks noChangeArrowheads="1"/>
          </p:cNvSpPr>
          <p:nvPr/>
        </p:nvSpPr>
        <p:spPr bwMode="auto">
          <a:xfrm>
            <a:off x="88900" y="2189163"/>
            <a:ext cx="8923338"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latin typeface="Calibri" panose="020F0502020204030204" pitchFamily="34" charset="0"/>
              </a:rPr>
              <a:t>00 3809890 3 7  Callie Quartile  328080  7432  5 New York 4 27 Data Scientist       1 56944  045 27 Code St Harlem NY 1 3</a:t>
            </a:r>
          </a:p>
        </p:txBody>
      </p:sp>
      <p:sp>
        <p:nvSpPr>
          <p:cNvPr id="7" name="TextBox 1">
            <a:extLst>
              <a:ext uri="{FF2B5EF4-FFF2-40B4-BE49-F238E27FC236}">
                <a16:creationId xmlns:a16="http://schemas.microsoft.com/office/drawing/2014/main" id="{42BAB253-7534-A54A-8057-8742FDB6C8D0}"/>
              </a:ext>
            </a:extLst>
          </p:cNvPr>
          <p:cNvSpPr txBox="1">
            <a:spLocks noChangeArrowheads="1"/>
          </p:cNvSpPr>
          <p:nvPr/>
        </p:nvSpPr>
        <p:spPr bwMode="auto">
          <a:xfrm>
            <a:off x="98425" y="2422525"/>
            <a:ext cx="8918575" cy="306388"/>
          </a:xfrm>
          <a:prstGeom prst="rect">
            <a:avLst/>
          </a:prstGeom>
          <a:solidFill>
            <a:srgbClr val="EBF1D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dirty="0">
                <a:latin typeface="Calibri" panose="020F0502020204030204" pitchFamily="34" charset="0"/>
              </a:rPr>
              <a:t>00 3809890 1 7  Tanya Tidie       209482  4051  2 New York 4 27 Data Steward       1 43800  215 27 Code St Harlem NY 1 3</a:t>
            </a:r>
          </a:p>
        </p:txBody>
      </p:sp>
      <p:sp>
        <p:nvSpPr>
          <p:cNvPr id="9" name="Down Arrow 8">
            <a:extLst>
              <a:ext uri="{FF2B5EF4-FFF2-40B4-BE49-F238E27FC236}">
                <a16:creationId xmlns:a16="http://schemas.microsoft.com/office/drawing/2014/main" id="{B07A2819-4322-6646-A9F5-1FFFEE7B8D5B}"/>
              </a:ext>
            </a:extLst>
          </p:cNvPr>
          <p:cNvSpPr>
            <a:spLocks noChangeArrowheads="1"/>
          </p:cNvSpPr>
          <p:nvPr/>
        </p:nvSpPr>
        <p:spPr bwMode="auto">
          <a:xfrm>
            <a:off x="3683000" y="2798763"/>
            <a:ext cx="1000125" cy="285750"/>
          </a:xfrm>
          <a:prstGeom prst="downArrow">
            <a:avLst>
              <a:gd name="adj1" fmla="val 50000"/>
              <a:gd name="adj2" fmla="val 50000"/>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13" name="TextBox 1">
            <a:extLst>
              <a:ext uri="{FF2B5EF4-FFF2-40B4-BE49-F238E27FC236}">
                <a16:creationId xmlns:a16="http://schemas.microsoft.com/office/drawing/2014/main" id="{F0FB115D-C532-9F47-8DC8-6A6AEC65020E}"/>
              </a:ext>
            </a:extLst>
          </p:cNvPr>
          <p:cNvSpPr txBox="1">
            <a:spLocks noChangeArrowheads="1"/>
          </p:cNvSpPr>
          <p:nvPr/>
        </p:nvSpPr>
        <p:spPr bwMode="auto">
          <a:xfrm>
            <a:off x="73025" y="3224213"/>
            <a:ext cx="8923338" cy="307975"/>
          </a:xfrm>
          <a:prstGeom prst="rect">
            <a:avLst/>
          </a:prstGeom>
          <a:solidFill>
            <a:schemeClr val="accent3">
              <a:lumMod val="20000"/>
              <a:lumOff val="80000"/>
            </a:schemeClr>
          </a:solidFill>
          <a:ln>
            <a:noFill/>
          </a:ln>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400" dirty="0">
                <a:latin typeface="Calibri" charset="0"/>
              </a:rPr>
              <a:t>00 3809890 6 7  Lemmie Stage  818928  3082  4 New York 4 27 DataStage Expert 1 #####  ### 27 Code St Harlem NY 1 3</a:t>
            </a:r>
          </a:p>
        </p:txBody>
      </p:sp>
      <p:sp>
        <p:nvSpPr>
          <p:cNvPr id="14" name="TextBox 1">
            <a:extLst>
              <a:ext uri="{FF2B5EF4-FFF2-40B4-BE49-F238E27FC236}">
                <a16:creationId xmlns:a16="http://schemas.microsoft.com/office/drawing/2014/main" id="{140D1BC8-1A8C-8C4B-96B1-EA6433DEE99D}"/>
              </a:ext>
            </a:extLst>
          </p:cNvPr>
          <p:cNvSpPr txBox="1">
            <a:spLocks noChangeArrowheads="1"/>
          </p:cNvSpPr>
          <p:nvPr/>
        </p:nvSpPr>
        <p:spPr bwMode="auto">
          <a:xfrm>
            <a:off x="66675" y="3457575"/>
            <a:ext cx="8969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a:latin typeface="Calibri" panose="020F0502020204030204" pitchFamily="34" charset="0"/>
              </a:rPr>
              <a:t>00 3809890 3 7  Callie Quartile  328080  7432  5 New York 4 27 Data Scientist       1 #####  ### 27 Code St Harlem NY 1 3</a:t>
            </a:r>
          </a:p>
        </p:txBody>
      </p:sp>
      <p:sp>
        <p:nvSpPr>
          <p:cNvPr id="15" name="TextBox 1">
            <a:extLst>
              <a:ext uri="{FF2B5EF4-FFF2-40B4-BE49-F238E27FC236}">
                <a16:creationId xmlns:a16="http://schemas.microsoft.com/office/drawing/2014/main" id="{B5388538-60B1-0545-8DDF-BEFA19BAEF79}"/>
              </a:ext>
            </a:extLst>
          </p:cNvPr>
          <p:cNvSpPr txBox="1">
            <a:spLocks noChangeArrowheads="1"/>
          </p:cNvSpPr>
          <p:nvPr/>
        </p:nvSpPr>
        <p:spPr bwMode="auto">
          <a:xfrm>
            <a:off x="76200" y="3690938"/>
            <a:ext cx="8904288" cy="307975"/>
          </a:xfrm>
          <a:prstGeom prst="rect">
            <a:avLst/>
          </a:prstGeom>
          <a:solidFill>
            <a:srgbClr val="EBF1D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400" dirty="0">
                <a:latin typeface="Calibri" panose="020F0502020204030204" pitchFamily="34" charset="0"/>
              </a:rPr>
              <a:t>00 3809890 1 7  Tanya Tidie       209482  4051  2 New York 4 27 Data Steward       1 #####  ### 27 Code St Harlem NY 1 3</a:t>
            </a:r>
          </a:p>
        </p:txBody>
      </p:sp>
      <p:sp>
        <p:nvSpPr>
          <p:cNvPr id="16" name="Rectangle 15">
            <a:extLst>
              <a:ext uri="{FF2B5EF4-FFF2-40B4-BE49-F238E27FC236}">
                <a16:creationId xmlns:a16="http://schemas.microsoft.com/office/drawing/2014/main" id="{06DF0ED4-AE6D-194D-A81A-67BC11B23473}"/>
              </a:ext>
            </a:extLst>
          </p:cNvPr>
          <p:cNvSpPr>
            <a:spLocks noChangeArrowheads="1"/>
          </p:cNvSpPr>
          <p:nvPr/>
        </p:nvSpPr>
        <p:spPr bwMode="auto">
          <a:xfrm>
            <a:off x="6118225" y="3284538"/>
            <a:ext cx="798513" cy="701675"/>
          </a:xfrm>
          <a:prstGeom prst="rect">
            <a:avLst/>
          </a:prstGeom>
          <a:solidFill>
            <a:srgbClr val="800000">
              <a:alpha val="29019"/>
            </a:srgbClr>
          </a:solidFill>
          <a:ln w="9525">
            <a:solidFill>
              <a:srgbClr val="800000"/>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pic>
        <p:nvPicPr>
          <p:cNvPr id="17" name="Picture 16" descr="Callie Quartile Icon.png">
            <a:extLst>
              <a:ext uri="{FF2B5EF4-FFF2-40B4-BE49-F238E27FC236}">
                <a16:creationId xmlns:a16="http://schemas.microsoft.com/office/drawing/2014/main" id="{47EEC40E-3287-B543-9C93-E97AE3D1808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22688" y="4006850"/>
            <a:ext cx="785812"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9B978F10-B74D-3B43-862A-8F488999F319}"/>
              </a:ext>
            </a:extLst>
          </p:cNvPr>
          <p:cNvSpPr txBox="1">
            <a:spLocks noChangeArrowheads="1"/>
          </p:cNvSpPr>
          <p:nvPr/>
        </p:nvSpPr>
        <p:spPr bwMode="auto">
          <a:xfrm>
            <a:off x="2540000" y="4119563"/>
            <a:ext cx="1243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400" b="1" dirty="0">
                <a:latin typeface="Calibri" panose="020F0502020204030204" pitchFamily="34" charset="0"/>
              </a:rPr>
              <a:t>Callie Quartile</a:t>
            </a:r>
          </a:p>
          <a:p>
            <a:pPr eaLnBrk="1" hangingPunct="1"/>
            <a:r>
              <a:rPr lang="en-GB" altLang="en-US" sz="1400" b="1" dirty="0">
                <a:latin typeface="Calibri" panose="020F0502020204030204" pitchFamily="34" charset="0"/>
              </a:rPr>
              <a:t>Data Scientist</a:t>
            </a:r>
          </a:p>
        </p:txBody>
      </p:sp>
      <p:grpSp>
        <p:nvGrpSpPr>
          <p:cNvPr id="10" name="Group 9">
            <a:extLst>
              <a:ext uri="{FF2B5EF4-FFF2-40B4-BE49-F238E27FC236}">
                <a16:creationId xmlns:a16="http://schemas.microsoft.com/office/drawing/2014/main" id="{ECBD875D-C388-0346-BC5E-3934FFA2A522}"/>
              </a:ext>
            </a:extLst>
          </p:cNvPr>
          <p:cNvGrpSpPr>
            <a:grpSpLocks/>
          </p:cNvGrpSpPr>
          <p:nvPr/>
        </p:nvGrpSpPr>
        <p:grpSpPr bwMode="auto">
          <a:xfrm>
            <a:off x="6343650" y="349250"/>
            <a:ext cx="2070100" cy="835025"/>
            <a:chOff x="6343650" y="349250"/>
            <a:chExt cx="2070100" cy="835025"/>
          </a:xfrm>
        </p:grpSpPr>
        <p:sp>
          <p:nvSpPr>
            <p:cNvPr id="8" name="Rectangular Callout 7">
              <a:extLst>
                <a:ext uri="{FF2B5EF4-FFF2-40B4-BE49-F238E27FC236}">
                  <a16:creationId xmlns:a16="http://schemas.microsoft.com/office/drawing/2014/main" id="{F7452A70-B391-B647-92EB-9A8DD153B6EB}"/>
                </a:ext>
              </a:extLst>
            </p:cNvPr>
            <p:cNvSpPr>
              <a:spLocks noChangeArrowheads="1"/>
            </p:cNvSpPr>
            <p:nvPr/>
          </p:nvSpPr>
          <p:spPr bwMode="auto">
            <a:xfrm>
              <a:off x="6350000" y="349250"/>
              <a:ext cx="2063750" cy="825500"/>
            </a:xfrm>
            <a:prstGeom prst="wedgeRectCallout">
              <a:avLst>
                <a:gd name="adj1" fmla="val -42370"/>
                <a:gd name="adj2" fmla="val 145190"/>
              </a:avLst>
            </a:prstGeom>
            <a:solidFill>
              <a:srgbClr val="FFFF00"/>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Very Sensitive Data</a:t>
              </a:r>
            </a:p>
          </p:txBody>
        </p:sp>
        <p:sp>
          <p:nvSpPr>
            <p:cNvPr id="19" name="Rectangular Callout 18">
              <a:extLst>
                <a:ext uri="{FF2B5EF4-FFF2-40B4-BE49-F238E27FC236}">
                  <a16:creationId xmlns:a16="http://schemas.microsoft.com/office/drawing/2014/main" id="{6E30C709-ED09-744A-A63F-576608D89016}"/>
                </a:ext>
              </a:extLst>
            </p:cNvPr>
            <p:cNvSpPr>
              <a:spLocks noChangeArrowheads="1"/>
            </p:cNvSpPr>
            <p:nvPr/>
          </p:nvSpPr>
          <p:spPr bwMode="auto">
            <a:xfrm>
              <a:off x="6343650" y="358775"/>
              <a:ext cx="2063750" cy="825500"/>
            </a:xfrm>
            <a:prstGeom prst="wedgeRectCallout">
              <a:avLst>
                <a:gd name="adj1" fmla="val -27759"/>
                <a:gd name="adj2" fmla="val 149037"/>
              </a:avLst>
            </a:prstGeom>
            <a:solidFill>
              <a:srgbClr val="FFFF00"/>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Very Sensitive Data</a:t>
              </a:r>
            </a:p>
          </p:txBody>
        </p:sp>
      </p:grpSp>
      <p:cxnSp>
        <p:nvCxnSpPr>
          <p:cNvPr id="12" name="Straight Connector 11">
            <a:extLst>
              <a:ext uri="{FF2B5EF4-FFF2-40B4-BE49-F238E27FC236}">
                <a16:creationId xmlns:a16="http://schemas.microsoft.com/office/drawing/2014/main" id="{607CECC0-1417-FF47-98D5-12305E1D9555}"/>
              </a:ext>
            </a:extLst>
          </p:cNvPr>
          <p:cNvCxnSpPr>
            <a:cxnSpLocks noChangeShapeType="1"/>
          </p:cNvCxnSpPr>
          <p:nvPr/>
        </p:nvCxnSpPr>
        <p:spPr bwMode="auto">
          <a:xfrm>
            <a:off x="1301750" y="2460625"/>
            <a:ext cx="1095375" cy="0"/>
          </a:xfrm>
          <a:prstGeom prst="line">
            <a:avLst/>
          </a:prstGeom>
          <a:noFill/>
          <a:ln w="57150">
            <a:solidFill>
              <a:srgbClr val="8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Slide Number Placeholder 3">
            <a:extLst>
              <a:ext uri="{FF2B5EF4-FFF2-40B4-BE49-F238E27FC236}">
                <a16:creationId xmlns:a16="http://schemas.microsoft.com/office/drawing/2014/main" id="{A67BACF7-8297-C642-9E97-A006576F856A}"/>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60</a:t>
            </a:fld>
            <a:endParaRPr lang="en-US" sz="1000"/>
          </a:p>
        </p:txBody>
      </p:sp>
    </p:spTree>
    <p:extLst>
      <p:ext uri="{BB962C8B-B14F-4D97-AF65-F5344CB8AC3E}">
        <p14:creationId xmlns:p14="http://schemas.microsoft.com/office/powerpoint/2010/main" val="33164673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9" grpId="0" animBg="1"/>
      <p:bldP spid="13" grpId="0" animBg="1"/>
      <p:bldP spid="14" grpId="0"/>
      <p:bldP spid="15" grpId="0" animBg="1"/>
      <p:bldP spid="16" grpId="0" animBg="1"/>
      <p:bldP spid="1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3"/>
          <p:cNvSpPr>
            <a:spLocks noGrp="1"/>
          </p:cNvSpPr>
          <p:nvPr>
            <p:ph type="title"/>
          </p:nvPr>
        </p:nvSpPr>
        <p:spPr/>
        <p:txBody>
          <a:bodyPr/>
          <a:lstStyle/>
          <a:p>
            <a:r>
              <a:rPr lang="en-US" dirty="0">
                <a:latin typeface="Arial" charset="0"/>
                <a:ea typeface="MS PGothic" charset="0"/>
              </a:rPr>
              <a:t>What does metadata look like?</a:t>
            </a:r>
          </a:p>
        </p:txBody>
      </p:sp>
      <p:sp>
        <p:nvSpPr>
          <p:cNvPr id="125" name="Rectangle 124">
            <a:extLst>
              <a:ext uri="{FF2B5EF4-FFF2-40B4-BE49-F238E27FC236}">
                <a16:creationId xmlns:a16="http://schemas.microsoft.com/office/drawing/2014/main" id="{4C0D3A0A-6400-0846-A3B1-D4D9D76A74C6}"/>
              </a:ext>
            </a:extLst>
          </p:cNvPr>
          <p:cNvSpPr/>
          <p:nvPr/>
        </p:nvSpPr>
        <p:spPr>
          <a:xfrm>
            <a:off x="157216" y="834630"/>
            <a:ext cx="8759825" cy="2187178"/>
          </a:xfrm>
          <a:prstGeom prst="rect">
            <a:avLst/>
          </a:prstGeom>
          <a:solidFill>
            <a:srgbClr val="4BACC6">
              <a:lumMod val="40000"/>
              <a:lumOff val="60000"/>
            </a:srgbClr>
          </a:solidFill>
          <a:ln w="9525" cap="flat" cmpd="sng" algn="ctr">
            <a:noFill/>
            <a:prstDash val="solid"/>
          </a:ln>
          <a:effectLst>
            <a:outerShdw blurRad="40000" dist="23000" dir="5400000" rotWithShape="0">
              <a:srgbClr val="000000">
                <a:alpha val="35000"/>
              </a:srgbClr>
            </a:outerShdw>
          </a:effectLst>
        </p:spPr>
        <p:txBody>
          <a:bodyPr anchor="b"/>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ＭＳ Ｐゴシック"/>
                <a:cs typeface="Calibri"/>
              </a:rPr>
              <a:t>Business</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ＭＳ Ｐゴシック"/>
                <a:cs typeface="Calibri"/>
              </a:rPr>
              <a:t>metadata</a:t>
            </a:r>
          </a:p>
        </p:txBody>
      </p:sp>
      <p:sp>
        <p:nvSpPr>
          <p:cNvPr id="126" name="Rectangle 125">
            <a:extLst>
              <a:ext uri="{FF2B5EF4-FFF2-40B4-BE49-F238E27FC236}">
                <a16:creationId xmlns:a16="http://schemas.microsoft.com/office/drawing/2014/main" id="{615D09C3-C60A-2D49-BE24-D39D686ED248}"/>
              </a:ext>
            </a:extLst>
          </p:cNvPr>
          <p:cNvSpPr/>
          <p:nvPr/>
        </p:nvSpPr>
        <p:spPr>
          <a:xfrm>
            <a:off x="157163" y="3045645"/>
            <a:ext cx="8763000" cy="1316831"/>
          </a:xfrm>
          <a:prstGeom prst="rect">
            <a:avLst/>
          </a:prstGeom>
          <a:solidFill>
            <a:srgbClr val="EEECE1">
              <a:lumMod val="75000"/>
            </a:srgbClr>
          </a:solidFill>
          <a:ln w="9525" cap="flat" cmpd="sng" algn="ctr">
            <a:noFill/>
            <a:prstDash val="solid"/>
          </a:ln>
          <a:effectLst>
            <a:outerShdw blurRad="40000" dist="23000" dir="5400000" rotWithShape="0">
              <a:srgbClr val="000000">
                <a:alpha val="35000"/>
              </a:srgbClr>
            </a:outerShdw>
          </a:effectLst>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ＭＳ Ｐゴシック"/>
                <a:cs typeface="Calibri"/>
              </a:rPr>
              <a:t>Structural</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ＭＳ Ｐゴシック"/>
                <a:cs typeface="Calibri"/>
              </a:rPr>
              <a:t>metadata for</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F497D"/>
                </a:solidFill>
                <a:effectLst/>
                <a:uLnTx/>
                <a:uFillTx/>
                <a:latin typeface="Calibri"/>
                <a:ea typeface="ＭＳ Ｐゴシック"/>
                <a:cs typeface="Calibri"/>
              </a:rPr>
              <a:t>a data store</a:t>
            </a:r>
          </a:p>
        </p:txBody>
      </p:sp>
      <p:cxnSp>
        <p:nvCxnSpPr>
          <p:cNvPr id="127" name="Straight Connector 126">
            <a:extLst>
              <a:ext uri="{FF2B5EF4-FFF2-40B4-BE49-F238E27FC236}">
                <a16:creationId xmlns:a16="http://schemas.microsoft.com/office/drawing/2014/main" id="{B74FECEE-1692-7643-B7BD-5AB55D711547}"/>
              </a:ext>
            </a:extLst>
          </p:cNvPr>
          <p:cNvCxnSpPr/>
          <p:nvPr/>
        </p:nvCxnSpPr>
        <p:spPr bwMode="auto">
          <a:xfrm>
            <a:off x="1955800" y="3273029"/>
            <a:ext cx="4452938" cy="0"/>
          </a:xfrm>
          <a:prstGeom prst="line">
            <a:avLst/>
          </a:prstGeom>
          <a:solidFill>
            <a:srgbClr val="CC99FF"/>
          </a:solidFill>
          <a:ln w="19050" cap="flat" cmpd="sng" algn="ctr">
            <a:solidFill>
              <a:srgbClr val="1F497D"/>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28" name="Straight Connector 127">
            <a:extLst>
              <a:ext uri="{FF2B5EF4-FFF2-40B4-BE49-F238E27FC236}">
                <a16:creationId xmlns:a16="http://schemas.microsoft.com/office/drawing/2014/main" id="{D5879178-D4E8-1F4D-AC07-5CA7813AB9D5}"/>
              </a:ext>
            </a:extLst>
          </p:cNvPr>
          <p:cNvCxnSpPr/>
          <p:nvPr/>
        </p:nvCxnSpPr>
        <p:spPr bwMode="auto">
          <a:xfrm>
            <a:off x="1958975" y="4176713"/>
            <a:ext cx="4452938" cy="0"/>
          </a:xfrm>
          <a:prstGeom prst="line">
            <a:avLst/>
          </a:prstGeom>
          <a:solidFill>
            <a:srgbClr val="CC99FF"/>
          </a:solidFill>
          <a:ln w="19050" cap="flat" cmpd="sng" algn="ctr">
            <a:solidFill>
              <a:srgbClr val="1F497D"/>
            </a:solidFill>
            <a:prstDash val="sysDash"/>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29" name="Rectangle 128">
            <a:extLst>
              <a:ext uri="{FF2B5EF4-FFF2-40B4-BE49-F238E27FC236}">
                <a16:creationId xmlns:a16="http://schemas.microsoft.com/office/drawing/2014/main" id="{10DEA266-F8F1-144D-9B19-DB0260A36BE5}"/>
              </a:ext>
            </a:extLst>
          </p:cNvPr>
          <p:cNvSpPr/>
          <p:nvPr/>
        </p:nvSpPr>
        <p:spPr>
          <a:xfrm>
            <a:off x="1751013" y="3268292"/>
            <a:ext cx="971550" cy="912019"/>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1200" cap="small" spc="0" normalizeH="0" baseline="0" noProof="0" dirty="0" err="1">
                <a:ln>
                  <a:noFill/>
                </a:ln>
                <a:solidFill>
                  <a:srgbClr val="1F497D"/>
                </a:solidFill>
                <a:effectLst/>
                <a:uLnTx/>
                <a:uFillTx/>
                <a:latin typeface="Calibri"/>
                <a:ea typeface="ＭＳ Ｐゴシック"/>
                <a:cs typeface="Calibri"/>
              </a:rPr>
              <a:t>EmpName</a:t>
            </a:r>
            <a:endParaRPr kumimoji="0" lang="en-US" sz="1050" b="0" i="0" u="none" strike="noStrike" kern="1200" cap="small" spc="0" normalizeH="0" baseline="0" noProof="0" dirty="0">
              <a:ln>
                <a:noFill/>
              </a:ln>
              <a:solidFill>
                <a:srgbClr val="1F497D"/>
              </a:solidFill>
              <a:effectLst/>
              <a:uLnTx/>
              <a:uFillTx/>
              <a:latin typeface="Calibri"/>
              <a:ea typeface="ＭＳ Ｐゴシック"/>
              <a:cs typeface="Calibri"/>
            </a:endParaRPr>
          </a:p>
        </p:txBody>
      </p:sp>
      <p:sp>
        <p:nvSpPr>
          <p:cNvPr id="130" name="Rectangle 129">
            <a:extLst>
              <a:ext uri="{FF2B5EF4-FFF2-40B4-BE49-F238E27FC236}">
                <a16:creationId xmlns:a16="http://schemas.microsoft.com/office/drawing/2014/main" id="{A45A60F6-C15B-1E4F-AC8A-B502914E260A}"/>
              </a:ext>
            </a:extLst>
          </p:cNvPr>
          <p:cNvSpPr/>
          <p:nvPr/>
        </p:nvSpPr>
        <p:spPr>
          <a:xfrm>
            <a:off x="2725738" y="3268292"/>
            <a:ext cx="971550" cy="912019"/>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1200" cap="small" spc="0" normalizeH="0" baseline="0" noProof="0" dirty="0" err="1">
                <a:ln>
                  <a:noFill/>
                </a:ln>
                <a:solidFill>
                  <a:srgbClr val="1F497D"/>
                </a:solidFill>
                <a:effectLst/>
                <a:uLnTx/>
                <a:uFillTx/>
                <a:latin typeface="Calibri"/>
                <a:ea typeface="ＭＳ Ｐゴシック"/>
                <a:cs typeface="Calibri"/>
              </a:rPr>
              <a:t>EmpNo</a:t>
            </a:r>
            <a:endParaRPr kumimoji="0" lang="en-US" sz="1050" b="0" i="0" u="none" strike="noStrike" kern="1200" cap="small" spc="0" normalizeH="0" baseline="0" noProof="0" dirty="0">
              <a:ln>
                <a:noFill/>
              </a:ln>
              <a:solidFill>
                <a:srgbClr val="1F497D"/>
              </a:solidFill>
              <a:effectLst/>
              <a:uLnTx/>
              <a:uFillTx/>
              <a:latin typeface="Calibri"/>
              <a:ea typeface="ＭＳ Ｐゴシック"/>
              <a:cs typeface="Calibri"/>
            </a:endParaRPr>
          </a:p>
        </p:txBody>
      </p:sp>
      <p:sp>
        <p:nvSpPr>
          <p:cNvPr id="131" name="Rectangle 130">
            <a:extLst>
              <a:ext uri="{FF2B5EF4-FFF2-40B4-BE49-F238E27FC236}">
                <a16:creationId xmlns:a16="http://schemas.microsoft.com/office/drawing/2014/main" id="{3898DA43-984D-8445-8029-7D0799A0193A}"/>
              </a:ext>
            </a:extLst>
          </p:cNvPr>
          <p:cNvSpPr/>
          <p:nvPr/>
        </p:nvSpPr>
        <p:spPr>
          <a:xfrm>
            <a:off x="3698875" y="3268292"/>
            <a:ext cx="971550" cy="912019"/>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1200" cap="small" spc="0" normalizeH="0" baseline="0" noProof="0" dirty="0" err="1">
                <a:ln>
                  <a:noFill/>
                </a:ln>
                <a:solidFill>
                  <a:srgbClr val="1F497D"/>
                </a:solidFill>
                <a:effectLst/>
                <a:uLnTx/>
                <a:uFillTx/>
                <a:latin typeface="Calibri"/>
                <a:ea typeface="ＭＳ Ｐゴシック"/>
                <a:cs typeface="Calibri"/>
              </a:rPr>
              <a:t>JobCode</a:t>
            </a:r>
            <a:endParaRPr kumimoji="0" lang="en-US" sz="1050" b="0" i="0" u="none" strike="noStrike" kern="1200" cap="small" spc="0" normalizeH="0" baseline="0" noProof="0" dirty="0">
              <a:ln>
                <a:noFill/>
              </a:ln>
              <a:solidFill>
                <a:srgbClr val="1F497D"/>
              </a:solidFill>
              <a:effectLst/>
              <a:uLnTx/>
              <a:uFillTx/>
              <a:latin typeface="Calibri"/>
              <a:ea typeface="ＭＳ Ｐゴシック"/>
              <a:cs typeface="Calibri"/>
            </a:endParaRPr>
          </a:p>
        </p:txBody>
      </p:sp>
      <p:sp>
        <p:nvSpPr>
          <p:cNvPr id="132" name="Rectangle 131">
            <a:extLst>
              <a:ext uri="{FF2B5EF4-FFF2-40B4-BE49-F238E27FC236}">
                <a16:creationId xmlns:a16="http://schemas.microsoft.com/office/drawing/2014/main" id="{98F74EE4-32D8-7345-9F63-FCC035A00D4C}"/>
              </a:ext>
            </a:extLst>
          </p:cNvPr>
          <p:cNvSpPr/>
          <p:nvPr/>
        </p:nvSpPr>
        <p:spPr>
          <a:xfrm>
            <a:off x="5932488" y="3268292"/>
            <a:ext cx="971550" cy="912019"/>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1200" cap="small" spc="0" normalizeH="0" baseline="0" noProof="0" dirty="0">
                <a:ln>
                  <a:noFill/>
                </a:ln>
                <a:solidFill>
                  <a:srgbClr val="1F497D"/>
                </a:solidFill>
                <a:effectLst/>
                <a:uLnTx/>
                <a:uFillTx/>
                <a:latin typeface="Calibri"/>
                <a:ea typeface="ＭＳ Ｐゴシック"/>
                <a:cs typeface="Calibri"/>
              </a:rPr>
              <a:t>Salary</a:t>
            </a:r>
          </a:p>
        </p:txBody>
      </p:sp>
      <p:sp>
        <p:nvSpPr>
          <p:cNvPr id="133" name="Rectangle 132">
            <a:extLst>
              <a:ext uri="{FF2B5EF4-FFF2-40B4-BE49-F238E27FC236}">
                <a16:creationId xmlns:a16="http://schemas.microsoft.com/office/drawing/2014/main" id="{930ABD19-E3EE-1945-BFA3-05FBE362752F}"/>
              </a:ext>
            </a:extLst>
          </p:cNvPr>
          <p:cNvSpPr/>
          <p:nvPr/>
        </p:nvSpPr>
        <p:spPr>
          <a:xfrm rot="16200000">
            <a:off x="961838" y="3465450"/>
            <a:ext cx="1070372" cy="490317"/>
          </a:xfrm>
          <a:prstGeom prst="rect">
            <a:avLst/>
          </a:prstGeom>
          <a:solidFill>
            <a:srgbClr val="FFFFFF"/>
          </a:solidFill>
          <a:ln w="9525" cap="flat" cmpd="sng" algn="ctr">
            <a:solidFill>
              <a:srgbClr val="1F497D"/>
            </a:solidFill>
            <a:prstDash val="solid"/>
          </a:ln>
          <a:effectLst>
            <a:outerShdw blurRad="40000" dist="23000" dir="5400000" rotWithShape="0">
              <a:srgbClr val="000000">
                <a:alpha val="3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1200" cap="small" spc="0" normalizeH="0" baseline="0" noProof="0" dirty="0">
                <a:ln>
                  <a:noFill/>
                </a:ln>
                <a:solidFill>
                  <a:srgbClr val="1F497D"/>
                </a:solidFill>
                <a:effectLst/>
                <a:uLnTx/>
                <a:uFillTx/>
                <a:latin typeface="Calibri"/>
                <a:ea typeface="ＭＳ Ｐゴシック"/>
                <a:cs typeface="Calibri"/>
              </a:rPr>
              <a:t>Employee Record</a:t>
            </a:r>
          </a:p>
        </p:txBody>
      </p:sp>
      <p:sp>
        <p:nvSpPr>
          <p:cNvPr id="134" name="TextBox 133">
            <a:extLst>
              <a:ext uri="{FF2B5EF4-FFF2-40B4-BE49-F238E27FC236}">
                <a16:creationId xmlns:a16="http://schemas.microsoft.com/office/drawing/2014/main" id="{A21D45FA-380C-6D4F-8AE0-5660C9690924}"/>
              </a:ext>
            </a:extLst>
          </p:cNvPr>
          <p:cNvSpPr txBox="1"/>
          <p:nvPr/>
        </p:nvSpPr>
        <p:spPr bwMode="auto">
          <a:xfrm>
            <a:off x="1066823" y="906093"/>
            <a:ext cx="904478"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Employee</a:t>
            </a:r>
          </a:p>
        </p:txBody>
      </p:sp>
      <p:sp>
        <p:nvSpPr>
          <p:cNvPr id="135" name="TextBox 134">
            <a:extLst>
              <a:ext uri="{FF2B5EF4-FFF2-40B4-BE49-F238E27FC236}">
                <a16:creationId xmlns:a16="http://schemas.microsoft.com/office/drawing/2014/main" id="{54A77B67-1AD6-A843-902D-B3F64FDB8124}"/>
              </a:ext>
            </a:extLst>
          </p:cNvPr>
          <p:cNvSpPr txBox="1"/>
          <p:nvPr/>
        </p:nvSpPr>
        <p:spPr bwMode="auto">
          <a:xfrm>
            <a:off x="4776809" y="1360911"/>
            <a:ext cx="1236749"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Work Location</a:t>
            </a:r>
          </a:p>
        </p:txBody>
      </p:sp>
      <p:sp>
        <p:nvSpPr>
          <p:cNvPr id="136" name="TextBox 135">
            <a:extLst>
              <a:ext uri="{FF2B5EF4-FFF2-40B4-BE49-F238E27FC236}">
                <a16:creationId xmlns:a16="http://schemas.microsoft.com/office/drawing/2014/main" id="{4DA2A1A9-7B4E-174A-BB0D-5D486D569AB7}"/>
              </a:ext>
            </a:extLst>
          </p:cNvPr>
          <p:cNvSpPr txBox="1"/>
          <p:nvPr/>
        </p:nvSpPr>
        <p:spPr bwMode="auto">
          <a:xfrm>
            <a:off x="6638926" y="2309839"/>
            <a:ext cx="1182631"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Annual Salary</a:t>
            </a:r>
          </a:p>
        </p:txBody>
      </p:sp>
      <p:sp>
        <p:nvSpPr>
          <p:cNvPr id="137" name="TextBox 136">
            <a:extLst>
              <a:ext uri="{FF2B5EF4-FFF2-40B4-BE49-F238E27FC236}">
                <a16:creationId xmlns:a16="http://schemas.microsoft.com/office/drawing/2014/main" id="{902B9120-0794-804B-A0EE-1A7D43E156E7}"/>
              </a:ext>
            </a:extLst>
          </p:cNvPr>
          <p:cNvSpPr txBox="1"/>
          <p:nvPr/>
        </p:nvSpPr>
        <p:spPr bwMode="auto">
          <a:xfrm>
            <a:off x="3787469" y="2024089"/>
            <a:ext cx="793807"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Job Title</a:t>
            </a:r>
          </a:p>
        </p:txBody>
      </p:sp>
      <p:sp>
        <p:nvSpPr>
          <p:cNvPr id="138" name="TextBox 137">
            <a:extLst>
              <a:ext uri="{FF2B5EF4-FFF2-40B4-BE49-F238E27FC236}">
                <a16:creationId xmlns:a16="http://schemas.microsoft.com/office/drawing/2014/main" id="{B8B21A8D-26B8-0740-BE81-A84FCFE7E1B5}"/>
              </a:ext>
            </a:extLst>
          </p:cNvPr>
          <p:cNvSpPr txBox="1"/>
          <p:nvPr/>
        </p:nvSpPr>
        <p:spPr bwMode="auto">
          <a:xfrm>
            <a:off x="2397146" y="2256261"/>
            <a:ext cx="1084015"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Employee Id</a:t>
            </a:r>
          </a:p>
        </p:txBody>
      </p:sp>
      <p:sp>
        <p:nvSpPr>
          <p:cNvPr id="139" name="TextBox 138">
            <a:extLst>
              <a:ext uri="{FF2B5EF4-FFF2-40B4-BE49-F238E27FC236}">
                <a16:creationId xmlns:a16="http://schemas.microsoft.com/office/drawing/2014/main" id="{D686236B-68DD-0245-B9DB-93E5BC4D69EB}"/>
              </a:ext>
            </a:extLst>
          </p:cNvPr>
          <p:cNvSpPr txBox="1"/>
          <p:nvPr/>
        </p:nvSpPr>
        <p:spPr bwMode="auto">
          <a:xfrm>
            <a:off x="825506" y="2440808"/>
            <a:ext cx="1378967"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Employee Name</a:t>
            </a:r>
          </a:p>
        </p:txBody>
      </p:sp>
      <p:sp>
        <p:nvSpPr>
          <p:cNvPr id="140" name="TextBox 139">
            <a:extLst>
              <a:ext uri="{FF2B5EF4-FFF2-40B4-BE49-F238E27FC236}">
                <a16:creationId xmlns:a16="http://schemas.microsoft.com/office/drawing/2014/main" id="{4226883C-EE08-5A48-B7F0-C9FC1A9E791D}"/>
              </a:ext>
            </a:extLst>
          </p:cNvPr>
          <p:cNvSpPr txBox="1"/>
          <p:nvPr/>
        </p:nvSpPr>
        <p:spPr bwMode="auto">
          <a:xfrm>
            <a:off x="7292984" y="1683570"/>
            <a:ext cx="1337674"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Hourly Pay Rate</a:t>
            </a:r>
          </a:p>
        </p:txBody>
      </p:sp>
      <p:sp>
        <p:nvSpPr>
          <p:cNvPr id="141" name="TextBox 140">
            <a:extLst>
              <a:ext uri="{FF2B5EF4-FFF2-40B4-BE49-F238E27FC236}">
                <a16:creationId xmlns:a16="http://schemas.microsoft.com/office/drawing/2014/main" id="{6BBEA07E-1325-FB4D-8F53-BE3774B95AA5}"/>
              </a:ext>
            </a:extLst>
          </p:cNvPr>
          <p:cNvSpPr txBox="1"/>
          <p:nvPr/>
        </p:nvSpPr>
        <p:spPr bwMode="auto">
          <a:xfrm>
            <a:off x="506414" y="1814539"/>
            <a:ext cx="842025"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Manager</a:t>
            </a:r>
          </a:p>
        </p:txBody>
      </p:sp>
      <p:cxnSp>
        <p:nvCxnSpPr>
          <p:cNvPr id="142" name="Curved Connector 141">
            <a:extLst>
              <a:ext uri="{FF2B5EF4-FFF2-40B4-BE49-F238E27FC236}">
                <a16:creationId xmlns:a16="http://schemas.microsoft.com/office/drawing/2014/main" id="{548A347B-4799-F345-8EC9-BAFCA64213A0}"/>
              </a:ext>
            </a:extLst>
          </p:cNvPr>
          <p:cNvCxnSpPr>
            <a:stCxn id="134" idx="2"/>
            <a:endCxn id="138" idx="1"/>
          </p:cNvCxnSpPr>
          <p:nvPr/>
        </p:nvCxnSpPr>
        <p:spPr bwMode="auto">
          <a:xfrm rot="16200000" flipH="1">
            <a:off x="1359964" y="1372968"/>
            <a:ext cx="1196280" cy="878084"/>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43" name="Curved Connector 142">
            <a:extLst>
              <a:ext uri="{FF2B5EF4-FFF2-40B4-BE49-F238E27FC236}">
                <a16:creationId xmlns:a16="http://schemas.microsoft.com/office/drawing/2014/main" id="{094BEC14-4157-6946-9C94-3D1027C71976}"/>
              </a:ext>
            </a:extLst>
          </p:cNvPr>
          <p:cNvCxnSpPr>
            <a:stCxn id="134" idx="2"/>
            <a:endCxn id="139" idx="0"/>
          </p:cNvCxnSpPr>
          <p:nvPr/>
        </p:nvCxnSpPr>
        <p:spPr bwMode="auto">
          <a:xfrm rot="5400000">
            <a:off x="903557" y="1825303"/>
            <a:ext cx="1226938" cy="4072"/>
          </a:xfrm>
          <a:prstGeom prst="curvedConnector3">
            <a:avLst>
              <a:gd name="adj1" fmla="val 50000"/>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44" name="Curved Connector 143">
            <a:extLst>
              <a:ext uri="{FF2B5EF4-FFF2-40B4-BE49-F238E27FC236}">
                <a16:creationId xmlns:a16="http://schemas.microsoft.com/office/drawing/2014/main" id="{FB8D6BC1-2CBD-9F4B-AC41-E2D0D906F0FF}"/>
              </a:ext>
            </a:extLst>
          </p:cNvPr>
          <p:cNvCxnSpPr>
            <a:stCxn id="134" idx="2"/>
            <a:endCxn id="135" idx="1"/>
          </p:cNvCxnSpPr>
          <p:nvPr/>
        </p:nvCxnSpPr>
        <p:spPr bwMode="auto">
          <a:xfrm rot="16200000" flipH="1">
            <a:off x="2997470" y="-264539"/>
            <a:ext cx="300930" cy="3257747"/>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45" name="Curved Connector 144">
            <a:extLst>
              <a:ext uri="{FF2B5EF4-FFF2-40B4-BE49-F238E27FC236}">
                <a16:creationId xmlns:a16="http://schemas.microsoft.com/office/drawing/2014/main" id="{7489120F-0BB1-CE45-877F-9D6BDC381282}"/>
              </a:ext>
            </a:extLst>
          </p:cNvPr>
          <p:cNvCxnSpPr>
            <a:stCxn id="134" idx="2"/>
            <a:endCxn id="137" idx="1"/>
          </p:cNvCxnSpPr>
          <p:nvPr/>
        </p:nvCxnSpPr>
        <p:spPr bwMode="auto">
          <a:xfrm rot="16200000" flipH="1">
            <a:off x="2171211" y="561720"/>
            <a:ext cx="964108" cy="2268407"/>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46" name="Curved Connector 145">
            <a:extLst>
              <a:ext uri="{FF2B5EF4-FFF2-40B4-BE49-F238E27FC236}">
                <a16:creationId xmlns:a16="http://schemas.microsoft.com/office/drawing/2014/main" id="{58330AE4-5A2B-EC4A-AD4E-E3E0653D25D4}"/>
              </a:ext>
            </a:extLst>
          </p:cNvPr>
          <p:cNvCxnSpPr>
            <a:stCxn id="134" idx="2"/>
            <a:endCxn id="141" idx="0"/>
          </p:cNvCxnSpPr>
          <p:nvPr/>
        </p:nvCxnSpPr>
        <p:spPr bwMode="auto">
          <a:xfrm rot="5400000">
            <a:off x="922911" y="1218387"/>
            <a:ext cx="600669" cy="591635"/>
          </a:xfrm>
          <a:prstGeom prst="curvedConnector3">
            <a:avLst>
              <a:gd name="adj1" fmla="val 50000"/>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47" name="TextBox 146">
            <a:extLst>
              <a:ext uri="{FF2B5EF4-FFF2-40B4-BE49-F238E27FC236}">
                <a16:creationId xmlns:a16="http://schemas.microsoft.com/office/drawing/2014/main" id="{F27000A7-81D1-D940-BFE3-A8F0471D6224}"/>
              </a:ext>
            </a:extLst>
          </p:cNvPr>
          <p:cNvSpPr txBox="1"/>
          <p:nvPr/>
        </p:nvSpPr>
        <p:spPr bwMode="auto">
          <a:xfrm>
            <a:off x="5002214" y="1740720"/>
            <a:ext cx="1600053" cy="307777"/>
          </a:xfrm>
          <a:prstGeom prst="rect">
            <a:avLst/>
          </a:prstGeom>
          <a:solidFill>
            <a:srgbClr val="4BACC6">
              <a:lumMod val="20000"/>
              <a:lumOff val="80000"/>
            </a:srgbClr>
          </a:solidFill>
          <a:ln w="9525">
            <a:solidFill>
              <a:srgbClr val="4BACC6"/>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Compensation Plan</a:t>
            </a:r>
          </a:p>
        </p:txBody>
      </p:sp>
      <p:cxnSp>
        <p:nvCxnSpPr>
          <p:cNvPr id="148" name="Curved Connector 147">
            <a:extLst>
              <a:ext uri="{FF2B5EF4-FFF2-40B4-BE49-F238E27FC236}">
                <a16:creationId xmlns:a16="http://schemas.microsoft.com/office/drawing/2014/main" id="{627F4E70-5B48-A546-B5B5-C5B3CFE60599}"/>
              </a:ext>
            </a:extLst>
          </p:cNvPr>
          <p:cNvCxnSpPr>
            <a:stCxn id="134" idx="2"/>
            <a:endCxn id="147" idx="1"/>
          </p:cNvCxnSpPr>
          <p:nvPr/>
        </p:nvCxnSpPr>
        <p:spPr bwMode="auto">
          <a:xfrm rot="16200000" flipH="1">
            <a:off x="2920269" y="-187337"/>
            <a:ext cx="680739" cy="3483152"/>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49" name="Curved Connector 148">
            <a:extLst>
              <a:ext uri="{FF2B5EF4-FFF2-40B4-BE49-F238E27FC236}">
                <a16:creationId xmlns:a16="http://schemas.microsoft.com/office/drawing/2014/main" id="{32CFC42D-6BEA-F04C-861E-B01A1BDFCC20}"/>
              </a:ext>
            </a:extLst>
          </p:cNvPr>
          <p:cNvCxnSpPr>
            <a:stCxn id="140" idx="1"/>
            <a:endCxn id="147" idx="2"/>
          </p:cNvCxnSpPr>
          <p:nvPr/>
        </p:nvCxnSpPr>
        <p:spPr bwMode="auto">
          <a:xfrm rot="10800000" flipV="1">
            <a:off x="5802242" y="1837459"/>
            <a:ext cx="1490743" cy="211038"/>
          </a:xfrm>
          <a:prstGeom prst="curvedConnector4">
            <a:avLst>
              <a:gd name="adj1" fmla="val 23167"/>
              <a:gd name="adj2" fmla="val 20832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50" name="Curved Connector 149">
            <a:extLst>
              <a:ext uri="{FF2B5EF4-FFF2-40B4-BE49-F238E27FC236}">
                <a16:creationId xmlns:a16="http://schemas.microsoft.com/office/drawing/2014/main" id="{D50B73F7-503E-1746-AF7B-069AB206A048}"/>
              </a:ext>
            </a:extLst>
          </p:cNvPr>
          <p:cNvCxnSpPr>
            <a:stCxn id="136" idx="1"/>
            <a:endCxn id="147" idx="2"/>
          </p:cNvCxnSpPr>
          <p:nvPr/>
        </p:nvCxnSpPr>
        <p:spPr bwMode="auto">
          <a:xfrm rot="10800000">
            <a:off x="5802242" y="2048498"/>
            <a:ext cx="836685" cy="415231"/>
          </a:xfrm>
          <a:prstGeom prst="curvedConnector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51" name="Curved Connector 70">
            <a:extLst>
              <a:ext uri="{FF2B5EF4-FFF2-40B4-BE49-F238E27FC236}">
                <a16:creationId xmlns:a16="http://schemas.microsoft.com/office/drawing/2014/main" id="{1348DF88-2629-324D-A64C-AC829A0EA4A1}"/>
              </a:ext>
            </a:extLst>
          </p:cNvPr>
          <p:cNvCxnSpPr>
            <a:stCxn id="137" idx="2"/>
            <a:endCxn id="131" idx="0"/>
          </p:cNvCxnSpPr>
          <p:nvPr/>
        </p:nvCxnSpPr>
        <p:spPr bwMode="auto">
          <a:xfrm rot="16200000" flipH="1">
            <a:off x="3716298" y="2799940"/>
            <a:ext cx="936426" cy="277"/>
          </a:xfrm>
          <a:prstGeom prst="bentConnector3">
            <a:avLst>
              <a:gd name="adj1" fmla="val 50000"/>
            </a:avLst>
          </a:prstGeom>
          <a:solidFill>
            <a:srgbClr val="CC99FF"/>
          </a:solidFill>
          <a:ln w="28575" cap="flat" cmpd="sng" algn="ctr">
            <a:solidFill>
              <a:sysClr val="windowText" lastClr="000000"/>
            </a:solidFill>
            <a:prstDash val="solid"/>
            <a:round/>
            <a:headEnd type="arrow"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52" name="Curved Connector 70">
            <a:extLst>
              <a:ext uri="{FF2B5EF4-FFF2-40B4-BE49-F238E27FC236}">
                <a16:creationId xmlns:a16="http://schemas.microsoft.com/office/drawing/2014/main" id="{2B9BF184-34CD-F14C-B50D-0A37DA5EE837}"/>
              </a:ext>
            </a:extLst>
          </p:cNvPr>
          <p:cNvCxnSpPr>
            <a:stCxn id="139" idx="2"/>
            <a:endCxn id="129" idx="0"/>
          </p:cNvCxnSpPr>
          <p:nvPr/>
        </p:nvCxnSpPr>
        <p:spPr bwMode="auto">
          <a:xfrm rot="16200000" flipH="1">
            <a:off x="1616036" y="2647539"/>
            <a:ext cx="519707" cy="721798"/>
          </a:xfrm>
          <a:prstGeom prst="bentConnector3">
            <a:avLst>
              <a:gd name="adj1" fmla="val 50000"/>
            </a:avLst>
          </a:prstGeom>
          <a:solidFill>
            <a:srgbClr val="CC99FF"/>
          </a:solidFill>
          <a:ln w="28575" cap="flat" cmpd="sng" algn="ctr">
            <a:solidFill>
              <a:sysClr val="windowText" lastClr="000000"/>
            </a:solidFill>
            <a:prstDash val="solid"/>
            <a:round/>
            <a:headEnd type="arrow"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53" name="Curved Connector 70">
            <a:extLst>
              <a:ext uri="{FF2B5EF4-FFF2-40B4-BE49-F238E27FC236}">
                <a16:creationId xmlns:a16="http://schemas.microsoft.com/office/drawing/2014/main" id="{1B485AD3-1039-FB4F-A8F5-9C93F1794D42}"/>
              </a:ext>
            </a:extLst>
          </p:cNvPr>
          <p:cNvCxnSpPr>
            <a:stCxn id="138" idx="2"/>
            <a:endCxn id="130" idx="0"/>
          </p:cNvCxnSpPr>
          <p:nvPr/>
        </p:nvCxnSpPr>
        <p:spPr bwMode="auto">
          <a:xfrm rot="16200000" flipH="1">
            <a:off x="2723206" y="2779985"/>
            <a:ext cx="704254" cy="272359"/>
          </a:xfrm>
          <a:prstGeom prst="bentConnector3">
            <a:avLst>
              <a:gd name="adj1" fmla="val 50000"/>
            </a:avLst>
          </a:prstGeom>
          <a:solidFill>
            <a:srgbClr val="CC99FF"/>
          </a:solidFill>
          <a:ln w="28575" cap="flat" cmpd="sng" algn="ctr">
            <a:solidFill>
              <a:sysClr val="windowText" lastClr="000000"/>
            </a:solidFill>
            <a:prstDash val="solid"/>
            <a:round/>
            <a:headEnd type="arrow"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54" name="Curved Connector 70">
            <a:extLst>
              <a:ext uri="{FF2B5EF4-FFF2-40B4-BE49-F238E27FC236}">
                <a16:creationId xmlns:a16="http://schemas.microsoft.com/office/drawing/2014/main" id="{04515B97-F0AE-EA49-9CBF-C8E8B426AB03}"/>
              </a:ext>
            </a:extLst>
          </p:cNvPr>
          <p:cNvCxnSpPr>
            <a:stCxn id="136" idx="2"/>
            <a:endCxn id="132" idx="0"/>
          </p:cNvCxnSpPr>
          <p:nvPr/>
        </p:nvCxnSpPr>
        <p:spPr bwMode="auto">
          <a:xfrm rot="5400000">
            <a:off x="6498915" y="2536965"/>
            <a:ext cx="650676" cy="811979"/>
          </a:xfrm>
          <a:prstGeom prst="bentConnector3">
            <a:avLst>
              <a:gd name="adj1" fmla="val 50000"/>
            </a:avLst>
          </a:prstGeom>
          <a:solidFill>
            <a:srgbClr val="CC99FF"/>
          </a:solidFill>
          <a:ln w="28575" cap="flat" cmpd="sng" algn="ctr">
            <a:solidFill>
              <a:sysClr val="windowText" lastClr="000000"/>
            </a:solidFill>
            <a:prstDash val="solid"/>
            <a:round/>
            <a:headEnd type="arrow"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55" name="TextBox 154">
            <a:extLst>
              <a:ext uri="{FF2B5EF4-FFF2-40B4-BE49-F238E27FC236}">
                <a16:creationId xmlns:a16="http://schemas.microsoft.com/office/drawing/2014/main" id="{96557F5B-1DBA-E641-BB11-7618059EDAC4}"/>
              </a:ext>
            </a:extLst>
          </p:cNvPr>
          <p:cNvSpPr txBox="1"/>
          <p:nvPr/>
        </p:nvSpPr>
        <p:spPr bwMode="auto">
          <a:xfrm>
            <a:off x="3951340" y="1222799"/>
            <a:ext cx="543739"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HAS-A</a:t>
            </a:r>
          </a:p>
        </p:txBody>
      </p:sp>
      <p:sp>
        <p:nvSpPr>
          <p:cNvPr id="156" name="TextBox 155">
            <a:extLst>
              <a:ext uri="{FF2B5EF4-FFF2-40B4-BE49-F238E27FC236}">
                <a16:creationId xmlns:a16="http://schemas.microsoft.com/office/drawing/2014/main" id="{A07B22A1-5DD6-AB43-859E-9B7C5D8BBEB2}"/>
              </a:ext>
            </a:extLst>
          </p:cNvPr>
          <p:cNvSpPr txBox="1"/>
          <p:nvPr/>
        </p:nvSpPr>
        <p:spPr bwMode="auto">
          <a:xfrm>
            <a:off x="4165653" y="1607370"/>
            <a:ext cx="543739"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HAS-A</a:t>
            </a:r>
          </a:p>
        </p:txBody>
      </p:sp>
      <p:sp>
        <p:nvSpPr>
          <p:cNvPr id="157" name="TextBox 156">
            <a:extLst>
              <a:ext uri="{FF2B5EF4-FFF2-40B4-BE49-F238E27FC236}">
                <a16:creationId xmlns:a16="http://schemas.microsoft.com/office/drawing/2014/main" id="{99041EF1-2190-EE46-8196-7664A579AC64}"/>
              </a:ext>
            </a:extLst>
          </p:cNvPr>
          <p:cNvSpPr txBox="1"/>
          <p:nvPr/>
        </p:nvSpPr>
        <p:spPr bwMode="auto">
          <a:xfrm>
            <a:off x="3127379" y="1899074"/>
            <a:ext cx="543739"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HAS-A</a:t>
            </a:r>
          </a:p>
        </p:txBody>
      </p:sp>
      <p:sp>
        <p:nvSpPr>
          <p:cNvPr id="158" name="TextBox 157">
            <a:extLst>
              <a:ext uri="{FF2B5EF4-FFF2-40B4-BE49-F238E27FC236}">
                <a16:creationId xmlns:a16="http://schemas.microsoft.com/office/drawing/2014/main" id="{4BC54E50-FA91-6B4F-80F4-05CA80A350D8}"/>
              </a:ext>
            </a:extLst>
          </p:cNvPr>
          <p:cNvSpPr txBox="1"/>
          <p:nvPr/>
        </p:nvSpPr>
        <p:spPr bwMode="auto">
          <a:xfrm>
            <a:off x="1982798" y="2051474"/>
            <a:ext cx="543739"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HAS-A</a:t>
            </a:r>
          </a:p>
        </p:txBody>
      </p:sp>
      <p:sp>
        <p:nvSpPr>
          <p:cNvPr id="159" name="TextBox 158">
            <a:extLst>
              <a:ext uri="{FF2B5EF4-FFF2-40B4-BE49-F238E27FC236}">
                <a16:creationId xmlns:a16="http://schemas.microsoft.com/office/drawing/2014/main" id="{90DC4CA3-1C66-4249-B7C7-2530B39135C0}"/>
              </a:ext>
            </a:extLst>
          </p:cNvPr>
          <p:cNvSpPr txBox="1"/>
          <p:nvPr/>
        </p:nvSpPr>
        <p:spPr bwMode="auto">
          <a:xfrm>
            <a:off x="884251" y="2157439"/>
            <a:ext cx="543739"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HAS-A</a:t>
            </a:r>
          </a:p>
        </p:txBody>
      </p:sp>
      <p:sp>
        <p:nvSpPr>
          <p:cNvPr id="160" name="TextBox 159">
            <a:extLst>
              <a:ext uri="{FF2B5EF4-FFF2-40B4-BE49-F238E27FC236}">
                <a16:creationId xmlns:a16="http://schemas.microsoft.com/office/drawing/2014/main" id="{7ECA0CFE-6E06-344B-8CDC-D663C4627B7A}"/>
              </a:ext>
            </a:extLst>
          </p:cNvPr>
          <p:cNvSpPr txBox="1"/>
          <p:nvPr/>
        </p:nvSpPr>
        <p:spPr bwMode="auto">
          <a:xfrm>
            <a:off x="368302" y="1499024"/>
            <a:ext cx="543739"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HAS-A</a:t>
            </a:r>
          </a:p>
        </p:txBody>
      </p:sp>
      <p:sp>
        <p:nvSpPr>
          <p:cNvPr id="161" name="TextBox 160">
            <a:extLst>
              <a:ext uri="{FF2B5EF4-FFF2-40B4-BE49-F238E27FC236}">
                <a16:creationId xmlns:a16="http://schemas.microsoft.com/office/drawing/2014/main" id="{7D11F309-2011-394A-8571-7AF452B51EA1}"/>
              </a:ext>
            </a:extLst>
          </p:cNvPr>
          <p:cNvSpPr txBox="1"/>
          <p:nvPr/>
        </p:nvSpPr>
        <p:spPr bwMode="auto">
          <a:xfrm>
            <a:off x="5400675" y="2075286"/>
            <a:ext cx="409086"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IS-A</a:t>
            </a:r>
          </a:p>
        </p:txBody>
      </p:sp>
      <p:sp>
        <p:nvSpPr>
          <p:cNvPr id="162" name="TextBox 161">
            <a:extLst>
              <a:ext uri="{FF2B5EF4-FFF2-40B4-BE49-F238E27FC236}">
                <a16:creationId xmlns:a16="http://schemas.microsoft.com/office/drawing/2014/main" id="{360A2A75-6D3B-934E-AE14-23FC72CFFA91}"/>
              </a:ext>
            </a:extLst>
          </p:cNvPr>
          <p:cNvSpPr txBox="1"/>
          <p:nvPr/>
        </p:nvSpPr>
        <p:spPr bwMode="auto">
          <a:xfrm>
            <a:off x="6022975" y="1988584"/>
            <a:ext cx="409086"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IS-A</a:t>
            </a:r>
          </a:p>
        </p:txBody>
      </p:sp>
      <p:sp>
        <p:nvSpPr>
          <p:cNvPr id="163" name="TextBox 162">
            <a:extLst>
              <a:ext uri="{FF2B5EF4-FFF2-40B4-BE49-F238E27FC236}">
                <a16:creationId xmlns:a16="http://schemas.microsoft.com/office/drawing/2014/main" id="{29DAE798-E6A3-8D40-852A-5EF5AF1AF01F}"/>
              </a:ext>
            </a:extLst>
          </p:cNvPr>
          <p:cNvSpPr txBox="1"/>
          <p:nvPr/>
        </p:nvSpPr>
        <p:spPr bwMode="auto">
          <a:xfrm>
            <a:off x="6599266" y="1009677"/>
            <a:ext cx="835357" cy="307777"/>
          </a:xfrm>
          <a:prstGeom prst="rect">
            <a:avLst/>
          </a:prstGeom>
          <a:solidFill>
            <a:srgbClr val="F79646">
              <a:lumMod val="60000"/>
              <a:lumOff val="40000"/>
            </a:srgbClr>
          </a:solidFill>
          <a:ln w="38100" cmpd="sng">
            <a:solidFill>
              <a:srgbClr val="F79646">
                <a:lumMod val="50000"/>
              </a:srgbClr>
            </a:solid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itchFamily="-1" charset="0"/>
                <a:ea typeface="ＭＳ Ｐゴシック"/>
                <a:cs typeface="+mn-cs"/>
              </a:rPr>
              <a:t>Sensitive</a:t>
            </a:r>
          </a:p>
        </p:txBody>
      </p:sp>
      <p:cxnSp>
        <p:nvCxnSpPr>
          <p:cNvPr id="164" name="Straight Arrow Connector 163">
            <a:extLst>
              <a:ext uri="{FF2B5EF4-FFF2-40B4-BE49-F238E27FC236}">
                <a16:creationId xmlns:a16="http://schemas.microsoft.com/office/drawing/2014/main" id="{566E9EE4-49D4-914C-BB2D-8E3A3FCA9B57}"/>
              </a:ext>
            </a:extLst>
          </p:cNvPr>
          <p:cNvCxnSpPr>
            <a:stCxn id="163" idx="2"/>
          </p:cNvCxnSpPr>
          <p:nvPr/>
        </p:nvCxnSpPr>
        <p:spPr bwMode="auto">
          <a:xfrm flipH="1">
            <a:off x="6459567" y="1317454"/>
            <a:ext cx="557378" cy="423265"/>
          </a:xfrm>
          <a:prstGeom prst="straightConnector1">
            <a:avLst/>
          </a:prstGeom>
          <a:solidFill>
            <a:srgbClr val="CC99FF"/>
          </a:solidFill>
          <a:ln w="57150" cap="flat" cmpd="sng" algn="ctr">
            <a:solidFill>
              <a:srgbClr val="984807"/>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65" name="Curved Connector 164">
            <a:extLst>
              <a:ext uri="{FF2B5EF4-FFF2-40B4-BE49-F238E27FC236}">
                <a16:creationId xmlns:a16="http://schemas.microsoft.com/office/drawing/2014/main" id="{C22D3D77-6C78-BC4C-AAB4-41AC86C78C4D}"/>
              </a:ext>
            </a:extLst>
          </p:cNvPr>
          <p:cNvCxnSpPr>
            <a:stCxn id="141" idx="1"/>
            <a:endCxn id="134" idx="1"/>
          </p:cNvCxnSpPr>
          <p:nvPr/>
        </p:nvCxnSpPr>
        <p:spPr bwMode="auto">
          <a:xfrm rot="10800000" flipH="1">
            <a:off x="506413" y="1059982"/>
            <a:ext cx="560409" cy="908446"/>
          </a:xfrm>
          <a:prstGeom prst="curvedConnector3">
            <a:avLst>
              <a:gd name="adj1" fmla="val -40792"/>
            </a:avLst>
          </a:prstGeom>
          <a:solidFill>
            <a:srgbClr val="CC99FF"/>
          </a:solidFill>
          <a:ln w="19050" cap="flat" cmpd="sng" algn="ctr">
            <a:solidFill>
              <a:srgbClr val="4BACC6"/>
            </a:solidFill>
            <a:prstDash val="solid"/>
            <a:round/>
            <a:headEnd type="none" w="med" len="med"/>
            <a:tailEnd type="arrow"/>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166" name="TextBox 165">
            <a:extLst>
              <a:ext uri="{FF2B5EF4-FFF2-40B4-BE49-F238E27FC236}">
                <a16:creationId xmlns:a16="http://schemas.microsoft.com/office/drawing/2014/main" id="{07A09B7A-AE3F-2C49-AFC6-DA5A83149A64}"/>
              </a:ext>
            </a:extLst>
          </p:cNvPr>
          <p:cNvSpPr txBox="1"/>
          <p:nvPr/>
        </p:nvSpPr>
        <p:spPr bwMode="auto">
          <a:xfrm>
            <a:off x="222250" y="919189"/>
            <a:ext cx="409086" cy="261610"/>
          </a:xfrm>
          <a:prstGeom prst="rect">
            <a:avLst/>
          </a:prstGeom>
          <a:noFill/>
          <a:ln w="9525">
            <a:noFill/>
            <a:miter lim="800000"/>
            <a:headEnd/>
            <a:tailEnd/>
          </a:ln>
        </p:spPr>
        <p:txBody>
          <a:bodyPr wrap="none">
            <a:spAutoFit/>
          </a:bodyPr>
          <a:lstStyle/>
          <a:p>
            <a:pPr>
              <a:defRPr/>
            </a:pPr>
            <a:r>
              <a:rPr lang="en-US" sz="1100" kern="1200" dirty="0">
                <a:solidFill>
                  <a:srgbClr val="4BACC6">
                    <a:lumMod val="75000"/>
                  </a:srgbClr>
                </a:solidFill>
                <a:latin typeface="Calibri" pitchFamily="-1" charset="0"/>
                <a:ea typeface="ＭＳ Ｐゴシック"/>
                <a:cs typeface="+mn-cs"/>
              </a:rPr>
              <a:t>IS-A</a:t>
            </a:r>
          </a:p>
        </p:txBody>
      </p:sp>
      <p:sp>
        <p:nvSpPr>
          <p:cNvPr id="167" name="Rectangle 166">
            <a:extLst>
              <a:ext uri="{FF2B5EF4-FFF2-40B4-BE49-F238E27FC236}">
                <a16:creationId xmlns:a16="http://schemas.microsoft.com/office/drawing/2014/main" id="{53BA522F-485E-2544-A2EF-22417F6650D4}"/>
              </a:ext>
            </a:extLst>
          </p:cNvPr>
          <p:cNvSpPr/>
          <p:nvPr/>
        </p:nvSpPr>
        <p:spPr>
          <a:xfrm>
            <a:off x="152400" y="4374358"/>
            <a:ext cx="8764588" cy="482204"/>
          </a:xfrm>
          <a:prstGeom prst="rect">
            <a:avLst/>
          </a:prstGeom>
          <a:solidFill>
            <a:sysClr val="windowText" lastClr="000000">
              <a:lumMod val="65000"/>
              <a:lumOff val="35000"/>
            </a:sysClr>
          </a:solidFill>
          <a:ln w="9525" cap="flat" cmpd="sng" algn="ctr">
            <a:noFill/>
            <a:prstDash val="solid"/>
          </a:ln>
          <a:effectLst>
            <a:outerShdw blurRad="40000" dist="23000" dir="5400000" rotWithShape="0">
              <a:srgbClr val="000000">
                <a:alpha val="35000"/>
              </a:srgbClr>
            </a:outerShdw>
          </a:effectLst>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5">
                    <a:lumMod val="20000"/>
                    <a:lumOff val="80000"/>
                  </a:schemeClr>
                </a:solidFill>
                <a:effectLst/>
                <a:uLnTx/>
                <a:uFillTx/>
                <a:latin typeface="Calibri"/>
                <a:ea typeface="ＭＳ Ｐゴシック"/>
                <a:cs typeface="Calibri"/>
              </a:rPr>
              <a:t>Data</a:t>
            </a:r>
          </a:p>
        </p:txBody>
      </p:sp>
      <p:sp>
        <p:nvSpPr>
          <p:cNvPr id="168" name="TextBox 1">
            <a:extLst>
              <a:ext uri="{FF2B5EF4-FFF2-40B4-BE49-F238E27FC236}">
                <a16:creationId xmlns:a16="http://schemas.microsoft.com/office/drawing/2014/main" id="{A0F518B4-7237-9347-AE00-94ED3F715343}"/>
              </a:ext>
            </a:extLst>
          </p:cNvPr>
          <p:cNvSpPr txBox="1">
            <a:spLocks noChangeArrowheads="1"/>
          </p:cNvSpPr>
          <p:nvPr/>
        </p:nvSpPr>
        <p:spPr bwMode="auto">
          <a:xfrm>
            <a:off x="125414" y="4598220"/>
            <a:ext cx="893548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fontAlgn="base" hangingPunct="1">
              <a:spcBef>
                <a:spcPct val="0"/>
              </a:spcBef>
              <a:spcAft>
                <a:spcPct val="0"/>
              </a:spcAft>
            </a:pPr>
            <a:r>
              <a:rPr lang="en-US" sz="1400" kern="1200">
                <a:solidFill>
                  <a:prstClr val="white"/>
                </a:solidFill>
                <a:latin typeface="Calibri" charset="0"/>
              </a:rPr>
              <a:t>00 3809890 6 7  Lemmie Stage  818928  3082  4 New York 4 27 DataStage Expert 1 45324  300 27 Code St Harlem NY 1 3</a:t>
            </a:r>
          </a:p>
        </p:txBody>
      </p:sp>
      <p:cxnSp>
        <p:nvCxnSpPr>
          <p:cNvPr id="169" name="Straight Connector 168">
            <a:extLst>
              <a:ext uri="{FF2B5EF4-FFF2-40B4-BE49-F238E27FC236}">
                <a16:creationId xmlns:a16="http://schemas.microsoft.com/office/drawing/2014/main" id="{B20DD1FD-E16B-E746-9C1B-EDEA38A6463E}"/>
              </a:ext>
            </a:extLst>
          </p:cNvPr>
          <p:cNvCxnSpPr/>
          <p:nvPr/>
        </p:nvCxnSpPr>
        <p:spPr bwMode="auto">
          <a:xfrm flipH="1">
            <a:off x="1427183" y="4174331"/>
            <a:ext cx="312737" cy="506016"/>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70" name="Straight Connector 169">
            <a:extLst>
              <a:ext uri="{FF2B5EF4-FFF2-40B4-BE49-F238E27FC236}">
                <a16:creationId xmlns:a16="http://schemas.microsoft.com/office/drawing/2014/main" id="{04FAC03E-2FA6-4B47-90BA-EE27DEA77486}"/>
              </a:ext>
            </a:extLst>
          </p:cNvPr>
          <p:cNvCxnSpPr/>
          <p:nvPr/>
        </p:nvCxnSpPr>
        <p:spPr bwMode="auto">
          <a:xfrm flipH="1">
            <a:off x="2492396" y="4174357"/>
            <a:ext cx="219075" cy="529829"/>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71" name="Straight Connector 170">
            <a:extLst>
              <a:ext uri="{FF2B5EF4-FFF2-40B4-BE49-F238E27FC236}">
                <a16:creationId xmlns:a16="http://schemas.microsoft.com/office/drawing/2014/main" id="{3C30B4F0-18CB-C243-8EFC-8E4359DD683D}"/>
              </a:ext>
            </a:extLst>
          </p:cNvPr>
          <p:cNvCxnSpPr/>
          <p:nvPr/>
        </p:nvCxnSpPr>
        <p:spPr bwMode="auto">
          <a:xfrm flipH="1">
            <a:off x="3135313" y="4182667"/>
            <a:ext cx="544512" cy="509588"/>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72" name="Straight Connector 171">
            <a:extLst>
              <a:ext uri="{FF2B5EF4-FFF2-40B4-BE49-F238E27FC236}">
                <a16:creationId xmlns:a16="http://schemas.microsoft.com/office/drawing/2014/main" id="{B33C4E12-48A9-7247-BFE7-E517B0CB2704}"/>
              </a:ext>
            </a:extLst>
          </p:cNvPr>
          <p:cNvCxnSpPr/>
          <p:nvPr/>
        </p:nvCxnSpPr>
        <p:spPr bwMode="auto">
          <a:xfrm flipH="1">
            <a:off x="3575050" y="4174331"/>
            <a:ext cx="1081088" cy="506016"/>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73" name="Straight Connector 172">
            <a:extLst>
              <a:ext uri="{FF2B5EF4-FFF2-40B4-BE49-F238E27FC236}">
                <a16:creationId xmlns:a16="http://schemas.microsoft.com/office/drawing/2014/main" id="{7B19EEF8-7CCF-894D-B6A4-8850F8498390}"/>
              </a:ext>
            </a:extLst>
          </p:cNvPr>
          <p:cNvCxnSpPr/>
          <p:nvPr/>
        </p:nvCxnSpPr>
        <p:spPr bwMode="auto">
          <a:xfrm>
            <a:off x="5942013" y="4174333"/>
            <a:ext cx="266700" cy="517922"/>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cxnSp>
        <p:nvCxnSpPr>
          <p:cNvPr id="174" name="Straight Connector 173">
            <a:extLst>
              <a:ext uri="{FF2B5EF4-FFF2-40B4-BE49-F238E27FC236}">
                <a16:creationId xmlns:a16="http://schemas.microsoft.com/office/drawing/2014/main" id="{7848246D-177D-7B48-AAD2-60BBF9B8CA98}"/>
              </a:ext>
            </a:extLst>
          </p:cNvPr>
          <p:cNvCxnSpPr/>
          <p:nvPr/>
        </p:nvCxnSpPr>
        <p:spPr bwMode="auto">
          <a:xfrm flipH="1">
            <a:off x="6710391" y="4171951"/>
            <a:ext cx="168275" cy="520304"/>
          </a:xfrm>
          <a:prstGeom prst="line">
            <a:avLst/>
          </a:prstGeom>
          <a:solidFill>
            <a:srgbClr val="CC99FF"/>
          </a:solidFill>
          <a:ln w="19050" cap="flat" cmpd="sng" algn="ctr">
            <a:solidFill>
              <a:srgbClr val="1F497D"/>
            </a:solidFill>
            <a:prstDash val="solid"/>
            <a:round/>
            <a:headEnd type="none" w="med" len="med"/>
            <a:tailEnd type="none"/>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cxnSp>
      <p:sp>
        <p:nvSpPr>
          <p:cNvPr id="53" name="Slide Number Placeholder 3">
            <a:extLst>
              <a:ext uri="{FF2B5EF4-FFF2-40B4-BE49-F238E27FC236}">
                <a16:creationId xmlns:a16="http://schemas.microsoft.com/office/drawing/2014/main" id="{BA1E6FE3-71EF-8746-8301-57A810D2AD37}"/>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61</a:t>
            </a:fld>
            <a:endParaRPr lang="en-US" sz="1000"/>
          </a:p>
        </p:txBody>
      </p:sp>
    </p:spTree>
    <p:extLst>
      <p:ext uri="{BB962C8B-B14F-4D97-AF65-F5344CB8AC3E}">
        <p14:creationId xmlns:p14="http://schemas.microsoft.com/office/powerpoint/2010/main" val="110149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4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6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6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6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4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6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6"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7" grpId="0" animBg="1"/>
      <p:bldP spid="155" grpId="0"/>
      <p:bldP spid="156" grpId="0"/>
      <p:bldP spid="157" grpId="0"/>
      <p:bldP spid="158" grpId="0"/>
      <p:bldP spid="159" grpId="0"/>
      <p:bldP spid="160" grpId="0"/>
      <p:bldP spid="161" grpId="0"/>
      <p:bldP spid="162" grpId="0"/>
      <p:bldP spid="163" grpId="0" animBg="1"/>
      <p:bldP spid="16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a:extLst>
              <a:ext uri="{FF2B5EF4-FFF2-40B4-BE49-F238E27FC236}">
                <a16:creationId xmlns:a16="http://schemas.microsoft.com/office/drawing/2014/main" id="{606FE8D7-B3CC-BD43-820A-A8ABF32CDB06}"/>
              </a:ext>
            </a:extLst>
          </p:cNvPr>
          <p:cNvSpPr>
            <a:spLocks noGrp="1"/>
          </p:cNvSpPr>
          <p:nvPr>
            <p:ph type="title"/>
          </p:nvPr>
        </p:nvSpPr>
        <p:spPr/>
        <p:txBody>
          <a:bodyPr/>
          <a:lstStyle/>
          <a:p>
            <a:r>
              <a:rPr lang="en-GB" altLang="en-US" dirty="0">
                <a:cs typeface="ＭＳ Ｐゴシック" panose="020B0600070205080204" pitchFamily="34" charset="-128"/>
              </a:rPr>
              <a:t>Automating governance example</a:t>
            </a:r>
          </a:p>
        </p:txBody>
      </p:sp>
      <p:sp>
        <p:nvSpPr>
          <p:cNvPr id="3" name="Rounded Rectangle 2">
            <a:extLst>
              <a:ext uri="{FF2B5EF4-FFF2-40B4-BE49-F238E27FC236}">
                <a16:creationId xmlns:a16="http://schemas.microsoft.com/office/drawing/2014/main" id="{93A53051-2E94-AC41-B14D-9B5E49FAAF9C}"/>
              </a:ext>
            </a:extLst>
          </p:cNvPr>
          <p:cNvSpPr>
            <a:spLocks noChangeArrowheads="1"/>
          </p:cNvSpPr>
          <p:nvPr/>
        </p:nvSpPr>
        <p:spPr bwMode="auto">
          <a:xfrm>
            <a:off x="612776" y="1866900"/>
            <a:ext cx="1621368" cy="1700213"/>
          </a:xfrm>
          <a:prstGeom prst="roundRect">
            <a:avLst>
              <a:gd name="adj" fmla="val 16667"/>
            </a:avLst>
          </a:prstGeom>
          <a:solidFill>
            <a:srgbClr val="DBEEF4"/>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IBM</a:t>
            </a:r>
          </a:p>
          <a:p>
            <a:pPr algn="ctr">
              <a:defRPr/>
            </a:pPr>
            <a:r>
              <a:rPr lang="en-GB" sz="1800" dirty="0">
                <a:solidFill>
                  <a:srgbClr val="1F497D"/>
                </a:solidFill>
                <a:latin typeface="Calibri"/>
                <a:ea typeface="+mn-ea"/>
                <a:cs typeface="Calibri"/>
              </a:rPr>
              <a:t>Information</a:t>
            </a:r>
          </a:p>
          <a:p>
            <a:pPr algn="ctr">
              <a:defRPr/>
            </a:pPr>
            <a:r>
              <a:rPr lang="en-GB" sz="1800" dirty="0">
                <a:solidFill>
                  <a:srgbClr val="1F497D"/>
                </a:solidFill>
                <a:latin typeface="Calibri"/>
                <a:ea typeface="+mn-ea"/>
                <a:cs typeface="Calibri"/>
              </a:rPr>
              <a:t>Governance</a:t>
            </a:r>
          </a:p>
          <a:p>
            <a:pPr algn="ctr">
              <a:defRPr/>
            </a:pPr>
            <a:r>
              <a:rPr lang="en-GB" sz="1800" dirty="0">
                <a:solidFill>
                  <a:srgbClr val="1F497D"/>
                </a:solidFill>
                <a:latin typeface="Calibri"/>
                <a:ea typeface="+mn-ea"/>
                <a:cs typeface="Calibri"/>
              </a:rPr>
              <a:t>Catalog</a:t>
            </a:r>
          </a:p>
        </p:txBody>
      </p:sp>
      <p:sp>
        <p:nvSpPr>
          <p:cNvPr id="4" name="Rounded Rectangle 3">
            <a:extLst>
              <a:ext uri="{FF2B5EF4-FFF2-40B4-BE49-F238E27FC236}">
                <a16:creationId xmlns:a16="http://schemas.microsoft.com/office/drawing/2014/main" id="{83710ACA-B50C-E54C-AB16-12FAF16619FA}"/>
              </a:ext>
            </a:extLst>
          </p:cNvPr>
          <p:cNvSpPr>
            <a:spLocks noChangeArrowheads="1"/>
          </p:cNvSpPr>
          <p:nvPr/>
        </p:nvSpPr>
        <p:spPr bwMode="auto">
          <a:xfrm>
            <a:off x="2483353" y="1860550"/>
            <a:ext cx="1570655" cy="1700213"/>
          </a:xfrm>
          <a:prstGeom prst="roundRect">
            <a:avLst>
              <a:gd name="adj" fmla="val 16667"/>
            </a:avLst>
          </a:prstGeom>
          <a:solidFill>
            <a:srgbClr val="EBF1DE"/>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Apache Atlas</a:t>
            </a:r>
          </a:p>
        </p:txBody>
      </p:sp>
      <p:sp>
        <p:nvSpPr>
          <p:cNvPr id="5" name="Rounded Rectangle 4">
            <a:extLst>
              <a:ext uri="{FF2B5EF4-FFF2-40B4-BE49-F238E27FC236}">
                <a16:creationId xmlns:a16="http://schemas.microsoft.com/office/drawing/2014/main" id="{3AAF8F5B-C5BA-B448-806E-1A3D6521B6E9}"/>
              </a:ext>
            </a:extLst>
          </p:cNvPr>
          <p:cNvSpPr>
            <a:spLocks noChangeArrowheads="1"/>
          </p:cNvSpPr>
          <p:nvPr/>
        </p:nvSpPr>
        <p:spPr bwMode="auto">
          <a:xfrm>
            <a:off x="6480042" y="2955925"/>
            <a:ext cx="2176463" cy="622300"/>
          </a:xfrm>
          <a:prstGeom prst="roundRect">
            <a:avLst>
              <a:gd name="adj" fmla="val 16667"/>
            </a:avLst>
          </a:prstGeom>
          <a:solidFill>
            <a:srgbClr val="FDEADA"/>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Apache Ranger</a:t>
            </a:r>
          </a:p>
        </p:txBody>
      </p:sp>
      <p:sp>
        <p:nvSpPr>
          <p:cNvPr id="6" name="Rounded Rectangle 5">
            <a:extLst>
              <a:ext uri="{FF2B5EF4-FFF2-40B4-BE49-F238E27FC236}">
                <a16:creationId xmlns:a16="http://schemas.microsoft.com/office/drawing/2014/main" id="{AE9270E1-F3CC-6643-92B2-72FE1A9276C0}"/>
              </a:ext>
            </a:extLst>
          </p:cNvPr>
          <p:cNvSpPr>
            <a:spLocks noChangeArrowheads="1"/>
          </p:cNvSpPr>
          <p:nvPr/>
        </p:nvSpPr>
        <p:spPr bwMode="auto">
          <a:xfrm>
            <a:off x="6473692" y="1928813"/>
            <a:ext cx="2176463" cy="620712"/>
          </a:xfrm>
          <a:prstGeom prst="roundRect">
            <a:avLst>
              <a:gd name="adj" fmla="val 16667"/>
            </a:avLst>
          </a:prstGeom>
          <a:solidFill>
            <a:srgbClr val="DCE6F2"/>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rgbClr val="1F497D"/>
                </a:solidFill>
                <a:latin typeface="Calibri"/>
                <a:ea typeface="+mn-ea"/>
                <a:cs typeface="Calibri"/>
              </a:rPr>
              <a:t>Gaian</a:t>
            </a:r>
          </a:p>
        </p:txBody>
      </p:sp>
      <p:pic>
        <p:nvPicPr>
          <p:cNvPr id="12294" name="Picture 6" descr="Faith Broker Icon.png">
            <a:extLst>
              <a:ext uri="{FF2B5EF4-FFF2-40B4-BE49-F238E27FC236}">
                <a16:creationId xmlns:a16="http://schemas.microsoft.com/office/drawing/2014/main" id="{47C20B5E-E396-4648-8B1C-A7B9BC9F66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0463" y="957866"/>
            <a:ext cx="717550" cy="96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Callie Quartile Icon.png">
            <a:extLst>
              <a:ext uri="{FF2B5EF4-FFF2-40B4-BE49-F238E27FC236}">
                <a16:creationId xmlns:a16="http://schemas.microsoft.com/office/drawing/2014/main" id="{4ADDBF93-18EE-C143-AF6A-698E514AC36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31007" y="953942"/>
            <a:ext cx="785812"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TextBox 10">
            <a:extLst>
              <a:ext uri="{FF2B5EF4-FFF2-40B4-BE49-F238E27FC236}">
                <a16:creationId xmlns:a16="http://schemas.microsoft.com/office/drawing/2014/main" id="{77121FF3-49B2-CB44-943A-F9340D23B670}"/>
              </a:ext>
            </a:extLst>
          </p:cNvPr>
          <p:cNvSpPr txBox="1">
            <a:spLocks noChangeArrowheads="1"/>
          </p:cNvSpPr>
          <p:nvPr/>
        </p:nvSpPr>
        <p:spPr bwMode="auto">
          <a:xfrm>
            <a:off x="317559" y="1089327"/>
            <a:ext cx="10477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b="1" dirty="0">
                <a:latin typeface="Calibri" panose="020F0502020204030204" pitchFamily="34" charset="0"/>
              </a:rPr>
              <a:t>Define Policies</a:t>
            </a:r>
          </a:p>
        </p:txBody>
      </p:sp>
      <p:sp>
        <p:nvSpPr>
          <p:cNvPr id="12" name="TextBox 11">
            <a:extLst>
              <a:ext uri="{FF2B5EF4-FFF2-40B4-BE49-F238E27FC236}">
                <a16:creationId xmlns:a16="http://schemas.microsoft.com/office/drawing/2014/main" id="{D817FBF1-F48C-5E4A-82A6-7EFDD6B29B22}"/>
              </a:ext>
            </a:extLst>
          </p:cNvPr>
          <p:cNvSpPr txBox="1">
            <a:spLocks noChangeArrowheads="1"/>
          </p:cNvSpPr>
          <p:nvPr/>
        </p:nvSpPr>
        <p:spPr bwMode="auto">
          <a:xfrm>
            <a:off x="2502602" y="1090201"/>
            <a:ext cx="15706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GB" altLang="en-US" sz="1800" b="1" dirty="0">
                <a:latin typeface="Calibri" panose="020F0502020204030204" pitchFamily="34" charset="0"/>
              </a:rPr>
              <a:t>Hadoop Metadata</a:t>
            </a:r>
          </a:p>
        </p:txBody>
      </p:sp>
      <p:sp>
        <p:nvSpPr>
          <p:cNvPr id="13" name="TextBox 12">
            <a:extLst>
              <a:ext uri="{FF2B5EF4-FFF2-40B4-BE49-F238E27FC236}">
                <a16:creationId xmlns:a16="http://schemas.microsoft.com/office/drawing/2014/main" id="{1C591EAC-FBA0-F948-A934-CA071B66688F}"/>
              </a:ext>
            </a:extLst>
          </p:cNvPr>
          <p:cNvSpPr txBox="1">
            <a:spLocks noChangeArrowheads="1"/>
          </p:cNvSpPr>
          <p:nvPr/>
        </p:nvSpPr>
        <p:spPr bwMode="auto">
          <a:xfrm>
            <a:off x="6326055" y="3713163"/>
            <a:ext cx="24844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GB" altLang="en-US" sz="1800" b="1" dirty="0">
                <a:latin typeface="Calibri" panose="020F0502020204030204" pitchFamily="34" charset="0"/>
              </a:rPr>
              <a:t>Manage Data Access</a:t>
            </a:r>
          </a:p>
        </p:txBody>
      </p:sp>
      <p:sp>
        <p:nvSpPr>
          <p:cNvPr id="14" name="Rectangle 13">
            <a:extLst>
              <a:ext uri="{FF2B5EF4-FFF2-40B4-BE49-F238E27FC236}">
                <a16:creationId xmlns:a16="http://schemas.microsoft.com/office/drawing/2014/main" id="{B60556F3-A952-E84A-9604-AE8F50036E9D}"/>
              </a:ext>
            </a:extLst>
          </p:cNvPr>
          <p:cNvSpPr>
            <a:spLocks noChangeArrowheads="1"/>
          </p:cNvSpPr>
          <p:nvPr/>
        </p:nvSpPr>
        <p:spPr bwMode="auto">
          <a:xfrm>
            <a:off x="683393" y="3902075"/>
            <a:ext cx="5070869" cy="646330"/>
          </a:xfrm>
          <a:prstGeom prst="rect">
            <a:avLst/>
          </a:prstGeom>
          <a:solidFill>
            <a:srgbClr val="6DCC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r>
              <a:rPr lang="en-GB" sz="1800" dirty="0">
                <a:solidFill>
                  <a:schemeClr val="accent6">
                    <a:lumMod val="50000"/>
                  </a:schemeClr>
                </a:solidFill>
                <a:latin typeface="Calibri"/>
                <a:ea typeface="+mn-ea"/>
                <a:cs typeface="Calibri"/>
              </a:rPr>
              <a:t>Egeria Cohort</a:t>
            </a:r>
          </a:p>
          <a:p>
            <a:pPr algn="ctr">
              <a:defRPr/>
            </a:pPr>
            <a:r>
              <a:rPr lang="en-GB" sz="1800" dirty="0">
                <a:solidFill>
                  <a:schemeClr val="accent6">
                    <a:lumMod val="50000"/>
                  </a:schemeClr>
                </a:solidFill>
                <a:latin typeface="Calibri"/>
                <a:ea typeface="+mn-ea"/>
                <a:cs typeface="Calibri"/>
              </a:rPr>
              <a:t>(Open metadata exchange and federated queries)</a:t>
            </a:r>
          </a:p>
        </p:txBody>
      </p:sp>
      <p:sp>
        <p:nvSpPr>
          <p:cNvPr id="15" name="Rectangle 14">
            <a:extLst>
              <a:ext uri="{FF2B5EF4-FFF2-40B4-BE49-F238E27FC236}">
                <a16:creationId xmlns:a16="http://schemas.microsoft.com/office/drawing/2014/main" id="{A0A937E7-8C82-684C-910E-920CF64BFF8C}"/>
              </a:ext>
            </a:extLst>
          </p:cNvPr>
          <p:cNvSpPr>
            <a:spLocks noChangeArrowheads="1"/>
          </p:cNvSpPr>
          <p:nvPr/>
        </p:nvSpPr>
        <p:spPr bwMode="auto">
          <a:xfrm>
            <a:off x="1358000" y="3584575"/>
            <a:ext cx="136525" cy="317500"/>
          </a:xfrm>
          <a:prstGeom prst="rect">
            <a:avLst/>
          </a:prstGeom>
          <a:solidFill>
            <a:schemeClr val="tx1"/>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16" name="Rectangle 15">
            <a:extLst>
              <a:ext uri="{FF2B5EF4-FFF2-40B4-BE49-F238E27FC236}">
                <a16:creationId xmlns:a16="http://schemas.microsoft.com/office/drawing/2014/main" id="{9023DDE0-EEB6-5744-AD46-AE8C364D057E}"/>
              </a:ext>
            </a:extLst>
          </p:cNvPr>
          <p:cNvSpPr>
            <a:spLocks noChangeArrowheads="1"/>
          </p:cNvSpPr>
          <p:nvPr/>
        </p:nvSpPr>
        <p:spPr bwMode="auto">
          <a:xfrm>
            <a:off x="3201211" y="3568200"/>
            <a:ext cx="134937" cy="317500"/>
          </a:xfrm>
          <a:prstGeom prst="rect">
            <a:avLst/>
          </a:prstGeom>
          <a:solidFill>
            <a:schemeClr val="tx1"/>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21" name="Left-Right Arrow 20">
            <a:extLst>
              <a:ext uri="{FF2B5EF4-FFF2-40B4-BE49-F238E27FC236}">
                <a16:creationId xmlns:a16="http://schemas.microsoft.com/office/drawing/2014/main" id="{80DFCEE1-44AB-4F49-A5EE-BEEE0F54B6DA}"/>
              </a:ext>
            </a:extLst>
          </p:cNvPr>
          <p:cNvSpPr>
            <a:spLocks noChangeArrowheads="1"/>
          </p:cNvSpPr>
          <p:nvPr/>
        </p:nvSpPr>
        <p:spPr bwMode="auto">
          <a:xfrm>
            <a:off x="5887905" y="2109788"/>
            <a:ext cx="431800" cy="203200"/>
          </a:xfrm>
          <a:prstGeom prst="leftRightArrow">
            <a:avLst>
              <a:gd name="adj1" fmla="val 50000"/>
              <a:gd name="adj2" fmla="val 50351"/>
            </a:avLst>
          </a:prstGeom>
          <a:solidFill>
            <a:srgbClr val="6DCC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22" name="Left-Right Arrow 21">
            <a:extLst>
              <a:ext uri="{FF2B5EF4-FFF2-40B4-BE49-F238E27FC236}">
                <a16:creationId xmlns:a16="http://schemas.microsoft.com/office/drawing/2014/main" id="{8E44A7E6-71C7-D249-A230-C82E84BA28F6}"/>
              </a:ext>
            </a:extLst>
          </p:cNvPr>
          <p:cNvSpPr>
            <a:spLocks noChangeArrowheads="1"/>
          </p:cNvSpPr>
          <p:nvPr/>
        </p:nvSpPr>
        <p:spPr bwMode="auto">
          <a:xfrm>
            <a:off x="5886317" y="3168650"/>
            <a:ext cx="430213" cy="204788"/>
          </a:xfrm>
          <a:prstGeom prst="leftRightArrow">
            <a:avLst>
              <a:gd name="adj1" fmla="val 50000"/>
              <a:gd name="adj2" fmla="val 49777"/>
            </a:avLst>
          </a:prstGeom>
          <a:solidFill>
            <a:srgbClr val="6DCCDE"/>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23" name="Up-Down Arrow 22">
            <a:extLst>
              <a:ext uri="{FF2B5EF4-FFF2-40B4-BE49-F238E27FC236}">
                <a16:creationId xmlns:a16="http://schemas.microsoft.com/office/drawing/2014/main" id="{A525E4D1-39EF-3345-B901-45A76BF7F45E}"/>
              </a:ext>
            </a:extLst>
          </p:cNvPr>
          <p:cNvSpPr>
            <a:spLocks noChangeArrowheads="1"/>
          </p:cNvSpPr>
          <p:nvPr/>
        </p:nvSpPr>
        <p:spPr bwMode="auto">
          <a:xfrm>
            <a:off x="7430955" y="2563813"/>
            <a:ext cx="214312" cy="360362"/>
          </a:xfrm>
          <a:prstGeom prst="upDownArrow">
            <a:avLst>
              <a:gd name="adj1" fmla="val 50000"/>
              <a:gd name="adj2" fmla="val 50009"/>
            </a:avLst>
          </a:prstGeom>
          <a:solidFill>
            <a:srgbClr val="FFFFFF"/>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19" name="TextBox 10">
            <a:extLst>
              <a:ext uri="{FF2B5EF4-FFF2-40B4-BE49-F238E27FC236}">
                <a16:creationId xmlns:a16="http://schemas.microsoft.com/office/drawing/2014/main" id="{CD886B04-00DD-884D-ADD4-0ADCEAC449EE}"/>
              </a:ext>
            </a:extLst>
          </p:cNvPr>
          <p:cNvSpPr txBox="1">
            <a:spLocks noChangeArrowheads="1"/>
          </p:cNvSpPr>
          <p:nvPr/>
        </p:nvSpPr>
        <p:spPr bwMode="auto">
          <a:xfrm>
            <a:off x="7916819" y="1062037"/>
            <a:ext cx="1047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b="1" dirty="0">
                <a:latin typeface="Calibri" panose="020F0502020204030204" pitchFamily="34" charset="0"/>
              </a:rPr>
              <a:t>Access</a:t>
            </a:r>
          </a:p>
          <a:p>
            <a:pPr eaLnBrk="1" hangingPunct="1"/>
            <a:r>
              <a:rPr lang="en-GB" altLang="en-US" sz="1800" b="1" dirty="0">
                <a:latin typeface="Calibri" panose="020F0502020204030204" pitchFamily="34" charset="0"/>
              </a:rPr>
              <a:t>Data</a:t>
            </a:r>
          </a:p>
        </p:txBody>
      </p:sp>
      <p:sp>
        <p:nvSpPr>
          <p:cNvPr id="25" name="Rounded Rectangle 24">
            <a:extLst>
              <a:ext uri="{FF2B5EF4-FFF2-40B4-BE49-F238E27FC236}">
                <a16:creationId xmlns:a16="http://schemas.microsoft.com/office/drawing/2014/main" id="{4C21239D-326E-6C45-9F15-95EEC015053F}"/>
              </a:ext>
            </a:extLst>
          </p:cNvPr>
          <p:cNvSpPr>
            <a:spLocks noChangeArrowheads="1"/>
          </p:cNvSpPr>
          <p:nvPr/>
        </p:nvSpPr>
        <p:spPr bwMode="auto">
          <a:xfrm>
            <a:off x="4313770" y="1854432"/>
            <a:ext cx="1409035" cy="1700213"/>
          </a:xfrm>
          <a:prstGeom prst="roundRect">
            <a:avLst>
              <a:gd name="adj" fmla="val 16667"/>
            </a:avLst>
          </a:prstGeom>
          <a:solidFill>
            <a:srgbClr val="6DCCDE"/>
          </a:solidFill>
          <a:ln w="9525">
            <a:solidFill>
              <a:schemeClr val="tx2"/>
            </a:solidFill>
            <a:round/>
            <a:headEnd/>
            <a:tailEnd/>
          </a:ln>
          <a:effectLst>
            <a:outerShdw blurRad="40000" dist="23000" dir="5400000" rotWithShape="0">
              <a:srgbClr val="808080">
                <a:alpha val="34999"/>
              </a:srgbClr>
            </a:outerShdw>
          </a:effectLst>
        </p:spPr>
        <p:txBody>
          <a:bodyPr anchor="ctr"/>
          <a:lstStyle/>
          <a:p>
            <a:pPr algn="ctr">
              <a:defRPr/>
            </a:pPr>
            <a:r>
              <a:rPr lang="en-GB" sz="1800" dirty="0">
                <a:solidFill>
                  <a:schemeClr val="accent6">
                    <a:lumMod val="50000"/>
                  </a:schemeClr>
                </a:solidFill>
                <a:latin typeface="Calibri"/>
                <a:cs typeface="Calibri"/>
              </a:rPr>
              <a:t>Egeria</a:t>
            </a:r>
          </a:p>
        </p:txBody>
      </p:sp>
      <p:sp>
        <p:nvSpPr>
          <p:cNvPr id="26" name="Rectangle 25">
            <a:extLst>
              <a:ext uri="{FF2B5EF4-FFF2-40B4-BE49-F238E27FC236}">
                <a16:creationId xmlns:a16="http://schemas.microsoft.com/office/drawing/2014/main" id="{6335D2FD-3FCC-2742-8414-849FA729DC23}"/>
              </a:ext>
            </a:extLst>
          </p:cNvPr>
          <p:cNvSpPr>
            <a:spLocks noChangeArrowheads="1"/>
          </p:cNvSpPr>
          <p:nvPr/>
        </p:nvSpPr>
        <p:spPr bwMode="auto">
          <a:xfrm>
            <a:off x="4962963" y="3569610"/>
            <a:ext cx="134937" cy="317500"/>
          </a:xfrm>
          <a:prstGeom prst="rect">
            <a:avLst/>
          </a:prstGeom>
          <a:solidFill>
            <a:schemeClr val="tx1"/>
          </a:solidFill>
          <a:ln w="9525">
            <a:solidFill>
              <a:schemeClr val="tx2"/>
            </a:solidFill>
            <a:miter lim="800000"/>
            <a:headEnd/>
            <a:tailEnd/>
          </a:ln>
          <a:effectLst>
            <a:outerShdw blurRad="40000" dist="23000" dir="5400000" rotWithShape="0">
              <a:srgbClr val="808080">
                <a:alpha val="34999"/>
              </a:srgbClr>
            </a:outerShdw>
          </a:effectLst>
        </p:spPr>
        <p:txBody>
          <a:bodyPr anchor="ctr"/>
          <a:lstStyle/>
          <a:p>
            <a:pPr algn="ctr">
              <a:defRPr/>
            </a:pPr>
            <a:endParaRPr lang="en-GB" sz="1800" dirty="0">
              <a:solidFill>
                <a:srgbClr val="1F497D"/>
              </a:solidFill>
              <a:latin typeface="Calibri"/>
              <a:ea typeface="+mn-ea"/>
              <a:cs typeface="Calibri"/>
            </a:endParaRPr>
          </a:p>
        </p:txBody>
      </p:sp>
      <p:sp>
        <p:nvSpPr>
          <p:cNvPr id="27" name="TextBox 26">
            <a:extLst>
              <a:ext uri="{FF2B5EF4-FFF2-40B4-BE49-F238E27FC236}">
                <a16:creationId xmlns:a16="http://schemas.microsoft.com/office/drawing/2014/main" id="{882C03C3-CE14-0A40-AA8C-B08DF61C5DC9}"/>
              </a:ext>
            </a:extLst>
          </p:cNvPr>
          <p:cNvSpPr txBox="1">
            <a:spLocks noChangeArrowheads="1"/>
          </p:cNvSpPr>
          <p:nvPr/>
        </p:nvSpPr>
        <p:spPr bwMode="auto">
          <a:xfrm>
            <a:off x="4113412" y="1078894"/>
            <a:ext cx="18097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GB" altLang="en-US" sz="1800" b="1" dirty="0">
                <a:latin typeface="Calibri" panose="020F0502020204030204" pitchFamily="34" charset="0"/>
              </a:rPr>
              <a:t>Open </a:t>
            </a:r>
          </a:p>
          <a:p>
            <a:pPr algn="ctr" eaLnBrk="1" hangingPunct="1"/>
            <a:r>
              <a:rPr lang="en-GB" altLang="en-US" sz="1800" b="1" dirty="0">
                <a:latin typeface="Calibri" panose="020F0502020204030204" pitchFamily="34" charset="0"/>
              </a:rPr>
              <a:t>Governance APIs</a:t>
            </a:r>
          </a:p>
        </p:txBody>
      </p:sp>
      <p:sp>
        <p:nvSpPr>
          <p:cNvPr id="7" name="TextBox 6">
            <a:extLst>
              <a:ext uri="{FF2B5EF4-FFF2-40B4-BE49-F238E27FC236}">
                <a16:creationId xmlns:a16="http://schemas.microsoft.com/office/drawing/2014/main" id="{C1A6C2C3-0C7B-B84D-B3FF-F6BAB6F86D40}"/>
              </a:ext>
            </a:extLst>
          </p:cNvPr>
          <p:cNvSpPr txBox="1"/>
          <p:nvPr/>
        </p:nvSpPr>
        <p:spPr>
          <a:xfrm>
            <a:off x="5656434" y="1821888"/>
            <a:ext cx="920445" cy="307777"/>
          </a:xfrm>
          <a:prstGeom prst="rect">
            <a:avLst/>
          </a:prstGeom>
          <a:noFill/>
        </p:spPr>
        <p:txBody>
          <a:bodyPr wrap="none" rtlCol="0">
            <a:spAutoFit/>
          </a:bodyPr>
          <a:lstStyle/>
          <a:p>
            <a:r>
              <a:rPr lang="en-US" dirty="0"/>
              <a:t>configure</a:t>
            </a:r>
          </a:p>
        </p:txBody>
      </p:sp>
      <p:sp>
        <p:nvSpPr>
          <p:cNvPr id="28" name="TextBox 27">
            <a:extLst>
              <a:ext uri="{FF2B5EF4-FFF2-40B4-BE49-F238E27FC236}">
                <a16:creationId xmlns:a16="http://schemas.microsoft.com/office/drawing/2014/main" id="{3EE2FB1F-32BD-B14C-AD02-A97CAD6326C3}"/>
              </a:ext>
            </a:extLst>
          </p:cNvPr>
          <p:cNvSpPr txBox="1"/>
          <p:nvPr/>
        </p:nvSpPr>
        <p:spPr>
          <a:xfrm>
            <a:off x="5656433" y="2792593"/>
            <a:ext cx="920445" cy="307777"/>
          </a:xfrm>
          <a:prstGeom prst="rect">
            <a:avLst/>
          </a:prstGeom>
          <a:noFill/>
        </p:spPr>
        <p:txBody>
          <a:bodyPr wrap="none" rtlCol="0">
            <a:spAutoFit/>
          </a:bodyPr>
          <a:lstStyle/>
          <a:p>
            <a:r>
              <a:rPr lang="en-US" dirty="0"/>
              <a:t>configure</a:t>
            </a:r>
          </a:p>
        </p:txBody>
      </p:sp>
      <p:sp>
        <p:nvSpPr>
          <p:cNvPr id="24" name="Slide Number Placeholder 2">
            <a:extLst>
              <a:ext uri="{FF2B5EF4-FFF2-40B4-BE49-F238E27FC236}">
                <a16:creationId xmlns:a16="http://schemas.microsoft.com/office/drawing/2014/main" id="{9D4D3317-3D80-054A-BFAD-FF4EC0E2A9E5}"/>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62</a:t>
            </a:fld>
            <a:endParaRPr lang="en-US" sz="1000"/>
          </a:p>
        </p:txBody>
      </p:sp>
    </p:spTree>
    <p:extLst>
      <p:ext uri="{BB962C8B-B14F-4D97-AF65-F5344CB8AC3E}">
        <p14:creationId xmlns:p14="http://schemas.microsoft.com/office/powerpoint/2010/main" val="638809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Governance maturity seen in terms of </a:t>
            </a:r>
            <a:r>
              <a:rPr lang="en-GB" u="sng" dirty="0"/>
              <a:t>Value</a:t>
            </a:r>
            <a:r>
              <a:rPr lang="en-GB" dirty="0"/>
              <a:t> and </a:t>
            </a:r>
            <a:r>
              <a:rPr lang="en-GB" u="sng" dirty="0"/>
              <a:t>Scope</a:t>
            </a:r>
          </a:p>
        </p:txBody>
      </p:sp>
      <p:pic>
        <p:nvPicPr>
          <p:cNvPr id="5" name="Picture 4"/>
          <p:cNvPicPr>
            <a:picLocks noChangeAspect="1"/>
          </p:cNvPicPr>
          <p:nvPr/>
        </p:nvPicPr>
        <p:blipFill>
          <a:blip r:embed="rId2"/>
          <a:stretch>
            <a:fillRect/>
          </a:stretch>
        </p:blipFill>
        <p:spPr>
          <a:xfrm>
            <a:off x="1356761" y="949470"/>
            <a:ext cx="5984023" cy="3754475"/>
          </a:xfrm>
          <a:prstGeom prst="rect">
            <a:avLst/>
          </a:prstGeom>
        </p:spPr>
      </p:pic>
      <p:pic>
        <p:nvPicPr>
          <p:cNvPr id="6" name="Picture 5"/>
          <p:cNvPicPr>
            <a:picLocks noChangeAspect="1"/>
          </p:cNvPicPr>
          <p:nvPr/>
        </p:nvPicPr>
        <p:blipFill>
          <a:blip r:embed="rId3"/>
          <a:stretch>
            <a:fillRect/>
          </a:stretch>
        </p:blipFill>
        <p:spPr>
          <a:xfrm>
            <a:off x="2511033" y="3809467"/>
            <a:ext cx="3842074" cy="528909"/>
          </a:xfrm>
          <a:prstGeom prst="rect">
            <a:avLst/>
          </a:prstGeom>
        </p:spPr>
      </p:pic>
      <p:pic>
        <p:nvPicPr>
          <p:cNvPr id="7" name="Picture 6"/>
          <p:cNvPicPr>
            <a:picLocks noChangeAspect="1"/>
          </p:cNvPicPr>
          <p:nvPr/>
        </p:nvPicPr>
        <p:blipFill>
          <a:blip r:embed="rId4"/>
          <a:stretch>
            <a:fillRect/>
          </a:stretch>
        </p:blipFill>
        <p:spPr>
          <a:xfrm>
            <a:off x="2511033" y="3237725"/>
            <a:ext cx="3842074" cy="528909"/>
          </a:xfrm>
          <a:prstGeom prst="rect">
            <a:avLst/>
          </a:prstGeom>
        </p:spPr>
      </p:pic>
      <p:pic>
        <p:nvPicPr>
          <p:cNvPr id="13" name="Picture 12"/>
          <p:cNvPicPr>
            <a:picLocks noChangeAspect="1"/>
          </p:cNvPicPr>
          <p:nvPr/>
        </p:nvPicPr>
        <p:blipFill>
          <a:blip r:embed="rId5"/>
          <a:stretch>
            <a:fillRect/>
          </a:stretch>
        </p:blipFill>
        <p:spPr>
          <a:xfrm>
            <a:off x="2511033" y="2665983"/>
            <a:ext cx="3842074" cy="528909"/>
          </a:xfrm>
          <a:prstGeom prst="rect">
            <a:avLst/>
          </a:prstGeom>
        </p:spPr>
      </p:pic>
      <p:pic>
        <p:nvPicPr>
          <p:cNvPr id="14" name="Picture 13"/>
          <p:cNvPicPr>
            <a:picLocks noChangeAspect="1"/>
          </p:cNvPicPr>
          <p:nvPr/>
        </p:nvPicPr>
        <p:blipFill>
          <a:blip r:embed="rId6"/>
          <a:stretch>
            <a:fillRect/>
          </a:stretch>
        </p:blipFill>
        <p:spPr>
          <a:xfrm>
            <a:off x="2511033" y="2094241"/>
            <a:ext cx="3842074" cy="528909"/>
          </a:xfrm>
          <a:prstGeom prst="rect">
            <a:avLst/>
          </a:prstGeom>
        </p:spPr>
      </p:pic>
      <p:pic>
        <p:nvPicPr>
          <p:cNvPr id="15" name="Picture 14"/>
          <p:cNvPicPr>
            <a:picLocks noChangeAspect="1"/>
          </p:cNvPicPr>
          <p:nvPr/>
        </p:nvPicPr>
        <p:blipFill>
          <a:blip r:embed="rId7"/>
          <a:stretch>
            <a:fillRect/>
          </a:stretch>
        </p:blipFill>
        <p:spPr>
          <a:xfrm>
            <a:off x="2511033" y="1522496"/>
            <a:ext cx="3842074" cy="528909"/>
          </a:xfrm>
          <a:prstGeom prst="rect">
            <a:avLst/>
          </a:prstGeom>
        </p:spPr>
      </p:pic>
      <p:pic>
        <p:nvPicPr>
          <p:cNvPr id="11" name="Picture 10"/>
          <p:cNvPicPr>
            <a:picLocks noChangeAspect="1"/>
          </p:cNvPicPr>
          <p:nvPr/>
        </p:nvPicPr>
        <p:blipFill>
          <a:blip r:embed="rId8"/>
          <a:stretch>
            <a:fillRect/>
          </a:stretch>
        </p:blipFill>
        <p:spPr>
          <a:xfrm>
            <a:off x="4985248" y="1599248"/>
            <a:ext cx="159670" cy="309361"/>
          </a:xfrm>
          <a:prstGeom prst="rect">
            <a:avLst/>
          </a:prstGeom>
        </p:spPr>
      </p:pic>
      <p:pic>
        <p:nvPicPr>
          <p:cNvPr id="12" name="Picture 11"/>
          <p:cNvPicPr>
            <a:picLocks noChangeAspect="1"/>
          </p:cNvPicPr>
          <p:nvPr/>
        </p:nvPicPr>
        <p:blipFill>
          <a:blip r:embed="rId9"/>
          <a:stretch>
            <a:fillRect/>
          </a:stretch>
        </p:blipFill>
        <p:spPr>
          <a:xfrm>
            <a:off x="5423315" y="1214408"/>
            <a:ext cx="2671531" cy="249777"/>
          </a:xfrm>
          <a:prstGeom prst="rect">
            <a:avLst/>
          </a:prstGeom>
        </p:spPr>
      </p:pic>
    </p:spTree>
    <p:extLst>
      <p:ext uri="{BB962C8B-B14F-4D97-AF65-F5344CB8AC3E}">
        <p14:creationId xmlns:p14="http://schemas.microsoft.com/office/powerpoint/2010/main" val="34862219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74075-8CA8-2043-BA03-4AF59F9F1295}"/>
              </a:ext>
            </a:extLst>
          </p:cNvPr>
          <p:cNvSpPr>
            <a:spLocks noGrp="1"/>
          </p:cNvSpPr>
          <p:nvPr>
            <p:ph type="title"/>
          </p:nvPr>
        </p:nvSpPr>
        <p:spPr/>
        <p:txBody>
          <a:bodyPr/>
          <a:lstStyle/>
          <a:p>
            <a:r>
              <a:rPr lang="en-US" dirty="0"/>
              <a:t>Building governance maturity is a gradual process</a:t>
            </a:r>
          </a:p>
        </p:txBody>
      </p:sp>
      <p:sp>
        <p:nvSpPr>
          <p:cNvPr id="5" name="Content Placeholder 4">
            <a:extLst>
              <a:ext uri="{FF2B5EF4-FFF2-40B4-BE49-F238E27FC236}">
                <a16:creationId xmlns:a16="http://schemas.microsoft.com/office/drawing/2014/main" id="{E936EF85-234F-674C-A559-7B75BB1664DE}"/>
              </a:ext>
            </a:extLst>
          </p:cNvPr>
          <p:cNvSpPr>
            <a:spLocks noGrp="1"/>
          </p:cNvSpPr>
          <p:nvPr>
            <p:ph idx="1"/>
          </p:nvPr>
        </p:nvSpPr>
        <p:spPr>
          <a:xfrm>
            <a:off x="152400" y="1027300"/>
            <a:ext cx="4329165" cy="3660129"/>
          </a:xfrm>
        </p:spPr>
        <p:txBody>
          <a:bodyPr/>
          <a:lstStyle/>
          <a:p>
            <a:r>
              <a:rPr lang="en-US" dirty="0"/>
              <a:t>Organizations may operate different levels of maturity in different parts of their business.</a:t>
            </a:r>
          </a:p>
          <a:p>
            <a:r>
              <a:rPr lang="en-US" dirty="0"/>
              <a:t>Choices determined by where the most value lies.</a:t>
            </a:r>
          </a:p>
          <a:p>
            <a:r>
              <a:rPr lang="en-US" dirty="0"/>
              <a:t>Many organizations aspire to provide all employees with the data they need (data citizenship*) </a:t>
            </a:r>
          </a:p>
        </p:txBody>
      </p:sp>
      <p:pic>
        <p:nvPicPr>
          <p:cNvPr id="4" name="Picture 3">
            <a:extLst>
              <a:ext uri="{FF2B5EF4-FFF2-40B4-BE49-F238E27FC236}">
                <a16:creationId xmlns:a16="http://schemas.microsoft.com/office/drawing/2014/main" id="{3C89F23E-32D4-C144-BB57-934FA2210292}"/>
              </a:ext>
            </a:extLst>
          </p:cNvPr>
          <p:cNvPicPr>
            <a:picLocks noChangeAspect="1"/>
          </p:cNvPicPr>
          <p:nvPr/>
        </p:nvPicPr>
        <p:blipFill>
          <a:blip r:embed="rId2"/>
          <a:stretch>
            <a:fillRect/>
          </a:stretch>
        </p:blipFill>
        <p:spPr>
          <a:xfrm>
            <a:off x="4930601" y="1217938"/>
            <a:ext cx="3570305" cy="3278851"/>
          </a:xfrm>
          <a:prstGeom prst="rect">
            <a:avLst/>
          </a:prstGeom>
        </p:spPr>
      </p:pic>
      <p:sp>
        <p:nvSpPr>
          <p:cNvPr id="8" name="Slide Number Placeholder 2">
            <a:extLst>
              <a:ext uri="{FF2B5EF4-FFF2-40B4-BE49-F238E27FC236}">
                <a16:creationId xmlns:a16="http://schemas.microsoft.com/office/drawing/2014/main" id="{5D72AD9B-6548-754D-A6BB-25D6CF2D77A2}"/>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64</a:t>
            </a:fld>
            <a:endParaRPr lang="en-US" sz="1000"/>
          </a:p>
        </p:txBody>
      </p:sp>
      <p:sp>
        <p:nvSpPr>
          <p:cNvPr id="3" name="Rectangle 2">
            <a:extLst>
              <a:ext uri="{FF2B5EF4-FFF2-40B4-BE49-F238E27FC236}">
                <a16:creationId xmlns:a16="http://schemas.microsoft.com/office/drawing/2014/main" id="{DEFFAE71-559C-DE40-83BB-43F187C1F095}"/>
              </a:ext>
            </a:extLst>
          </p:cNvPr>
          <p:cNvSpPr/>
          <p:nvPr/>
        </p:nvSpPr>
        <p:spPr>
          <a:xfrm>
            <a:off x="540127" y="4342900"/>
            <a:ext cx="4031873" cy="307777"/>
          </a:xfrm>
          <a:prstGeom prst="rect">
            <a:avLst/>
          </a:prstGeom>
        </p:spPr>
        <p:txBody>
          <a:bodyPr wrap="none">
            <a:spAutoFit/>
          </a:bodyPr>
          <a:lstStyle/>
          <a:p>
            <a:r>
              <a:rPr lang="en-US" dirty="0"/>
              <a:t>https://</a:t>
            </a:r>
            <a:r>
              <a:rPr lang="en-US" dirty="0" err="1"/>
              <a:t>opengovernance.odpi.org</a:t>
            </a:r>
            <a:r>
              <a:rPr lang="en-US" dirty="0"/>
              <a:t>/maturity-model/</a:t>
            </a:r>
          </a:p>
        </p:txBody>
      </p:sp>
    </p:spTree>
    <p:extLst>
      <p:ext uri="{BB962C8B-B14F-4D97-AF65-F5344CB8AC3E}">
        <p14:creationId xmlns:p14="http://schemas.microsoft.com/office/powerpoint/2010/main" val="42734694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CFD212-6EF5-1641-AE2B-0A552AC94CBA}"/>
              </a:ext>
            </a:extLst>
          </p:cNvPr>
          <p:cNvSpPr>
            <a:spLocks noGrp="1"/>
          </p:cNvSpPr>
          <p:nvPr>
            <p:ph type="title"/>
          </p:nvPr>
        </p:nvSpPr>
        <p:spPr/>
        <p:txBody>
          <a:bodyPr/>
          <a:lstStyle/>
          <a:p>
            <a:r>
              <a:rPr lang="en-US" dirty="0"/>
              <a:t>Implementing Data Awareness</a:t>
            </a:r>
          </a:p>
        </p:txBody>
      </p:sp>
      <p:grpSp>
        <p:nvGrpSpPr>
          <p:cNvPr id="11" name="Group 10">
            <a:extLst>
              <a:ext uri="{FF2B5EF4-FFF2-40B4-BE49-F238E27FC236}">
                <a16:creationId xmlns:a16="http://schemas.microsoft.com/office/drawing/2014/main" id="{EC75C2F5-5193-E541-8429-8F63C74B2031}"/>
              </a:ext>
            </a:extLst>
          </p:cNvPr>
          <p:cNvGrpSpPr/>
          <p:nvPr/>
        </p:nvGrpSpPr>
        <p:grpSpPr>
          <a:xfrm>
            <a:off x="7686989" y="145812"/>
            <a:ext cx="977890" cy="833697"/>
            <a:chOff x="6951752" y="145811"/>
            <a:chExt cx="1713127" cy="1097277"/>
          </a:xfrm>
        </p:grpSpPr>
        <p:pic>
          <p:nvPicPr>
            <p:cNvPr id="9" name="Picture 8">
              <a:extLst>
                <a:ext uri="{FF2B5EF4-FFF2-40B4-BE49-F238E27FC236}">
                  <a16:creationId xmlns:a16="http://schemas.microsoft.com/office/drawing/2014/main" id="{102B96A5-74ED-184A-9AC0-7B5BA7F88327}"/>
                </a:ext>
              </a:extLst>
            </p:cNvPr>
            <p:cNvPicPr>
              <a:picLocks noChangeAspect="1"/>
            </p:cNvPicPr>
            <p:nvPr/>
          </p:nvPicPr>
          <p:blipFill>
            <a:blip r:embed="rId2"/>
            <a:stretch>
              <a:fillRect/>
            </a:stretch>
          </p:blipFill>
          <p:spPr>
            <a:xfrm>
              <a:off x="6951752" y="145811"/>
              <a:ext cx="1713127" cy="1097277"/>
            </a:xfrm>
            <a:prstGeom prst="rect">
              <a:avLst/>
            </a:prstGeom>
          </p:spPr>
        </p:pic>
        <p:sp>
          <p:nvSpPr>
            <p:cNvPr id="10" name="Rounded Rectangle 9">
              <a:extLst>
                <a:ext uri="{FF2B5EF4-FFF2-40B4-BE49-F238E27FC236}">
                  <a16:creationId xmlns:a16="http://schemas.microsoft.com/office/drawing/2014/main" id="{72585496-DE26-F342-812C-9CB7EFE6D364}"/>
                </a:ext>
              </a:extLst>
            </p:cNvPr>
            <p:cNvSpPr/>
            <p:nvPr/>
          </p:nvSpPr>
          <p:spPr>
            <a:xfrm>
              <a:off x="7225430" y="941659"/>
              <a:ext cx="1302766" cy="218989"/>
            </a:xfrm>
            <a:prstGeom prst="round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12" name="Slide Number Placeholder 2">
            <a:extLst>
              <a:ext uri="{FF2B5EF4-FFF2-40B4-BE49-F238E27FC236}">
                <a16:creationId xmlns:a16="http://schemas.microsoft.com/office/drawing/2014/main" id="{81894F81-AF69-3C4A-88DE-6B1A35961D39}"/>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65</a:t>
            </a:fld>
            <a:endParaRPr lang="en-US" sz="1000"/>
          </a:p>
        </p:txBody>
      </p:sp>
      <p:pic>
        <p:nvPicPr>
          <p:cNvPr id="3" name="Picture 2">
            <a:extLst>
              <a:ext uri="{FF2B5EF4-FFF2-40B4-BE49-F238E27FC236}">
                <a16:creationId xmlns:a16="http://schemas.microsoft.com/office/drawing/2014/main" id="{18B8633D-C19F-C44D-A20D-4DA92511FA7D}"/>
              </a:ext>
            </a:extLst>
          </p:cNvPr>
          <p:cNvPicPr>
            <a:picLocks noChangeAspect="1"/>
          </p:cNvPicPr>
          <p:nvPr/>
        </p:nvPicPr>
        <p:blipFill>
          <a:blip r:embed="rId3"/>
          <a:stretch>
            <a:fillRect/>
          </a:stretch>
        </p:blipFill>
        <p:spPr>
          <a:xfrm>
            <a:off x="1456621" y="917130"/>
            <a:ext cx="6758412" cy="3807014"/>
          </a:xfrm>
          <a:prstGeom prst="rect">
            <a:avLst/>
          </a:prstGeom>
        </p:spPr>
      </p:pic>
    </p:spTree>
    <p:extLst>
      <p:ext uri="{BB962C8B-B14F-4D97-AF65-F5344CB8AC3E}">
        <p14:creationId xmlns:p14="http://schemas.microsoft.com/office/powerpoint/2010/main" val="35775481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EB4F1-4544-F04D-B38D-084B9259512A}"/>
              </a:ext>
            </a:extLst>
          </p:cNvPr>
          <p:cNvSpPr>
            <a:spLocks noGrp="1"/>
          </p:cNvSpPr>
          <p:nvPr>
            <p:ph type="title"/>
          </p:nvPr>
        </p:nvSpPr>
        <p:spPr/>
        <p:txBody>
          <a:bodyPr/>
          <a:lstStyle/>
          <a:p>
            <a:r>
              <a:rPr lang="en-US" dirty="0"/>
              <a:t>Implementing Governance Awareness</a:t>
            </a:r>
          </a:p>
        </p:txBody>
      </p:sp>
      <p:grpSp>
        <p:nvGrpSpPr>
          <p:cNvPr id="5" name="Group 4">
            <a:extLst>
              <a:ext uri="{FF2B5EF4-FFF2-40B4-BE49-F238E27FC236}">
                <a16:creationId xmlns:a16="http://schemas.microsoft.com/office/drawing/2014/main" id="{6F33A6E1-53A9-0B49-8EB0-E22CAA255C5D}"/>
              </a:ext>
            </a:extLst>
          </p:cNvPr>
          <p:cNvGrpSpPr/>
          <p:nvPr/>
        </p:nvGrpSpPr>
        <p:grpSpPr>
          <a:xfrm>
            <a:off x="7686989" y="145812"/>
            <a:ext cx="977890" cy="833697"/>
            <a:chOff x="6951752" y="145811"/>
            <a:chExt cx="1713127" cy="1097277"/>
          </a:xfrm>
        </p:grpSpPr>
        <p:pic>
          <p:nvPicPr>
            <p:cNvPr id="6" name="Picture 5">
              <a:extLst>
                <a:ext uri="{FF2B5EF4-FFF2-40B4-BE49-F238E27FC236}">
                  <a16:creationId xmlns:a16="http://schemas.microsoft.com/office/drawing/2014/main" id="{050CE51D-1E94-4649-BEDD-B9C988B3DD9A}"/>
                </a:ext>
              </a:extLst>
            </p:cNvPr>
            <p:cNvPicPr>
              <a:picLocks noChangeAspect="1"/>
            </p:cNvPicPr>
            <p:nvPr/>
          </p:nvPicPr>
          <p:blipFill>
            <a:blip r:embed="rId2"/>
            <a:stretch>
              <a:fillRect/>
            </a:stretch>
          </p:blipFill>
          <p:spPr>
            <a:xfrm>
              <a:off x="6951752" y="145811"/>
              <a:ext cx="1713127" cy="1097277"/>
            </a:xfrm>
            <a:prstGeom prst="rect">
              <a:avLst/>
            </a:prstGeom>
          </p:spPr>
        </p:pic>
        <p:sp>
          <p:nvSpPr>
            <p:cNvPr id="7" name="Rounded Rectangle 6">
              <a:extLst>
                <a:ext uri="{FF2B5EF4-FFF2-40B4-BE49-F238E27FC236}">
                  <a16:creationId xmlns:a16="http://schemas.microsoft.com/office/drawing/2014/main" id="{17D699C7-C213-2243-9C1E-1CE0D0EF03F2}"/>
                </a:ext>
              </a:extLst>
            </p:cNvPr>
            <p:cNvSpPr/>
            <p:nvPr/>
          </p:nvSpPr>
          <p:spPr>
            <a:xfrm>
              <a:off x="7225429" y="769737"/>
              <a:ext cx="1302766" cy="218989"/>
            </a:xfrm>
            <a:prstGeom prst="round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9" name="Slide Number Placeholder 2">
            <a:extLst>
              <a:ext uri="{FF2B5EF4-FFF2-40B4-BE49-F238E27FC236}">
                <a16:creationId xmlns:a16="http://schemas.microsoft.com/office/drawing/2014/main" id="{927C9121-13FF-C041-92F4-FE2D7C2C7D28}"/>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66</a:t>
            </a:fld>
            <a:endParaRPr lang="en-US" sz="1000"/>
          </a:p>
        </p:txBody>
      </p:sp>
      <p:pic>
        <p:nvPicPr>
          <p:cNvPr id="11" name="Picture 10">
            <a:extLst>
              <a:ext uri="{FF2B5EF4-FFF2-40B4-BE49-F238E27FC236}">
                <a16:creationId xmlns:a16="http://schemas.microsoft.com/office/drawing/2014/main" id="{FCFAA735-5A3A-4E45-87BD-46D7DD37D83C}"/>
              </a:ext>
            </a:extLst>
          </p:cNvPr>
          <p:cNvPicPr>
            <a:picLocks noChangeAspect="1"/>
          </p:cNvPicPr>
          <p:nvPr/>
        </p:nvPicPr>
        <p:blipFill>
          <a:blip r:embed="rId3"/>
          <a:stretch>
            <a:fillRect/>
          </a:stretch>
        </p:blipFill>
        <p:spPr>
          <a:xfrm>
            <a:off x="1016000" y="1273287"/>
            <a:ext cx="7112000" cy="3263900"/>
          </a:xfrm>
          <a:prstGeom prst="rect">
            <a:avLst/>
          </a:prstGeom>
        </p:spPr>
      </p:pic>
    </p:spTree>
    <p:extLst>
      <p:ext uri="{BB962C8B-B14F-4D97-AF65-F5344CB8AC3E}">
        <p14:creationId xmlns:p14="http://schemas.microsoft.com/office/powerpoint/2010/main" val="18113096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2126F-BD74-C143-8ECD-6EF9B50AF42F}"/>
              </a:ext>
            </a:extLst>
          </p:cNvPr>
          <p:cNvSpPr>
            <a:spLocks noGrp="1"/>
          </p:cNvSpPr>
          <p:nvPr>
            <p:ph type="title"/>
          </p:nvPr>
        </p:nvSpPr>
        <p:spPr/>
        <p:txBody>
          <a:bodyPr/>
          <a:lstStyle/>
          <a:p>
            <a:r>
              <a:rPr lang="en-US" dirty="0"/>
              <a:t>Implementing Embedded Governance</a:t>
            </a:r>
          </a:p>
        </p:txBody>
      </p:sp>
      <p:grpSp>
        <p:nvGrpSpPr>
          <p:cNvPr id="5" name="Group 4">
            <a:extLst>
              <a:ext uri="{FF2B5EF4-FFF2-40B4-BE49-F238E27FC236}">
                <a16:creationId xmlns:a16="http://schemas.microsoft.com/office/drawing/2014/main" id="{D7987736-0BE0-8D4A-A901-1A04FC8300EF}"/>
              </a:ext>
            </a:extLst>
          </p:cNvPr>
          <p:cNvGrpSpPr/>
          <p:nvPr/>
        </p:nvGrpSpPr>
        <p:grpSpPr>
          <a:xfrm>
            <a:off x="7686989" y="145812"/>
            <a:ext cx="977890" cy="833697"/>
            <a:chOff x="6951752" y="145811"/>
            <a:chExt cx="1713127" cy="1097277"/>
          </a:xfrm>
        </p:grpSpPr>
        <p:pic>
          <p:nvPicPr>
            <p:cNvPr id="6" name="Picture 5">
              <a:extLst>
                <a:ext uri="{FF2B5EF4-FFF2-40B4-BE49-F238E27FC236}">
                  <a16:creationId xmlns:a16="http://schemas.microsoft.com/office/drawing/2014/main" id="{ED52E132-6106-0846-BEE2-D2199B044FFD}"/>
                </a:ext>
              </a:extLst>
            </p:cNvPr>
            <p:cNvPicPr>
              <a:picLocks noChangeAspect="1"/>
            </p:cNvPicPr>
            <p:nvPr/>
          </p:nvPicPr>
          <p:blipFill>
            <a:blip r:embed="rId2"/>
            <a:stretch>
              <a:fillRect/>
            </a:stretch>
          </p:blipFill>
          <p:spPr>
            <a:xfrm>
              <a:off x="6951752" y="145811"/>
              <a:ext cx="1713127" cy="1097277"/>
            </a:xfrm>
            <a:prstGeom prst="rect">
              <a:avLst/>
            </a:prstGeom>
          </p:spPr>
        </p:pic>
        <p:sp>
          <p:nvSpPr>
            <p:cNvPr id="7" name="Rounded Rectangle 6">
              <a:extLst>
                <a:ext uri="{FF2B5EF4-FFF2-40B4-BE49-F238E27FC236}">
                  <a16:creationId xmlns:a16="http://schemas.microsoft.com/office/drawing/2014/main" id="{18130352-EC89-6D45-9FC9-2A8B504044EB}"/>
                </a:ext>
              </a:extLst>
            </p:cNvPr>
            <p:cNvSpPr/>
            <p:nvPr/>
          </p:nvSpPr>
          <p:spPr>
            <a:xfrm>
              <a:off x="7225429" y="611040"/>
              <a:ext cx="1302766" cy="218989"/>
            </a:xfrm>
            <a:prstGeom prst="round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pic>
        <p:nvPicPr>
          <p:cNvPr id="8" name="Picture 7">
            <a:extLst>
              <a:ext uri="{FF2B5EF4-FFF2-40B4-BE49-F238E27FC236}">
                <a16:creationId xmlns:a16="http://schemas.microsoft.com/office/drawing/2014/main" id="{AEE46898-256B-4E49-BA8B-7C056CC7A7F6}"/>
              </a:ext>
            </a:extLst>
          </p:cNvPr>
          <p:cNvPicPr>
            <a:picLocks noChangeAspect="1"/>
          </p:cNvPicPr>
          <p:nvPr/>
        </p:nvPicPr>
        <p:blipFill>
          <a:blip r:embed="rId3"/>
          <a:stretch>
            <a:fillRect/>
          </a:stretch>
        </p:blipFill>
        <p:spPr>
          <a:xfrm>
            <a:off x="1869973" y="1478321"/>
            <a:ext cx="5600700" cy="2717800"/>
          </a:xfrm>
          <a:prstGeom prst="rect">
            <a:avLst/>
          </a:prstGeom>
        </p:spPr>
      </p:pic>
      <p:sp>
        <p:nvSpPr>
          <p:cNvPr id="9" name="Slide Number Placeholder 2">
            <a:extLst>
              <a:ext uri="{FF2B5EF4-FFF2-40B4-BE49-F238E27FC236}">
                <a16:creationId xmlns:a16="http://schemas.microsoft.com/office/drawing/2014/main" id="{EB749443-DF3E-AF44-BBAF-063AF11C745B}"/>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67</a:t>
            </a:fld>
            <a:endParaRPr lang="en-US" sz="1000"/>
          </a:p>
        </p:txBody>
      </p:sp>
    </p:spTree>
    <p:extLst>
      <p:ext uri="{BB962C8B-B14F-4D97-AF65-F5344CB8AC3E}">
        <p14:creationId xmlns:p14="http://schemas.microsoft.com/office/powerpoint/2010/main" val="36865391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A6896-2989-734C-9F78-D21697AE5329}"/>
              </a:ext>
            </a:extLst>
          </p:cNvPr>
          <p:cNvSpPr>
            <a:spLocks noGrp="1"/>
          </p:cNvSpPr>
          <p:nvPr>
            <p:ph type="title"/>
          </p:nvPr>
        </p:nvSpPr>
        <p:spPr/>
        <p:txBody>
          <a:bodyPr/>
          <a:lstStyle/>
          <a:p>
            <a:r>
              <a:rPr lang="en-US" dirty="0"/>
              <a:t>Implementing Business Driven Governance</a:t>
            </a:r>
          </a:p>
        </p:txBody>
      </p:sp>
      <p:grpSp>
        <p:nvGrpSpPr>
          <p:cNvPr id="5" name="Group 4">
            <a:extLst>
              <a:ext uri="{FF2B5EF4-FFF2-40B4-BE49-F238E27FC236}">
                <a16:creationId xmlns:a16="http://schemas.microsoft.com/office/drawing/2014/main" id="{58BF49DD-6F0C-3C4F-9B26-6840505CFFFF}"/>
              </a:ext>
            </a:extLst>
          </p:cNvPr>
          <p:cNvGrpSpPr/>
          <p:nvPr/>
        </p:nvGrpSpPr>
        <p:grpSpPr>
          <a:xfrm>
            <a:off x="7686989" y="145812"/>
            <a:ext cx="977890" cy="833697"/>
            <a:chOff x="6951752" y="145811"/>
            <a:chExt cx="1713127" cy="1097277"/>
          </a:xfrm>
        </p:grpSpPr>
        <p:pic>
          <p:nvPicPr>
            <p:cNvPr id="6" name="Picture 5">
              <a:extLst>
                <a:ext uri="{FF2B5EF4-FFF2-40B4-BE49-F238E27FC236}">
                  <a16:creationId xmlns:a16="http://schemas.microsoft.com/office/drawing/2014/main" id="{1885ABA6-DEF9-D240-B202-3954B51FDB62}"/>
                </a:ext>
              </a:extLst>
            </p:cNvPr>
            <p:cNvPicPr>
              <a:picLocks noChangeAspect="1"/>
            </p:cNvPicPr>
            <p:nvPr/>
          </p:nvPicPr>
          <p:blipFill>
            <a:blip r:embed="rId2"/>
            <a:stretch>
              <a:fillRect/>
            </a:stretch>
          </p:blipFill>
          <p:spPr>
            <a:xfrm>
              <a:off x="6951752" y="145811"/>
              <a:ext cx="1713127" cy="1097277"/>
            </a:xfrm>
            <a:prstGeom prst="rect">
              <a:avLst/>
            </a:prstGeom>
          </p:spPr>
        </p:pic>
        <p:sp>
          <p:nvSpPr>
            <p:cNvPr id="7" name="Rounded Rectangle 6">
              <a:extLst>
                <a:ext uri="{FF2B5EF4-FFF2-40B4-BE49-F238E27FC236}">
                  <a16:creationId xmlns:a16="http://schemas.microsoft.com/office/drawing/2014/main" id="{CF4A0F59-E433-7141-A8AF-58956B09173D}"/>
                </a:ext>
              </a:extLst>
            </p:cNvPr>
            <p:cNvSpPr/>
            <p:nvPr/>
          </p:nvSpPr>
          <p:spPr>
            <a:xfrm>
              <a:off x="7225429" y="465557"/>
              <a:ext cx="1302766" cy="218989"/>
            </a:xfrm>
            <a:prstGeom prst="round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9" name="Slide Number Placeholder 2">
            <a:extLst>
              <a:ext uri="{FF2B5EF4-FFF2-40B4-BE49-F238E27FC236}">
                <a16:creationId xmlns:a16="http://schemas.microsoft.com/office/drawing/2014/main" id="{AFE9845D-FC7D-8443-A541-7E70CFBB1D7A}"/>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68</a:t>
            </a:fld>
            <a:endParaRPr lang="en-US" sz="1000"/>
          </a:p>
        </p:txBody>
      </p:sp>
      <p:pic>
        <p:nvPicPr>
          <p:cNvPr id="11" name="Picture 10">
            <a:extLst>
              <a:ext uri="{FF2B5EF4-FFF2-40B4-BE49-F238E27FC236}">
                <a16:creationId xmlns:a16="http://schemas.microsoft.com/office/drawing/2014/main" id="{F0937BCE-C48F-4E44-8797-2D08421F7070}"/>
              </a:ext>
            </a:extLst>
          </p:cNvPr>
          <p:cNvPicPr>
            <a:picLocks noChangeAspect="1"/>
          </p:cNvPicPr>
          <p:nvPr/>
        </p:nvPicPr>
        <p:blipFill>
          <a:blip r:embed="rId3"/>
          <a:stretch>
            <a:fillRect/>
          </a:stretch>
        </p:blipFill>
        <p:spPr>
          <a:xfrm>
            <a:off x="0" y="1718234"/>
            <a:ext cx="9144000" cy="2499666"/>
          </a:xfrm>
          <a:prstGeom prst="rect">
            <a:avLst/>
          </a:prstGeom>
        </p:spPr>
      </p:pic>
    </p:spTree>
    <p:extLst>
      <p:ext uri="{BB962C8B-B14F-4D97-AF65-F5344CB8AC3E}">
        <p14:creationId xmlns:p14="http://schemas.microsoft.com/office/powerpoint/2010/main" val="16653024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54A44-A63D-B442-B4BC-9BBE4BE01BEA}"/>
              </a:ext>
            </a:extLst>
          </p:cNvPr>
          <p:cNvSpPr>
            <a:spLocks noGrp="1"/>
          </p:cNvSpPr>
          <p:nvPr>
            <p:ph type="title"/>
          </p:nvPr>
        </p:nvSpPr>
        <p:spPr/>
        <p:txBody>
          <a:bodyPr/>
          <a:lstStyle/>
          <a:p>
            <a:r>
              <a:rPr lang="en-US" dirty="0"/>
              <a:t>Implementing Data Citizenship</a:t>
            </a:r>
          </a:p>
        </p:txBody>
      </p:sp>
      <p:grpSp>
        <p:nvGrpSpPr>
          <p:cNvPr id="10" name="Group 9">
            <a:extLst>
              <a:ext uri="{FF2B5EF4-FFF2-40B4-BE49-F238E27FC236}">
                <a16:creationId xmlns:a16="http://schemas.microsoft.com/office/drawing/2014/main" id="{9B9E0C3C-C335-3349-842B-39CB0D0A3085}"/>
              </a:ext>
            </a:extLst>
          </p:cNvPr>
          <p:cNvGrpSpPr/>
          <p:nvPr/>
        </p:nvGrpSpPr>
        <p:grpSpPr>
          <a:xfrm>
            <a:off x="7686989" y="145812"/>
            <a:ext cx="977890" cy="833697"/>
            <a:chOff x="6951752" y="145811"/>
            <a:chExt cx="1713127" cy="1097277"/>
          </a:xfrm>
        </p:grpSpPr>
        <p:pic>
          <p:nvPicPr>
            <p:cNvPr id="11" name="Picture 10">
              <a:extLst>
                <a:ext uri="{FF2B5EF4-FFF2-40B4-BE49-F238E27FC236}">
                  <a16:creationId xmlns:a16="http://schemas.microsoft.com/office/drawing/2014/main" id="{148CE456-9B12-554A-A03A-4FBC90E6B5FA}"/>
                </a:ext>
              </a:extLst>
            </p:cNvPr>
            <p:cNvPicPr>
              <a:picLocks noChangeAspect="1"/>
            </p:cNvPicPr>
            <p:nvPr/>
          </p:nvPicPr>
          <p:blipFill>
            <a:blip r:embed="rId2"/>
            <a:stretch>
              <a:fillRect/>
            </a:stretch>
          </p:blipFill>
          <p:spPr>
            <a:xfrm>
              <a:off x="6951752" y="145811"/>
              <a:ext cx="1713127" cy="1097277"/>
            </a:xfrm>
            <a:prstGeom prst="rect">
              <a:avLst/>
            </a:prstGeom>
          </p:spPr>
        </p:pic>
        <p:sp>
          <p:nvSpPr>
            <p:cNvPr id="12" name="Rounded Rectangle 11">
              <a:extLst>
                <a:ext uri="{FF2B5EF4-FFF2-40B4-BE49-F238E27FC236}">
                  <a16:creationId xmlns:a16="http://schemas.microsoft.com/office/drawing/2014/main" id="{07CAB4DA-B134-964F-8452-2046C3C900C5}"/>
                </a:ext>
              </a:extLst>
            </p:cNvPr>
            <p:cNvSpPr/>
            <p:nvPr/>
          </p:nvSpPr>
          <p:spPr>
            <a:xfrm>
              <a:off x="7225429" y="293634"/>
              <a:ext cx="1302766" cy="218989"/>
            </a:xfrm>
            <a:prstGeom prst="roundRect">
              <a:avLst/>
            </a:prstGeom>
            <a:noFill/>
            <a:ln w="38100" cmpd="sng">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13" name="Slide Number Placeholder 2">
            <a:extLst>
              <a:ext uri="{FF2B5EF4-FFF2-40B4-BE49-F238E27FC236}">
                <a16:creationId xmlns:a16="http://schemas.microsoft.com/office/drawing/2014/main" id="{F62181A6-546C-C14C-BC5F-3B6E15E89D93}"/>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69</a:t>
            </a:fld>
            <a:endParaRPr lang="en-US" sz="1000"/>
          </a:p>
        </p:txBody>
      </p:sp>
      <p:pic>
        <p:nvPicPr>
          <p:cNvPr id="7" name="Picture 6">
            <a:extLst>
              <a:ext uri="{FF2B5EF4-FFF2-40B4-BE49-F238E27FC236}">
                <a16:creationId xmlns:a16="http://schemas.microsoft.com/office/drawing/2014/main" id="{F45E7AA2-0897-D44F-A99B-DA84E256B87B}"/>
              </a:ext>
            </a:extLst>
          </p:cNvPr>
          <p:cNvPicPr>
            <a:picLocks noChangeAspect="1"/>
          </p:cNvPicPr>
          <p:nvPr/>
        </p:nvPicPr>
        <p:blipFill>
          <a:blip r:embed="rId3"/>
          <a:stretch>
            <a:fillRect/>
          </a:stretch>
        </p:blipFill>
        <p:spPr>
          <a:xfrm>
            <a:off x="607594" y="1122774"/>
            <a:ext cx="7928811" cy="3630276"/>
          </a:xfrm>
          <a:prstGeom prst="rect">
            <a:avLst/>
          </a:prstGeom>
        </p:spPr>
      </p:pic>
    </p:spTree>
    <p:extLst>
      <p:ext uri="{BB962C8B-B14F-4D97-AF65-F5344CB8AC3E}">
        <p14:creationId xmlns:p14="http://schemas.microsoft.com/office/powerpoint/2010/main" val="2760078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7B8CB-A82D-7E45-B7F9-EDA052E805A0}"/>
              </a:ext>
            </a:extLst>
          </p:cNvPr>
          <p:cNvSpPr>
            <a:spLocks noGrp="1"/>
          </p:cNvSpPr>
          <p:nvPr>
            <p:ph type="title"/>
          </p:nvPr>
        </p:nvSpPr>
        <p:spPr/>
        <p:txBody>
          <a:bodyPr/>
          <a:lstStyle/>
          <a:p>
            <a:r>
              <a:rPr lang="en-US" dirty="0"/>
              <a:t> </a:t>
            </a:r>
          </a:p>
        </p:txBody>
      </p:sp>
      <p:sp>
        <p:nvSpPr>
          <p:cNvPr id="3" name="Slide Number Placeholder 2">
            <a:extLst>
              <a:ext uri="{FF2B5EF4-FFF2-40B4-BE49-F238E27FC236}">
                <a16:creationId xmlns:a16="http://schemas.microsoft.com/office/drawing/2014/main" id="{A28BE8C3-408A-234B-A760-00CA01BDBA63}"/>
              </a:ext>
            </a:extLst>
          </p:cNvPr>
          <p:cNvSpPr>
            <a:spLocks noGrp="1"/>
          </p:cNvSpPr>
          <p:nvPr>
            <p:ph type="sldNum" idx="12"/>
          </p:nvPr>
        </p:nvSpPr>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7</a:t>
            </a:fld>
            <a:endParaRPr lang="en-US" sz="1000"/>
          </a:p>
        </p:txBody>
      </p:sp>
      <p:pic>
        <p:nvPicPr>
          <p:cNvPr id="5" name="Picture 4">
            <a:extLst>
              <a:ext uri="{FF2B5EF4-FFF2-40B4-BE49-F238E27FC236}">
                <a16:creationId xmlns:a16="http://schemas.microsoft.com/office/drawing/2014/main" id="{A750562F-645C-E147-956F-28A1623B7330}"/>
              </a:ext>
            </a:extLst>
          </p:cNvPr>
          <p:cNvPicPr>
            <a:picLocks noChangeAspect="1"/>
          </p:cNvPicPr>
          <p:nvPr/>
        </p:nvPicPr>
        <p:blipFill>
          <a:blip r:embed="rId2"/>
          <a:stretch>
            <a:fillRect/>
          </a:stretch>
        </p:blipFill>
        <p:spPr>
          <a:xfrm>
            <a:off x="1116781" y="209550"/>
            <a:ext cx="7264400" cy="4724400"/>
          </a:xfrm>
          <a:prstGeom prst="rect">
            <a:avLst/>
          </a:prstGeom>
        </p:spPr>
      </p:pic>
      <p:pic>
        <p:nvPicPr>
          <p:cNvPr id="6" name="Picture 5">
            <a:extLst>
              <a:ext uri="{FF2B5EF4-FFF2-40B4-BE49-F238E27FC236}">
                <a16:creationId xmlns:a16="http://schemas.microsoft.com/office/drawing/2014/main" id="{89EB556C-58A4-8E4B-BB14-057A0DDF4C28}"/>
              </a:ext>
            </a:extLst>
          </p:cNvPr>
          <p:cNvPicPr>
            <a:picLocks noChangeAspect="1"/>
          </p:cNvPicPr>
          <p:nvPr/>
        </p:nvPicPr>
        <p:blipFill>
          <a:blip r:embed="rId3"/>
          <a:stretch>
            <a:fillRect/>
          </a:stretch>
        </p:blipFill>
        <p:spPr>
          <a:xfrm>
            <a:off x="1116783" y="209550"/>
            <a:ext cx="7264400" cy="4724400"/>
          </a:xfrm>
          <a:prstGeom prst="rect">
            <a:avLst/>
          </a:prstGeom>
        </p:spPr>
      </p:pic>
    </p:spTree>
    <p:extLst>
      <p:ext uri="{BB962C8B-B14F-4D97-AF65-F5344CB8AC3E}">
        <p14:creationId xmlns:p14="http://schemas.microsoft.com/office/powerpoint/2010/main" val="52576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new manifesto for metadata and governance</a:t>
            </a:r>
          </a:p>
        </p:txBody>
      </p:sp>
      <p:sp>
        <p:nvSpPr>
          <p:cNvPr id="3" name="Content Placeholder 2"/>
          <p:cNvSpPr>
            <a:spLocks noGrp="1"/>
          </p:cNvSpPr>
          <p:nvPr>
            <p:ph idx="1"/>
          </p:nvPr>
        </p:nvSpPr>
        <p:spPr/>
        <p:txBody>
          <a:bodyPr>
            <a:normAutofit fontScale="85000" lnSpcReduction="10000"/>
          </a:bodyPr>
          <a:lstStyle/>
          <a:p>
            <a:pPr lvl="0"/>
            <a:r>
              <a:rPr lang="en-US" b="1" dirty="0"/>
              <a:t>The maintenance of metadata </a:t>
            </a:r>
            <a:r>
              <a:rPr lang="en-US" dirty="0"/>
              <a:t>must be automated to scale to the sheer volumes and variety of data involved in modern business.  Similarly the use of metadata should be used to drive the governance of data and create a business friendly logical interface to the data landscape.</a:t>
            </a:r>
            <a:endParaRPr lang="en-GB" dirty="0"/>
          </a:p>
          <a:p>
            <a:pPr lvl="0"/>
            <a:r>
              <a:rPr lang="en-US" b="1" dirty="0"/>
              <a:t>The availability of metadata management must become ubiquitous </a:t>
            </a:r>
            <a:r>
              <a:rPr lang="en-US" dirty="0"/>
              <a:t>in cloud platforms and large data platforms, such as Apache Hadoop so that the processing engines on these platforms can rely on its availability and build capability around it.</a:t>
            </a:r>
            <a:endParaRPr lang="en-GB" dirty="0"/>
          </a:p>
          <a:p>
            <a:pPr lvl="0"/>
            <a:r>
              <a:rPr lang="en-US" b="1" dirty="0"/>
              <a:t>Metadata access must become open and remotely accessible so that tools from different vendors can work with metadata located on different platforms</a:t>
            </a:r>
            <a:r>
              <a:rPr lang="en-US" dirty="0"/>
              <a:t>.  This implies unique identifiers for metadata elements, some level of standardization in the types and formats for metadata and standard interfaces for manipulating metadata.</a:t>
            </a:r>
            <a:endParaRPr lang="en-GB" dirty="0"/>
          </a:p>
          <a:p>
            <a:pPr lvl="0"/>
            <a:r>
              <a:rPr lang="en-US" b="1" dirty="0"/>
              <a:t>Wherever possible, discovery and maintenance of metadata has to an integral </a:t>
            </a:r>
            <a:r>
              <a:rPr lang="en-US" dirty="0"/>
              <a:t>part of all tools that access, change and move information.</a:t>
            </a:r>
            <a:endParaRPr lang="en-GB" dirty="0"/>
          </a:p>
        </p:txBody>
      </p:sp>
      <p:sp>
        <p:nvSpPr>
          <p:cNvPr id="4" name="Footer Placeholder 3"/>
          <p:cNvSpPr>
            <a:spLocks noGrp="1"/>
          </p:cNvSpPr>
          <p:nvPr>
            <p:ph type="ftr" sz="quarter" idx="3"/>
          </p:nvPr>
        </p:nvSpPr>
        <p:spPr>
          <a:xfrm>
            <a:off x="2517360" y="6232870"/>
            <a:ext cx="6928265" cy="466380"/>
          </a:xfrm>
          <a:prstGeom prst="rect">
            <a:avLst/>
          </a:prstGeom>
        </p:spPr>
        <p:txBody>
          <a:bodyPr lIns="91438" tIns="45719" rIns="91438" bIns="45719"/>
          <a:lstStyle>
            <a:defPPr>
              <a:defRPr lang="en-US"/>
            </a:defPPr>
            <a:lvl1pPr marL="0" algn="l" defTabSz="914377" rtl="0" eaLnBrk="1" latinLnBrk="0" hangingPunct="1">
              <a:defRPr sz="11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a:lstStyle>
          <a:p>
            <a:pPr defTabSz="914400">
              <a:defRPr/>
            </a:pPr>
            <a:r>
              <a:rPr lang="en-US" kern="0">
                <a:solidFill>
                  <a:sysClr val="windowText" lastClr="000000"/>
                </a:solidFill>
              </a:rPr>
              <a:t>The information contained herein constitutes IBM and AT&amp;T Confidential Information and is subject to the confidentiality provisions of Section 3.13 of the AT&amp;T IBM General Agreement #20071107.073.C</a:t>
            </a:r>
            <a:endParaRPr lang="en-US" kern="0" dirty="0">
              <a:solidFill>
                <a:sysClr val="windowText" lastClr="000000"/>
              </a:solidFill>
            </a:endParaRPr>
          </a:p>
        </p:txBody>
      </p:sp>
    </p:spTree>
    <p:extLst>
      <p:ext uri="{BB962C8B-B14F-4D97-AF65-F5344CB8AC3E}">
        <p14:creationId xmlns:p14="http://schemas.microsoft.com/office/powerpoint/2010/main" val="3625448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ODPi Egeria enables exchange of metadata between tools from different vendors</a:t>
            </a:r>
          </a:p>
        </p:txBody>
      </p:sp>
      <p:sp>
        <p:nvSpPr>
          <p:cNvPr id="4" name="Can 3"/>
          <p:cNvSpPr/>
          <p:nvPr/>
        </p:nvSpPr>
        <p:spPr>
          <a:xfrm>
            <a:off x="4594792" y="4063110"/>
            <a:ext cx="555625" cy="3571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 name="Can 4"/>
          <p:cNvSpPr/>
          <p:nvPr/>
        </p:nvSpPr>
        <p:spPr>
          <a:xfrm>
            <a:off x="5145633" y="405517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 name="Can 5"/>
          <p:cNvSpPr/>
          <p:nvPr/>
        </p:nvSpPr>
        <p:spPr>
          <a:xfrm>
            <a:off x="5593308" y="426789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7" name="Straight Arrow Connector 199"/>
          <p:cNvCxnSpPr>
            <a:endCxn id="6" idx="1"/>
          </p:cNvCxnSpPr>
          <p:nvPr/>
        </p:nvCxnSpPr>
        <p:spPr bwMode="auto">
          <a:xfrm rot="16200000" flipH="1">
            <a:off x="4413002" y="2928833"/>
            <a:ext cx="1581150" cy="10969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8" name="Straight Arrow Connector 196"/>
          <p:cNvCxnSpPr>
            <a:stCxn id="61" idx="2"/>
            <a:endCxn id="5" idx="1"/>
          </p:cNvCxnSpPr>
          <p:nvPr/>
        </p:nvCxnSpPr>
        <p:spPr bwMode="auto">
          <a:xfrm rot="16200000" flipH="1">
            <a:off x="4143137" y="2851025"/>
            <a:ext cx="1381125" cy="10271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9" name="Can 8"/>
          <p:cNvSpPr/>
          <p:nvPr/>
        </p:nvSpPr>
        <p:spPr>
          <a:xfrm>
            <a:off x="5231358" y="4482181"/>
            <a:ext cx="436562" cy="258762"/>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0" name="Straight Arrow Connector 199"/>
          <p:cNvCxnSpPr>
            <a:stCxn id="61" idx="2"/>
            <a:endCxn id="9" idx="1"/>
          </p:cNvCxnSpPr>
          <p:nvPr/>
        </p:nvCxnSpPr>
        <p:spPr bwMode="auto">
          <a:xfrm rot="16200000" flipH="1">
            <a:off x="3980409" y="3013744"/>
            <a:ext cx="1808163" cy="11287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1" name="Group 137"/>
          <p:cNvGrpSpPr>
            <a:grpSpLocks/>
          </p:cNvGrpSpPr>
          <p:nvPr/>
        </p:nvGrpSpPr>
        <p:grpSpPr bwMode="auto">
          <a:xfrm>
            <a:off x="6987134" y="1797718"/>
            <a:ext cx="1228725" cy="863600"/>
            <a:chOff x="5523670" y="3674781"/>
            <a:chExt cx="1229360" cy="863600"/>
          </a:xfrm>
        </p:grpSpPr>
        <p:sp>
          <p:nvSpPr>
            <p:cNvPr id="12" name="Rectangle 11"/>
            <p:cNvSpPr/>
            <p:nvPr/>
          </p:nvSpPr>
          <p:spPr>
            <a:xfrm>
              <a:off x="5523670" y="3674781"/>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 name="Rectangle 12"/>
            <p:cNvSpPr/>
            <p:nvPr/>
          </p:nvSpPr>
          <p:spPr>
            <a:xfrm>
              <a:off x="5577673" y="3719231"/>
              <a:ext cx="1121354" cy="774700"/>
            </a:xfrm>
            <a:prstGeom prst="rect">
              <a:avLst/>
            </a:prstGeom>
            <a:solidFill>
              <a:srgbClr val="FFFFFF"/>
            </a:solidFill>
            <a:ln w="12700" cmpd="sng">
              <a:solidFill>
                <a:srgbClr val="99CC99"/>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 name="Rectangle 13"/>
            <p:cNvSpPr/>
            <p:nvPr/>
          </p:nvSpPr>
          <p:spPr>
            <a:xfrm>
              <a:off x="5569731" y="3887506"/>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 name="Rectangle 14"/>
            <p:cNvSpPr/>
            <p:nvPr/>
          </p:nvSpPr>
          <p:spPr>
            <a:xfrm>
              <a:off x="5569731" y="4051019"/>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 name="Rectangle 15"/>
            <p:cNvSpPr/>
            <p:nvPr/>
          </p:nvSpPr>
          <p:spPr>
            <a:xfrm>
              <a:off x="5569731" y="4214531"/>
              <a:ext cx="1137237" cy="80963"/>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 name="Rectangle 16"/>
            <p:cNvSpPr/>
            <p:nvPr/>
          </p:nvSpPr>
          <p:spPr>
            <a:xfrm>
              <a:off x="5569731" y="4378044"/>
              <a:ext cx="1137237" cy="80962"/>
            </a:xfrm>
            <a:prstGeom prst="rect">
              <a:avLst/>
            </a:prstGeom>
            <a:solidFill>
              <a:schemeClr val="accent3">
                <a:lumMod val="20000"/>
                <a:lumOff val="80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 name="Straight Connector 17"/>
            <p:cNvCxnSpPr/>
            <p:nvPr/>
          </p:nvCxnSpPr>
          <p:spPr bwMode="auto">
            <a:xfrm>
              <a:off x="6146292"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9" name="Straight Connector 18"/>
            <p:cNvCxnSpPr/>
            <p:nvPr/>
          </p:nvCxnSpPr>
          <p:spPr bwMode="auto">
            <a:xfrm>
              <a:off x="629559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0" name="Straight Connector 19"/>
            <p:cNvCxnSpPr/>
            <p:nvPr/>
          </p:nvCxnSpPr>
          <p:spPr bwMode="auto">
            <a:xfrm>
              <a:off x="6446484"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1" name="Straight Connector 20"/>
            <p:cNvCxnSpPr/>
            <p:nvPr/>
          </p:nvCxnSpPr>
          <p:spPr bwMode="auto">
            <a:xfrm>
              <a:off x="659578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2" name="Straight Connector 21"/>
            <p:cNvCxnSpPr/>
            <p:nvPr/>
          </p:nvCxnSpPr>
          <p:spPr bwMode="auto">
            <a:xfrm>
              <a:off x="5696796"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3" name="Straight Connector 22"/>
            <p:cNvCxnSpPr/>
            <p:nvPr/>
          </p:nvCxnSpPr>
          <p:spPr bwMode="auto">
            <a:xfrm>
              <a:off x="584609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4" name="Straight Connector 23"/>
            <p:cNvCxnSpPr/>
            <p:nvPr/>
          </p:nvCxnSpPr>
          <p:spPr bwMode="auto">
            <a:xfrm>
              <a:off x="5996989" y="3719231"/>
              <a:ext cx="0" cy="774700"/>
            </a:xfrm>
            <a:prstGeom prst="line">
              <a:avLst/>
            </a:prstGeom>
            <a:solidFill>
              <a:srgbClr val="CC99FF"/>
            </a:solidFill>
            <a:ln w="12700" cap="flat" cmpd="sng" algn="ctr">
              <a:solidFill>
                <a:srgbClr val="99CC99"/>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5" name="Rectangle 24"/>
            <p:cNvSpPr/>
            <p:nvPr/>
          </p:nvSpPr>
          <p:spPr>
            <a:xfrm>
              <a:off x="5569731" y="3723994"/>
              <a:ext cx="1137237" cy="80962"/>
            </a:xfrm>
            <a:prstGeom prst="rect">
              <a:avLst/>
            </a:prstGeom>
            <a:solidFill>
              <a:schemeClr val="accent3">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26" name="Group 6"/>
          <p:cNvGrpSpPr>
            <a:grpSpLocks/>
          </p:cNvGrpSpPr>
          <p:nvPr/>
        </p:nvGrpSpPr>
        <p:grpSpPr bwMode="auto">
          <a:xfrm>
            <a:off x="5645712" y="1794544"/>
            <a:ext cx="1230313" cy="863600"/>
            <a:chOff x="5530107" y="3733058"/>
            <a:chExt cx="1229360" cy="863600"/>
          </a:xfrm>
        </p:grpSpPr>
        <p:sp>
          <p:nvSpPr>
            <p:cNvPr id="27" name="Rectangle 26"/>
            <p:cNvSpPr/>
            <p:nvPr/>
          </p:nvSpPr>
          <p:spPr>
            <a:xfrm>
              <a:off x="5530107" y="3733058"/>
              <a:ext cx="1229360"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8" name="Rectangle 27"/>
            <p:cNvSpPr/>
            <p:nvPr/>
          </p:nvSpPr>
          <p:spPr>
            <a:xfrm>
              <a:off x="5580868" y="3774333"/>
              <a:ext cx="1137356"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29" name="Rectangle 28"/>
            <p:cNvSpPr/>
            <p:nvPr/>
          </p:nvSpPr>
          <p:spPr>
            <a:xfrm>
              <a:off x="5590385" y="3885458"/>
              <a:ext cx="274425"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0" name="Rectangle 29"/>
            <p:cNvSpPr/>
            <p:nvPr/>
          </p:nvSpPr>
          <p:spPr>
            <a:xfrm>
              <a:off x="5896536" y="3885458"/>
              <a:ext cx="815343" cy="65563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1" name="Rectangle 30"/>
            <p:cNvSpPr/>
            <p:nvPr/>
          </p:nvSpPr>
          <p:spPr>
            <a:xfrm>
              <a:off x="5650664" y="39378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2" name="Rectangle 31"/>
            <p:cNvSpPr/>
            <p:nvPr/>
          </p:nvSpPr>
          <p:spPr>
            <a:xfrm>
              <a:off x="5952055" y="3942608"/>
              <a:ext cx="656716" cy="12541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3" name="Rectangle 32"/>
            <p:cNvSpPr/>
            <p:nvPr/>
          </p:nvSpPr>
          <p:spPr>
            <a:xfrm>
              <a:off x="6018678" y="4315671"/>
              <a:ext cx="344221" cy="1476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4" name="Rectangle 33"/>
            <p:cNvSpPr/>
            <p:nvPr/>
          </p:nvSpPr>
          <p:spPr>
            <a:xfrm>
              <a:off x="5959987" y="3956896"/>
              <a:ext cx="191938" cy="49847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5" name="Rectangle 34"/>
            <p:cNvSpPr/>
            <p:nvPr/>
          </p:nvSpPr>
          <p:spPr>
            <a:xfrm>
              <a:off x="6193168" y="4134696"/>
              <a:ext cx="407672" cy="1238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6" name="Rectangle 35"/>
            <p:cNvSpPr/>
            <p:nvPr/>
          </p:nvSpPr>
          <p:spPr>
            <a:xfrm>
              <a:off x="5650664" y="4061671"/>
              <a:ext cx="155454" cy="682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7" name="Rectangle 36"/>
            <p:cNvSpPr/>
            <p:nvPr/>
          </p:nvSpPr>
          <p:spPr>
            <a:xfrm>
              <a:off x="5650664" y="418390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8" name="Rectangle 37"/>
            <p:cNvSpPr/>
            <p:nvPr/>
          </p:nvSpPr>
          <p:spPr>
            <a:xfrm>
              <a:off x="6207445" y="4395046"/>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39" name="Rectangle 38"/>
            <p:cNvSpPr/>
            <p:nvPr/>
          </p:nvSpPr>
          <p:spPr>
            <a:xfrm>
              <a:off x="5650664" y="4307733"/>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0" name="Rectangle 39"/>
            <p:cNvSpPr/>
            <p:nvPr/>
          </p:nvSpPr>
          <p:spPr>
            <a:xfrm>
              <a:off x="6434281" y="4399808"/>
              <a:ext cx="155454" cy="682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1" name="Rectangle 40"/>
            <p:cNvSpPr/>
            <p:nvPr/>
          </p:nvSpPr>
          <p:spPr>
            <a:xfrm>
              <a:off x="6426350" y="4304558"/>
              <a:ext cx="155454" cy="698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cxnSp>
        <p:nvCxnSpPr>
          <p:cNvPr id="42" name="Straight Arrow Connector 199"/>
          <p:cNvCxnSpPr>
            <a:endCxn id="4" idx="1"/>
          </p:cNvCxnSpPr>
          <p:nvPr/>
        </p:nvCxnSpPr>
        <p:spPr bwMode="auto">
          <a:xfrm rot="16200000" flipH="1">
            <a:off x="3754210" y="2944715"/>
            <a:ext cx="1406525" cy="83026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3" name="Can 42"/>
          <p:cNvSpPr/>
          <p:nvPr/>
        </p:nvSpPr>
        <p:spPr>
          <a:xfrm>
            <a:off x="1176890" y="4099622"/>
            <a:ext cx="401637" cy="4222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44" name="Can 43"/>
          <p:cNvSpPr/>
          <p:nvPr/>
        </p:nvSpPr>
        <p:spPr>
          <a:xfrm>
            <a:off x="1624558" y="4312347"/>
            <a:ext cx="315912" cy="307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5" name="Straight Arrow Connector 199"/>
          <p:cNvCxnSpPr>
            <a:stCxn id="149" idx="2"/>
            <a:endCxn id="44" idx="1"/>
          </p:cNvCxnSpPr>
          <p:nvPr/>
        </p:nvCxnSpPr>
        <p:spPr bwMode="auto">
          <a:xfrm rot="16200000" flipH="1">
            <a:off x="920524" y="3449524"/>
            <a:ext cx="1689100" cy="365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6" name="Straight Arrow Connector 196"/>
          <p:cNvCxnSpPr>
            <a:stCxn id="148" idx="2"/>
            <a:endCxn id="43" idx="1"/>
          </p:cNvCxnSpPr>
          <p:nvPr/>
        </p:nvCxnSpPr>
        <p:spPr bwMode="auto">
          <a:xfrm rot="5400000">
            <a:off x="680814" y="3322541"/>
            <a:ext cx="1474787" cy="7937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47" name="Can 46"/>
          <p:cNvSpPr/>
          <p:nvPr/>
        </p:nvSpPr>
        <p:spPr>
          <a:xfrm>
            <a:off x="781607" y="4312318"/>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48" name="Straight Arrow Connector 199"/>
          <p:cNvCxnSpPr>
            <a:stCxn id="147" idx="2"/>
            <a:endCxn id="51" idx="1"/>
          </p:cNvCxnSpPr>
          <p:nvPr/>
        </p:nvCxnSpPr>
        <p:spPr bwMode="auto">
          <a:xfrm rot="16200000" flipH="1">
            <a:off x="1125744" y="2685528"/>
            <a:ext cx="1719263" cy="159464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49" name="Straight Arrow Connector 196"/>
          <p:cNvCxnSpPr>
            <a:stCxn id="144" idx="2"/>
            <a:endCxn id="47" idx="1"/>
          </p:cNvCxnSpPr>
          <p:nvPr/>
        </p:nvCxnSpPr>
        <p:spPr bwMode="auto">
          <a:xfrm rot="16200000" flipH="1">
            <a:off x="139477" y="3392374"/>
            <a:ext cx="1689100" cy="150813"/>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0" name="Can 49"/>
          <p:cNvSpPr/>
          <p:nvPr/>
        </p:nvSpPr>
        <p:spPr>
          <a:xfrm>
            <a:off x="2175442" y="4128197"/>
            <a:ext cx="403225"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1" name="Can 50"/>
          <p:cNvSpPr/>
          <p:nvPr/>
        </p:nvSpPr>
        <p:spPr>
          <a:xfrm>
            <a:off x="2624683" y="4342481"/>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2" name="Straight Arrow Connector 199"/>
          <p:cNvCxnSpPr>
            <a:endCxn id="51" idx="1"/>
          </p:cNvCxnSpPr>
          <p:nvPr/>
        </p:nvCxnSpPr>
        <p:spPr bwMode="auto">
          <a:xfrm rot="16200000" flipH="1">
            <a:off x="1869043" y="3429669"/>
            <a:ext cx="1217613" cy="608012"/>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3" name="Straight Arrow Connector 196"/>
          <p:cNvCxnSpPr>
            <a:stCxn id="205" idx="3"/>
            <a:endCxn id="50" idx="1"/>
          </p:cNvCxnSpPr>
          <p:nvPr/>
        </p:nvCxnSpPr>
        <p:spPr bwMode="auto">
          <a:xfrm rot="16200000" flipH="1">
            <a:off x="1909041" y="3660201"/>
            <a:ext cx="558076" cy="37791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4" name="Can 53"/>
          <p:cNvSpPr/>
          <p:nvPr/>
        </p:nvSpPr>
        <p:spPr>
          <a:xfrm>
            <a:off x="3994753" y="4366294"/>
            <a:ext cx="555625" cy="357188"/>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5" name="Straight Arrow Connector 196"/>
          <p:cNvCxnSpPr>
            <a:stCxn id="61" idx="2"/>
            <a:endCxn id="54" idx="1"/>
          </p:cNvCxnSpPr>
          <p:nvPr/>
        </p:nvCxnSpPr>
        <p:spPr bwMode="auto">
          <a:xfrm rot="5400000">
            <a:off x="3450241" y="3496348"/>
            <a:ext cx="1692275" cy="47625"/>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56" name="Can 55"/>
          <p:cNvSpPr/>
          <p:nvPr/>
        </p:nvSpPr>
        <p:spPr>
          <a:xfrm>
            <a:off x="3088239" y="4182172"/>
            <a:ext cx="401637" cy="423863"/>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57" name="Can 56"/>
          <p:cNvSpPr/>
          <p:nvPr/>
        </p:nvSpPr>
        <p:spPr>
          <a:xfrm>
            <a:off x="3535908" y="4396457"/>
            <a:ext cx="315912" cy="306387"/>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58" name="Straight Arrow Connector 199"/>
          <p:cNvCxnSpPr>
            <a:endCxn id="57" idx="1"/>
          </p:cNvCxnSpPr>
          <p:nvPr/>
        </p:nvCxnSpPr>
        <p:spPr bwMode="auto">
          <a:xfrm rot="5400000">
            <a:off x="3144647" y="3171711"/>
            <a:ext cx="1774825" cy="67468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59" name="Straight Arrow Connector 196"/>
          <p:cNvCxnSpPr>
            <a:stCxn id="61" idx="2"/>
            <a:endCxn id="51" idx="1"/>
          </p:cNvCxnSpPr>
          <p:nvPr/>
        </p:nvCxnSpPr>
        <p:spPr bwMode="auto">
          <a:xfrm rot="5400000">
            <a:off x="2717178" y="2739502"/>
            <a:ext cx="1668463" cy="1537494"/>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61" name="Rectangle 60"/>
          <p:cNvSpPr/>
          <p:nvPr/>
        </p:nvSpPr>
        <p:spPr>
          <a:xfrm>
            <a:off x="3697833" y="1799308"/>
            <a:ext cx="1244600" cy="87471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2" name="Rectangle 61"/>
          <p:cNvSpPr/>
          <p:nvPr/>
        </p:nvSpPr>
        <p:spPr>
          <a:xfrm>
            <a:off x="4074070" y="1919956"/>
            <a:ext cx="503238" cy="482600"/>
          </a:xfrm>
          <a:prstGeom prst="rect">
            <a:avLst/>
          </a:prstGeom>
          <a:solidFill>
            <a:srgbClr val="FFFFFF"/>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3" name="Rectangle 62"/>
          <p:cNvSpPr/>
          <p:nvPr/>
        </p:nvSpPr>
        <p:spPr bwMode="auto">
          <a:xfrm>
            <a:off x="3713766" y="1834239"/>
            <a:ext cx="1216025" cy="73025"/>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4" name="Rectangle 63"/>
          <p:cNvSpPr/>
          <p:nvPr/>
        </p:nvSpPr>
        <p:spPr>
          <a:xfrm>
            <a:off x="3734345" y="2477170"/>
            <a:ext cx="1181100" cy="147638"/>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65" name="Round Diagonal Corner Rectangle 64"/>
          <p:cNvSpPr/>
          <p:nvPr/>
        </p:nvSpPr>
        <p:spPr>
          <a:xfrm>
            <a:off x="4356650" y="2050131"/>
            <a:ext cx="60325" cy="63500"/>
          </a:xfrm>
          <a:prstGeom prst="round2DiagRect">
            <a:avLst>
              <a:gd name="adj1" fmla="val 38097"/>
              <a:gd name="adj2" fmla="val 0"/>
            </a:avLst>
          </a:prstGeom>
          <a:solidFill>
            <a:schemeClr val="accent5"/>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lstStyle/>
          <a:p>
            <a:pPr eaLnBrk="0" hangingPunct="0">
              <a:defRPr/>
            </a:pPr>
            <a:endParaRPr lang="en-US">
              <a:solidFill>
                <a:prstClr val="white"/>
              </a:solidFill>
              <a:latin typeface="Arial"/>
              <a:ea typeface="ＭＳ Ｐゴシック"/>
            </a:endParaRPr>
          </a:p>
        </p:txBody>
      </p:sp>
      <p:sp>
        <p:nvSpPr>
          <p:cNvPr id="66" name="Cross 65"/>
          <p:cNvSpPr/>
          <p:nvPr/>
        </p:nvSpPr>
        <p:spPr>
          <a:xfrm>
            <a:off x="4356650" y="2199356"/>
            <a:ext cx="60325" cy="57150"/>
          </a:xfrm>
          <a:prstGeom prst="plus">
            <a:avLst/>
          </a:prstGeom>
          <a:solidFill>
            <a:schemeClr val="accent4"/>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67" name="Group 4"/>
          <p:cNvGrpSpPr>
            <a:grpSpLocks/>
          </p:cNvGrpSpPr>
          <p:nvPr/>
        </p:nvGrpSpPr>
        <p:grpSpPr bwMode="auto">
          <a:xfrm>
            <a:off x="4188428" y="2278760"/>
            <a:ext cx="42863" cy="79375"/>
            <a:chOff x="603250" y="4737100"/>
            <a:chExt cx="355600" cy="654050"/>
          </a:xfrm>
        </p:grpSpPr>
        <p:sp>
          <p:nvSpPr>
            <p:cNvPr id="68" name="Delay 67"/>
            <p:cNvSpPr/>
            <p:nvPr/>
          </p:nvSpPr>
          <p:spPr>
            <a:xfrm rot="16200000">
              <a:off x="545596" y="4977888"/>
              <a:ext cx="470916" cy="355600"/>
            </a:xfrm>
            <a:prstGeom prst="flowChartDelay">
              <a:avLst/>
            </a:prstGeom>
            <a:solidFill>
              <a:srgbClr val="FFFF00"/>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69" name="Oval 68"/>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grpSp>
        <p:nvGrpSpPr>
          <p:cNvPr id="70" name="Group 4"/>
          <p:cNvGrpSpPr>
            <a:grpSpLocks/>
          </p:cNvGrpSpPr>
          <p:nvPr/>
        </p:nvGrpSpPr>
        <p:grpSpPr bwMode="auto">
          <a:xfrm>
            <a:off x="4221708" y="2024732"/>
            <a:ext cx="44450" cy="85725"/>
            <a:chOff x="603250" y="4737100"/>
            <a:chExt cx="355600" cy="654050"/>
          </a:xfrm>
        </p:grpSpPr>
        <p:sp>
          <p:nvSpPr>
            <p:cNvPr id="71" name="Delay 70"/>
            <p:cNvSpPr/>
            <p:nvPr/>
          </p:nvSpPr>
          <p:spPr>
            <a:xfrm rot="16200000">
              <a:off x="544859" y="4977167"/>
              <a:ext cx="472373" cy="355600"/>
            </a:xfrm>
            <a:prstGeom prst="flowChartDelay">
              <a:avLst/>
            </a:prstGeom>
            <a:solidFill>
              <a:schemeClr val="tx2"/>
            </a:solidFill>
            <a:ln w="6350" cmpd="sng">
              <a:solidFill>
                <a:srgbClr val="1F497D"/>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sp>
          <p:nvSpPr>
            <p:cNvPr id="72" name="Oval 71"/>
            <p:cNvSpPr/>
            <p:nvPr/>
          </p:nvSpPr>
          <p:spPr>
            <a:xfrm>
              <a:off x="628650" y="4737100"/>
              <a:ext cx="304800" cy="279400"/>
            </a:xfrm>
            <a:prstGeom prst="ellipse">
              <a:avLst/>
            </a:prstGeom>
            <a:solidFill>
              <a:schemeClr val="bg2"/>
            </a:solidFill>
            <a:ln w="6350" cmpd="sng">
              <a:solidFill>
                <a:schemeClr val="tx2"/>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GB">
                <a:solidFill>
                  <a:prstClr val="white"/>
                </a:solidFill>
                <a:latin typeface="Arial"/>
                <a:ea typeface="ＭＳ Ｐゴシック"/>
              </a:endParaRPr>
            </a:p>
          </p:txBody>
        </p:sp>
      </p:grpSp>
      <p:cxnSp>
        <p:nvCxnSpPr>
          <p:cNvPr id="73" name="Straight Connector 72"/>
          <p:cNvCxnSpPr>
            <a:stCxn id="71" idx="2"/>
            <a:endCxn id="65" idx="2"/>
          </p:cNvCxnSpPr>
          <p:nvPr/>
        </p:nvCxnSpPr>
        <p:spPr bwMode="auto">
          <a:xfrm>
            <a:off x="4266216" y="2078729"/>
            <a:ext cx="90487" cy="317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4" name="Straight Connector 73"/>
          <p:cNvCxnSpPr>
            <a:stCxn id="66" idx="0"/>
            <a:endCxn id="65" idx="1"/>
          </p:cNvCxnSpPr>
          <p:nvPr/>
        </p:nvCxnSpPr>
        <p:spPr bwMode="auto">
          <a:xfrm flipH="1" flipV="1">
            <a:off x="4386808" y="2113631"/>
            <a:ext cx="0" cy="857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75" name="Straight Connector 74"/>
          <p:cNvCxnSpPr>
            <a:stCxn id="66" idx="2"/>
            <a:endCxn id="68" idx="2"/>
          </p:cNvCxnSpPr>
          <p:nvPr/>
        </p:nvCxnSpPr>
        <p:spPr bwMode="auto">
          <a:xfrm flipH="1">
            <a:off x="4231291" y="2256535"/>
            <a:ext cx="155575" cy="73025"/>
          </a:xfrm>
          <a:prstGeom prst="line">
            <a:avLst/>
          </a:prstGeom>
          <a:solidFill>
            <a:srgbClr val="CC99FF"/>
          </a:solidFill>
          <a:ln w="63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76" name="Rectangle 75"/>
          <p:cNvSpPr/>
          <p:nvPr/>
        </p:nvSpPr>
        <p:spPr>
          <a:xfrm>
            <a:off x="3735933" y="2421607"/>
            <a:ext cx="1179512" cy="4445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7" name="Rectangle 76"/>
          <p:cNvSpPr/>
          <p:nvPr/>
        </p:nvSpPr>
        <p:spPr>
          <a:xfrm>
            <a:off x="4602715" y="1923131"/>
            <a:ext cx="314325" cy="38100"/>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8" name="Rectangle 77"/>
          <p:cNvSpPr/>
          <p:nvPr/>
        </p:nvSpPr>
        <p:spPr>
          <a:xfrm>
            <a:off x="4074128" y="1918368"/>
            <a:ext cx="506413" cy="39688"/>
          </a:xfrm>
          <a:prstGeom prst="rect">
            <a:avLst/>
          </a:prstGeom>
          <a:solidFill>
            <a:schemeClr val="accent5">
              <a:lumMod val="50000"/>
            </a:schemeClr>
          </a:solidFill>
          <a:ln w="6350" cmpd="sng">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79" name="Rectangle 78"/>
          <p:cNvSpPr/>
          <p:nvPr/>
        </p:nvSpPr>
        <p:spPr>
          <a:xfrm>
            <a:off x="4604296" y="1961231"/>
            <a:ext cx="314325" cy="438150"/>
          </a:xfrm>
          <a:prstGeom prst="rect">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0" name="Rectangle 79"/>
          <p:cNvSpPr/>
          <p:nvPr/>
        </p:nvSpPr>
        <p:spPr>
          <a:xfrm>
            <a:off x="4623345" y="1999331"/>
            <a:ext cx="273050" cy="381000"/>
          </a:xfrm>
          <a:prstGeom prst="rect">
            <a:avLst/>
          </a:prstGeom>
          <a:solidFill>
            <a:srgbClr val="FFFFFF"/>
          </a:solidFill>
          <a:ln w="3175" cmpd="sng">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1" name="Rectangle 80"/>
          <p:cNvSpPr/>
          <p:nvPr/>
        </p:nvSpPr>
        <p:spPr>
          <a:xfrm>
            <a:off x="3734350" y="1927894"/>
            <a:ext cx="314325" cy="471488"/>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82" name="Group 193"/>
          <p:cNvGrpSpPr>
            <a:grpSpLocks/>
          </p:cNvGrpSpPr>
          <p:nvPr/>
        </p:nvGrpSpPr>
        <p:grpSpPr bwMode="auto">
          <a:xfrm>
            <a:off x="3748633" y="1951716"/>
            <a:ext cx="252412" cy="369887"/>
            <a:chOff x="552317" y="2476596"/>
            <a:chExt cx="701871" cy="1650326"/>
          </a:xfrm>
        </p:grpSpPr>
        <p:grpSp>
          <p:nvGrpSpPr>
            <p:cNvPr id="83" name="Group 218"/>
            <p:cNvGrpSpPr>
              <a:grpSpLocks/>
            </p:cNvGrpSpPr>
            <p:nvPr/>
          </p:nvGrpSpPr>
          <p:grpSpPr bwMode="auto">
            <a:xfrm>
              <a:off x="552317" y="2476596"/>
              <a:ext cx="692981" cy="531812"/>
              <a:chOff x="1933176" y="4572069"/>
              <a:chExt cx="813220" cy="531812"/>
            </a:xfrm>
          </p:grpSpPr>
          <p:sp>
            <p:nvSpPr>
              <p:cNvPr id="94" name="Rectangle 93"/>
              <p:cNvSpPr/>
              <p:nvPr/>
            </p:nvSpPr>
            <p:spPr>
              <a:xfrm>
                <a:off x="1938355" y="4699562"/>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5" name="Rectangle 94"/>
              <p:cNvSpPr/>
              <p:nvPr/>
            </p:nvSpPr>
            <p:spPr>
              <a:xfrm>
                <a:off x="1933176" y="4572069"/>
                <a:ext cx="134686" cy="8499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6" name="Rectangle 95"/>
              <p:cNvSpPr/>
              <p:nvPr/>
            </p:nvSpPr>
            <p:spPr>
              <a:xfrm>
                <a:off x="2088582" y="4848302"/>
                <a:ext cx="657885"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7" name="Rectangle 96"/>
              <p:cNvSpPr/>
              <p:nvPr/>
            </p:nvSpPr>
            <p:spPr>
              <a:xfrm>
                <a:off x="1959075" y="500412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4" name="Group 218"/>
            <p:cNvGrpSpPr>
              <a:grpSpLocks/>
            </p:cNvGrpSpPr>
            <p:nvPr/>
          </p:nvGrpSpPr>
          <p:grpSpPr bwMode="auto">
            <a:xfrm>
              <a:off x="559469" y="3064221"/>
              <a:ext cx="690274" cy="404812"/>
              <a:chOff x="1936353" y="4699069"/>
              <a:chExt cx="810043" cy="404812"/>
            </a:xfrm>
          </p:grpSpPr>
          <p:sp>
            <p:nvSpPr>
              <p:cNvPr id="91" name="Rectangle 90"/>
              <p:cNvSpPr/>
              <p:nvPr/>
            </p:nvSpPr>
            <p:spPr>
              <a:xfrm>
                <a:off x="1938321" y="4699328"/>
                <a:ext cx="657886"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2" name="Rectangle 91"/>
              <p:cNvSpPr/>
              <p:nvPr/>
            </p:nvSpPr>
            <p:spPr>
              <a:xfrm>
                <a:off x="2088545" y="4848073"/>
                <a:ext cx="657890"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3" name="Rectangle 92"/>
              <p:cNvSpPr/>
              <p:nvPr/>
            </p:nvSpPr>
            <p:spPr>
              <a:xfrm>
                <a:off x="1959042" y="5003898"/>
                <a:ext cx="435139" cy="991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5" name="Group 218"/>
            <p:cNvGrpSpPr>
              <a:grpSpLocks/>
            </p:cNvGrpSpPr>
            <p:nvPr/>
          </p:nvGrpSpPr>
          <p:grpSpPr bwMode="auto">
            <a:xfrm>
              <a:off x="578418" y="3561833"/>
              <a:ext cx="671326" cy="252412"/>
              <a:chOff x="1958589" y="4851469"/>
              <a:chExt cx="787807" cy="252412"/>
            </a:xfrm>
          </p:grpSpPr>
          <p:sp>
            <p:nvSpPr>
              <p:cNvPr id="89" name="Rectangle 88"/>
              <p:cNvSpPr/>
              <p:nvPr/>
            </p:nvSpPr>
            <p:spPr>
              <a:xfrm>
                <a:off x="2088543" y="4849921"/>
                <a:ext cx="657889"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90" name="Rectangle 89"/>
              <p:cNvSpPr/>
              <p:nvPr/>
            </p:nvSpPr>
            <p:spPr>
              <a:xfrm>
                <a:off x="1959039" y="5005746"/>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86" name="Group 218"/>
            <p:cNvGrpSpPr>
              <a:grpSpLocks/>
            </p:cNvGrpSpPr>
            <p:nvPr/>
          </p:nvGrpSpPr>
          <p:grpSpPr bwMode="auto">
            <a:xfrm>
              <a:off x="582862" y="3874510"/>
              <a:ext cx="671326" cy="252412"/>
              <a:chOff x="1958589" y="4851469"/>
              <a:chExt cx="787807" cy="252412"/>
            </a:xfrm>
          </p:grpSpPr>
          <p:sp>
            <p:nvSpPr>
              <p:cNvPr id="87" name="Rectangle 86"/>
              <p:cNvSpPr/>
              <p:nvPr/>
            </p:nvSpPr>
            <p:spPr>
              <a:xfrm>
                <a:off x="2088510" y="4848895"/>
                <a:ext cx="657886"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88" name="Rectangle 87"/>
              <p:cNvSpPr/>
              <p:nvPr/>
            </p:nvSpPr>
            <p:spPr>
              <a:xfrm>
                <a:off x="1959003" y="5004720"/>
                <a:ext cx="435138" cy="99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98" name="Rectangle 97"/>
          <p:cNvSpPr/>
          <p:nvPr/>
        </p:nvSpPr>
        <p:spPr bwMode="auto">
          <a:xfrm>
            <a:off x="4664620" y="2005683"/>
            <a:ext cx="109538"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99" name="Straight Connector 98"/>
          <p:cNvCxnSpPr/>
          <p:nvPr/>
        </p:nvCxnSpPr>
        <p:spPr bwMode="auto">
          <a:xfrm>
            <a:off x="4802733" y="196919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0" name="Straight Connector 99"/>
          <p:cNvCxnSpPr/>
          <p:nvPr/>
        </p:nvCxnSpPr>
        <p:spPr bwMode="auto">
          <a:xfrm flipH="1">
            <a:off x="4623345" y="217395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1" name="Straight Connector 100"/>
          <p:cNvCxnSpPr/>
          <p:nvPr/>
        </p:nvCxnSpPr>
        <p:spPr bwMode="auto">
          <a:xfrm flipH="1">
            <a:off x="4623345" y="220888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2" name="Straight Connector 101"/>
          <p:cNvCxnSpPr/>
          <p:nvPr/>
        </p:nvCxnSpPr>
        <p:spPr bwMode="auto">
          <a:xfrm flipH="1">
            <a:off x="4623345" y="224221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3" name="Straight Connector 102"/>
          <p:cNvCxnSpPr/>
          <p:nvPr/>
        </p:nvCxnSpPr>
        <p:spPr bwMode="auto">
          <a:xfrm flipH="1">
            <a:off x="4623345" y="227714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4" name="Straight Connector 103"/>
          <p:cNvCxnSpPr/>
          <p:nvPr/>
        </p:nvCxnSpPr>
        <p:spPr bwMode="auto">
          <a:xfrm flipH="1">
            <a:off x="4623345" y="231048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5" name="Straight Connector 104"/>
          <p:cNvCxnSpPr/>
          <p:nvPr/>
        </p:nvCxnSpPr>
        <p:spPr bwMode="auto">
          <a:xfrm flipH="1">
            <a:off x="4623345" y="2345406"/>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6" name="Straight Connector 105"/>
          <p:cNvCxnSpPr/>
          <p:nvPr/>
        </p:nvCxnSpPr>
        <p:spPr bwMode="auto">
          <a:xfrm flipH="1">
            <a:off x="4621758" y="203743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7" name="Straight Connector 106"/>
          <p:cNvCxnSpPr/>
          <p:nvPr/>
        </p:nvCxnSpPr>
        <p:spPr bwMode="auto">
          <a:xfrm flipH="1">
            <a:off x="4621758" y="2070768"/>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8" name="Straight Connector 107"/>
          <p:cNvCxnSpPr/>
          <p:nvPr/>
        </p:nvCxnSpPr>
        <p:spPr bwMode="auto">
          <a:xfrm flipH="1">
            <a:off x="4621758" y="2105693"/>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09" name="Straight Connector 108"/>
          <p:cNvCxnSpPr/>
          <p:nvPr/>
        </p:nvCxnSpPr>
        <p:spPr bwMode="auto">
          <a:xfrm flipH="1">
            <a:off x="4621758" y="2139031"/>
            <a:ext cx="27305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10" name="Straight Connector 109"/>
          <p:cNvCxnSpPr/>
          <p:nvPr/>
        </p:nvCxnSpPr>
        <p:spPr bwMode="auto">
          <a:xfrm>
            <a:off x="4650333" y="1969197"/>
            <a:ext cx="0" cy="411163"/>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11" name="Group 97"/>
          <p:cNvGrpSpPr>
            <a:grpSpLocks/>
          </p:cNvGrpSpPr>
          <p:nvPr/>
        </p:nvGrpSpPr>
        <p:grpSpPr bwMode="auto">
          <a:xfrm>
            <a:off x="4626546" y="1999333"/>
            <a:ext cx="23813" cy="25400"/>
            <a:chOff x="8112931" y="3217866"/>
            <a:chExt cx="110967" cy="110967"/>
          </a:xfrm>
        </p:grpSpPr>
        <p:sp>
          <p:nvSpPr>
            <p:cNvPr id="112" name="Oval 111"/>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3" name="Oval 112"/>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4" name="Group 98"/>
          <p:cNvGrpSpPr>
            <a:grpSpLocks/>
          </p:cNvGrpSpPr>
          <p:nvPr/>
        </p:nvGrpSpPr>
        <p:grpSpPr bwMode="auto">
          <a:xfrm>
            <a:off x="4626546" y="2008857"/>
            <a:ext cx="23813" cy="23812"/>
            <a:chOff x="8112931" y="3217866"/>
            <a:chExt cx="110967" cy="110967"/>
          </a:xfrm>
        </p:grpSpPr>
        <p:sp>
          <p:nvSpPr>
            <p:cNvPr id="115" name="Oval 114"/>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6" name="Oval 115"/>
            <p:cNvSpPr/>
            <p:nvPr/>
          </p:nvSpPr>
          <p:spPr>
            <a:xfrm>
              <a:off x="8142522" y="3247458"/>
              <a:ext cx="51786" cy="51783"/>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17" name="Group 101"/>
          <p:cNvGrpSpPr>
            <a:grpSpLocks/>
          </p:cNvGrpSpPr>
          <p:nvPr/>
        </p:nvGrpSpPr>
        <p:grpSpPr bwMode="auto">
          <a:xfrm>
            <a:off x="4626546" y="2042194"/>
            <a:ext cx="23813" cy="25400"/>
            <a:chOff x="8112931" y="3217866"/>
            <a:chExt cx="110967" cy="110967"/>
          </a:xfrm>
        </p:grpSpPr>
        <p:sp>
          <p:nvSpPr>
            <p:cNvPr id="118" name="Oval 117"/>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19" name="Oval 118"/>
            <p:cNvSpPr/>
            <p:nvPr/>
          </p:nvSpPr>
          <p:spPr>
            <a:xfrm>
              <a:off x="8142522" y="3245608"/>
              <a:ext cx="51786" cy="55484"/>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20" name="Group 104"/>
          <p:cNvGrpSpPr>
            <a:grpSpLocks/>
          </p:cNvGrpSpPr>
          <p:nvPr/>
        </p:nvGrpSpPr>
        <p:grpSpPr bwMode="auto">
          <a:xfrm>
            <a:off x="4626546" y="2077140"/>
            <a:ext cx="23813" cy="23813"/>
            <a:chOff x="8112931" y="3217866"/>
            <a:chExt cx="110967" cy="110967"/>
          </a:xfrm>
        </p:grpSpPr>
        <p:sp>
          <p:nvSpPr>
            <p:cNvPr id="121" name="Oval 120"/>
            <p:cNvSpPr/>
            <p:nvPr/>
          </p:nvSpPr>
          <p:spPr>
            <a:xfrm>
              <a:off x="8112931" y="3217866"/>
              <a:ext cx="110967" cy="110967"/>
            </a:xfrm>
            <a:prstGeom prst="ellipse">
              <a:avLst/>
            </a:prstGeom>
            <a:solidFill>
              <a:srgbClr val="FFFFFF"/>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2" name="Oval 121"/>
            <p:cNvSpPr/>
            <p:nvPr/>
          </p:nvSpPr>
          <p:spPr>
            <a:xfrm>
              <a:off x="8142522" y="3247457"/>
              <a:ext cx="51786" cy="51786"/>
            </a:xfrm>
            <a:prstGeom prst="ellipse">
              <a:avLst/>
            </a:prstGeom>
            <a:solidFill>
              <a:schemeClr val="tx1"/>
            </a:solidFill>
            <a:ln w="3175" cmpd="sng">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sp>
        <p:nvSpPr>
          <p:cNvPr id="123" name="Rectangle 122"/>
          <p:cNvSpPr/>
          <p:nvPr/>
        </p:nvSpPr>
        <p:spPr bwMode="auto">
          <a:xfrm>
            <a:off x="3761341" y="2488281"/>
            <a:ext cx="109537"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4" name="Rectangle 123"/>
          <p:cNvSpPr/>
          <p:nvPr/>
        </p:nvSpPr>
        <p:spPr bwMode="auto">
          <a:xfrm>
            <a:off x="3929608" y="2486722"/>
            <a:ext cx="366712" cy="119063"/>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5" name="Rectangle 124"/>
          <p:cNvSpPr/>
          <p:nvPr/>
        </p:nvSpPr>
        <p:spPr bwMode="auto">
          <a:xfrm>
            <a:off x="4342358" y="2488310"/>
            <a:ext cx="323850" cy="117475"/>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6" name="Rectangle 125"/>
          <p:cNvSpPr/>
          <p:nvPr/>
        </p:nvSpPr>
        <p:spPr bwMode="auto">
          <a:xfrm>
            <a:off x="4705895" y="2485107"/>
            <a:ext cx="177800" cy="119062"/>
          </a:xfrm>
          <a:prstGeom prst="rect">
            <a:avLst/>
          </a:prstGeom>
          <a:solidFill>
            <a:schemeClr val="bg1">
              <a:lumMod val="85000"/>
            </a:schemeClr>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27" name="Rounded Rectangle 126"/>
          <p:cNvSpPr/>
          <p:nvPr/>
        </p:nvSpPr>
        <p:spPr>
          <a:xfrm>
            <a:off x="4796033" y="2427206"/>
            <a:ext cx="104641" cy="38603"/>
          </a:xfrm>
          <a:prstGeom prst="roundRect">
            <a:avLst/>
          </a:prstGeom>
          <a:solidFill>
            <a:schemeClr val="accent5">
              <a:lumMod val="40000"/>
              <a:lumOff val="60000"/>
            </a:schemeClr>
          </a:solidFill>
          <a:ln w="3175" cmpd="sng">
            <a:solidFill>
              <a:schemeClr val="accent5">
                <a:lumMod val="40000"/>
                <a:lumOff val="60000"/>
              </a:schemeClr>
            </a:solidFill>
          </a:ln>
          <a:effectLst/>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wrap="none" lIns="36000" tIns="0" rIns="36000" anchor="ctr"/>
          <a:lstStyle/>
          <a:p>
            <a:pPr algn="ctr" eaLnBrk="0" hangingPunct="0">
              <a:defRPr/>
            </a:pPr>
            <a:endParaRPr lang="en-US" sz="900" dirty="0">
              <a:solidFill>
                <a:srgbClr val="1F497D"/>
              </a:solidFill>
              <a:latin typeface="Calibri"/>
              <a:ea typeface="ＭＳ Ｐゴシック"/>
              <a:cs typeface="Calibri"/>
            </a:endParaRPr>
          </a:p>
        </p:txBody>
      </p:sp>
      <p:cxnSp>
        <p:nvCxnSpPr>
          <p:cNvPr id="128" name="Straight Connector 127"/>
          <p:cNvCxnSpPr/>
          <p:nvPr/>
        </p:nvCxnSpPr>
        <p:spPr bwMode="auto">
          <a:xfrm flipH="1">
            <a:off x="3734345" y="2512093"/>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29" name="Straight Connector 128"/>
          <p:cNvCxnSpPr/>
          <p:nvPr/>
        </p:nvCxnSpPr>
        <p:spPr bwMode="auto">
          <a:xfrm flipH="1">
            <a:off x="3734345" y="2547018"/>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0" name="Straight Connector 129"/>
          <p:cNvCxnSpPr/>
          <p:nvPr/>
        </p:nvCxnSpPr>
        <p:spPr bwMode="auto">
          <a:xfrm flipH="1">
            <a:off x="3734345" y="2580356"/>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1" name="Straight Connector 130"/>
          <p:cNvCxnSpPr/>
          <p:nvPr/>
        </p:nvCxnSpPr>
        <p:spPr bwMode="auto">
          <a:xfrm flipH="1">
            <a:off x="3734345" y="2615281"/>
            <a:ext cx="1181100" cy="0"/>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2" name="Straight Connector 131"/>
          <p:cNvCxnSpPr>
            <a:stCxn id="64" idx="0"/>
            <a:endCxn id="64" idx="2"/>
          </p:cNvCxnSpPr>
          <p:nvPr/>
        </p:nvCxnSpPr>
        <p:spPr bwMode="auto">
          <a:xfrm>
            <a:off x="4324895" y="2477170"/>
            <a:ext cx="0" cy="147638"/>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3" name="Straight Connector 132"/>
          <p:cNvCxnSpPr/>
          <p:nvPr/>
        </p:nvCxnSpPr>
        <p:spPr bwMode="auto">
          <a:xfrm>
            <a:off x="4685258" y="2474022"/>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34" name="Straight Connector 133"/>
          <p:cNvCxnSpPr/>
          <p:nvPr/>
        </p:nvCxnSpPr>
        <p:spPr bwMode="auto">
          <a:xfrm>
            <a:off x="3916908" y="2478785"/>
            <a:ext cx="0" cy="149225"/>
          </a:xfrm>
          <a:prstGeom prst="line">
            <a:avLst/>
          </a:prstGeom>
          <a:solidFill>
            <a:srgbClr val="CC99FF"/>
          </a:solidFill>
          <a:ln w="3175" cap="flat" cmpd="sng" algn="ctr">
            <a:solidFill>
              <a:srgbClr val="215968"/>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35" name="Rectangle 134"/>
          <p:cNvSpPr/>
          <p:nvPr/>
        </p:nvSpPr>
        <p:spPr bwMode="auto">
          <a:xfrm>
            <a:off x="4620179" y="1970756"/>
            <a:ext cx="212725" cy="28575"/>
          </a:xfrm>
          <a:prstGeom prst="rect">
            <a:avLst/>
          </a:prstGeom>
          <a:solidFill>
            <a:schemeClr val="tx1"/>
          </a:solidFill>
          <a:ln w="31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6" name="Rectangle 135"/>
          <p:cNvSpPr/>
          <p:nvPr/>
        </p:nvSpPr>
        <p:spPr>
          <a:xfrm>
            <a:off x="3735977" y="1918368"/>
            <a:ext cx="312737" cy="39688"/>
          </a:xfrm>
          <a:prstGeom prst="rect">
            <a:avLst/>
          </a:prstGeom>
          <a:solidFill>
            <a:schemeClr val="accent5">
              <a:lumMod val="5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wrap="none" lIns="108000" tIns="0" bIns="46800" anchor="ctr"/>
          <a:lstStyle/>
          <a:p>
            <a:pPr eaLnBrk="0" hangingPunct="0">
              <a:defRPr/>
            </a:pPr>
            <a:endParaRPr lang="en-US" sz="1200" dirty="0">
              <a:solidFill>
                <a:prstClr val="white"/>
              </a:solidFill>
              <a:latin typeface="Calibri"/>
              <a:ea typeface="ＭＳ Ｐゴシック"/>
              <a:cs typeface="Calibri"/>
            </a:endParaRPr>
          </a:p>
        </p:txBody>
      </p:sp>
      <p:sp>
        <p:nvSpPr>
          <p:cNvPr id="137" name="Can 136"/>
          <p:cNvSpPr/>
          <p:nvPr/>
        </p:nvSpPr>
        <p:spPr>
          <a:xfrm>
            <a:off x="5980658" y="4085306"/>
            <a:ext cx="538162" cy="6000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38" name="Can 137"/>
          <p:cNvSpPr/>
          <p:nvPr/>
        </p:nvSpPr>
        <p:spPr>
          <a:xfrm>
            <a:off x="6428339" y="4299647"/>
            <a:ext cx="422275" cy="434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39" name="Straight Arrow Connector 199"/>
          <p:cNvCxnSpPr>
            <a:stCxn id="27" idx="2"/>
            <a:endCxn id="138" idx="1"/>
          </p:cNvCxnSpPr>
          <p:nvPr/>
        </p:nvCxnSpPr>
        <p:spPr bwMode="auto">
          <a:xfrm rot="16200000" flipH="1">
            <a:off x="5629448" y="3289577"/>
            <a:ext cx="1641475" cy="378619"/>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40" name="Straight Arrow Connector 196"/>
          <p:cNvCxnSpPr>
            <a:stCxn id="126" idx="2"/>
            <a:endCxn id="137" idx="1"/>
          </p:cNvCxnSpPr>
          <p:nvPr/>
        </p:nvCxnSpPr>
        <p:spPr bwMode="auto">
          <a:xfrm rot="16200000" flipH="1">
            <a:off x="4782120" y="2616868"/>
            <a:ext cx="1481138" cy="1455738"/>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grpSp>
        <p:nvGrpSpPr>
          <p:cNvPr id="141" name="Group 27668"/>
          <p:cNvGrpSpPr>
            <a:grpSpLocks/>
          </p:cNvGrpSpPr>
          <p:nvPr/>
        </p:nvGrpSpPr>
        <p:grpSpPr bwMode="auto">
          <a:xfrm>
            <a:off x="710177" y="1810420"/>
            <a:ext cx="1228725" cy="863600"/>
            <a:chOff x="640045" y="3157538"/>
            <a:chExt cx="1228725" cy="863600"/>
          </a:xfrm>
        </p:grpSpPr>
        <p:sp>
          <p:nvSpPr>
            <p:cNvPr id="142" name="Rectangle 141"/>
            <p:cNvSpPr/>
            <p:nvPr/>
          </p:nvSpPr>
          <p:spPr bwMode="auto">
            <a:xfrm>
              <a:off x="640045" y="3157538"/>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3" name="Rectangle 142"/>
            <p:cNvSpPr/>
            <p:nvPr/>
          </p:nvSpPr>
          <p:spPr bwMode="auto">
            <a:xfrm>
              <a:off x="690845" y="3198813"/>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4" name="Rectangle 143"/>
            <p:cNvSpPr/>
            <p:nvPr/>
          </p:nvSpPr>
          <p:spPr bwMode="auto">
            <a:xfrm>
              <a:off x="700370" y="3309938"/>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5" name="Rectangle 144"/>
            <p:cNvSpPr/>
            <p:nvPr/>
          </p:nvSpPr>
          <p:spPr bwMode="auto">
            <a:xfrm>
              <a:off x="1533807" y="3309938"/>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6" name="Rectangle 145"/>
            <p:cNvSpPr/>
            <p:nvPr/>
          </p:nvSpPr>
          <p:spPr bwMode="auto">
            <a:xfrm>
              <a:off x="1005170" y="3309938"/>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7" name="Rectangle 146"/>
            <p:cNvSpPr/>
            <p:nvPr/>
          </p:nvSpPr>
          <p:spPr bwMode="auto">
            <a:xfrm>
              <a:off x="1005170" y="3813176"/>
              <a:ext cx="225425"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8" name="Rectangle 147"/>
            <p:cNvSpPr/>
            <p:nvPr/>
          </p:nvSpPr>
          <p:spPr bwMode="auto">
            <a:xfrm>
              <a:off x="1270282" y="3814763"/>
              <a:ext cx="234950"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49" name="Rectangle 148"/>
            <p:cNvSpPr/>
            <p:nvPr/>
          </p:nvSpPr>
          <p:spPr bwMode="auto">
            <a:xfrm>
              <a:off x="1532220" y="3656013"/>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0" name="Rectangle 149"/>
            <p:cNvSpPr/>
            <p:nvPr/>
          </p:nvSpPr>
          <p:spPr bwMode="auto">
            <a:xfrm>
              <a:off x="1049620" y="3354388"/>
              <a:ext cx="406400" cy="12223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1" name="Rectangle 150"/>
            <p:cNvSpPr/>
            <p:nvPr/>
          </p:nvSpPr>
          <p:spPr bwMode="auto">
            <a:xfrm>
              <a:off x="744820" y="3370263"/>
              <a:ext cx="180975" cy="5508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2" name="Rectangle 151"/>
            <p:cNvSpPr/>
            <p:nvPr/>
          </p:nvSpPr>
          <p:spPr bwMode="auto">
            <a:xfrm>
              <a:off x="1587782" y="3708401"/>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3" name="Rectangle 152"/>
            <p:cNvSpPr/>
            <p:nvPr/>
          </p:nvSpPr>
          <p:spPr bwMode="auto">
            <a:xfrm>
              <a:off x="1592545" y="3354388"/>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4" name="Rectangle 153"/>
            <p:cNvSpPr/>
            <p:nvPr/>
          </p:nvSpPr>
          <p:spPr bwMode="auto">
            <a:xfrm>
              <a:off x="1308382" y="3860801"/>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55" name="Rectangle 154"/>
            <p:cNvSpPr/>
            <p:nvPr/>
          </p:nvSpPr>
          <p:spPr bwMode="auto">
            <a:xfrm>
              <a:off x="1054382" y="38528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56" name="Group 294"/>
            <p:cNvGrpSpPr>
              <a:grpSpLocks/>
            </p:cNvGrpSpPr>
            <p:nvPr/>
          </p:nvGrpSpPr>
          <p:grpSpPr bwMode="auto">
            <a:xfrm>
              <a:off x="997419" y="3522291"/>
              <a:ext cx="496710" cy="257828"/>
              <a:chOff x="339996" y="3313113"/>
              <a:chExt cx="1120775" cy="655637"/>
            </a:xfrm>
          </p:grpSpPr>
          <p:sp>
            <p:nvSpPr>
              <p:cNvPr id="157" name="Rectangle 156"/>
              <p:cNvSpPr/>
              <p:nvPr/>
            </p:nvSpPr>
            <p:spPr bwMode="auto">
              <a:xfrm>
                <a:off x="339574" y="3314059"/>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58" name="Straight Connector 157"/>
              <p:cNvCxnSpPr/>
              <p:nvPr/>
            </p:nvCxnSpPr>
            <p:spPr bwMode="auto">
              <a:xfrm>
                <a:off x="450618" y="3402871"/>
                <a:ext cx="0" cy="504613"/>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59" name="Straight Connector 158"/>
              <p:cNvCxnSpPr/>
              <p:nvPr/>
            </p:nvCxnSpPr>
            <p:spPr bwMode="auto">
              <a:xfrm>
                <a:off x="425543" y="388326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60" name="Rectangle 159"/>
              <p:cNvSpPr/>
              <p:nvPr/>
            </p:nvSpPr>
            <p:spPr bwMode="auto">
              <a:xfrm>
                <a:off x="550915" y="3487647"/>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1" name="Rectangle 160"/>
              <p:cNvSpPr/>
              <p:nvPr/>
            </p:nvSpPr>
            <p:spPr bwMode="auto">
              <a:xfrm>
                <a:off x="751509" y="3588568"/>
                <a:ext cx="107461" cy="286621"/>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2" name="Rectangle 161"/>
              <p:cNvSpPr/>
              <p:nvPr/>
            </p:nvSpPr>
            <p:spPr bwMode="auto">
              <a:xfrm>
                <a:off x="1109712" y="3709674"/>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3" name="Rectangle 162"/>
              <p:cNvSpPr/>
              <p:nvPr/>
            </p:nvSpPr>
            <p:spPr bwMode="auto">
              <a:xfrm>
                <a:off x="941355" y="3528016"/>
                <a:ext cx="85969" cy="351208"/>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grpSp>
        <p:nvGrpSpPr>
          <p:cNvPr id="164" name="Group 27669"/>
          <p:cNvGrpSpPr>
            <a:grpSpLocks/>
          </p:cNvGrpSpPr>
          <p:nvPr/>
        </p:nvGrpSpPr>
        <p:grpSpPr bwMode="auto">
          <a:xfrm>
            <a:off x="2008776" y="1813594"/>
            <a:ext cx="1228725" cy="863600"/>
            <a:chOff x="1938138" y="3160713"/>
            <a:chExt cx="1228725" cy="863600"/>
          </a:xfrm>
        </p:grpSpPr>
        <p:sp>
          <p:nvSpPr>
            <p:cNvPr id="165" name="Rectangle 164"/>
            <p:cNvSpPr/>
            <p:nvPr/>
          </p:nvSpPr>
          <p:spPr bwMode="auto">
            <a:xfrm>
              <a:off x="1938138" y="3160713"/>
              <a:ext cx="1228725" cy="8636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6" name="Rectangle 165"/>
            <p:cNvSpPr/>
            <p:nvPr/>
          </p:nvSpPr>
          <p:spPr bwMode="auto">
            <a:xfrm>
              <a:off x="1988938" y="3201988"/>
              <a:ext cx="1136650" cy="80963"/>
            </a:xfrm>
            <a:prstGeom prst="rect">
              <a:avLst/>
            </a:prstGeom>
            <a:solidFill>
              <a:schemeClr val="tx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7" name="Rectangle 166"/>
            <p:cNvSpPr/>
            <p:nvPr/>
          </p:nvSpPr>
          <p:spPr bwMode="auto">
            <a:xfrm>
              <a:off x="1988938" y="3327401"/>
              <a:ext cx="274637" cy="660400"/>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8" name="Rectangle 167"/>
            <p:cNvSpPr/>
            <p:nvPr/>
          </p:nvSpPr>
          <p:spPr bwMode="auto">
            <a:xfrm>
              <a:off x="2822375" y="3327401"/>
              <a:ext cx="287338"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69" name="Rectangle 168"/>
            <p:cNvSpPr/>
            <p:nvPr/>
          </p:nvSpPr>
          <p:spPr bwMode="auto">
            <a:xfrm>
              <a:off x="2293738" y="3327401"/>
              <a:ext cx="498475" cy="19367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0" name="Rectangle 169"/>
            <p:cNvSpPr/>
            <p:nvPr/>
          </p:nvSpPr>
          <p:spPr bwMode="auto">
            <a:xfrm>
              <a:off x="2293738" y="3830638"/>
              <a:ext cx="225425" cy="157163"/>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1" name="Rectangle 170"/>
            <p:cNvSpPr/>
            <p:nvPr/>
          </p:nvSpPr>
          <p:spPr bwMode="auto">
            <a:xfrm>
              <a:off x="2558850" y="3832226"/>
              <a:ext cx="234950" cy="157162"/>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2" name="Rectangle 171"/>
            <p:cNvSpPr/>
            <p:nvPr/>
          </p:nvSpPr>
          <p:spPr bwMode="auto">
            <a:xfrm>
              <a:off x="2820788" y="3673476"/>
              <a:ext cx="288925" cy="314325"/>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3" name="Rectangle 172"/>
            <p:cNvSpPr/>
            <p:nvPr/>
          </p:nvSpPr>
          <p:spPr bwMode="auto">
            <a:xfrm>
              <a:off x="2338188" y="3371851"/>
              <a:ext cx="406400" cy="122237"/>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4" name="Rectangle 173"/>
            <p:cNvSpPr/>
            <p:nvPr/>
          </p:nvSpPr>
          <p:spPr bwMode="auto">
            <a:xfrm>
              <a:off x="2033388" y="3387726"/>
              <a:ext cx="180975" cy="55086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5" name="Rectangle 174"/>
            <p:cNvSpPr/>
            <p:nvPr/>
          </p:nvSpPr>
          <p:spPr bwMode="auto">
            <a:xfrm>
              <a:off x="2876350" y="3725863"/>
              <a:ext cx="163513"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6" name="Rectangle 175"/>
            <p:cNvSpPr/>
            <p:nvPr/>
          </p:nvSpPr>
          <p:spPr bwMode="auto">
            <a:xfrm>
              <a:off x="2881113" y="3371851"/>
              <a:ext cx="163512" cy="2254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7" name="Rectangle 176"/>
            <p:cNvSpPr/>
            <p:nvPr/>
          </p:nvSpPr>
          <p:spPr bwMode="auto">
            <a:xfrm>
              <a:off x="2596950" y="3878263"/>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78" name="Rectangle 177"/>
            <p:cNvSpPr/>
            <p:nvPr/>
          </p:nvSpPr>
          <p:spPr bwMode="auto">
            <a:xfrm>
              <a:off x="2342950" y="3870326"/>
              <a:ext cx="134938" cy="8572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nvGrpSpPr>
            <p:cNvPr id="179" name="Group 309"/>
            <p:cNvGrpSpPr>
              <a:grpSpLocks/>
            </p:cNvGrpSpPr>
            <p:nvPr/>
          </p:nvGrpSpPr>
          <p:grpSpPr bwMode="auto">
            <a:xfrm>
              <a:off x="2285349" y="3540221"/>
              <a:ext cx="496710" cy="257828"/>
              <a:chOff x="339996" y="3313113"/>
              <a:chExt cx="1120775" cy="655637"/>
            </a:xfrm>
          </p:grpSpPr>
          <p:sp>
            <p:nvSpPr>
              <p:cNvPr id="187" name="Rectangle 186"/>
              <p:cNvSpPr/>
              <p:nvPr/>
            </p:nvSpPr>
            <p:spPr bwMode="auto">
              <a:xfrm>
                <a:off x="341014" y="3312871"/>
                <a:ext cx="1121177" cy="653976"/>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cxnSp>
            <p:nvCxnSpPr>
              <p:cNvPr id="188" name="Straight Connector 187"/>
              <p:cNvCxnSpPr/>
              <p:nvPr/>
            </p:nvCxnSpPr>
            <p:spPr bwMode="auto">
              <a:xfrm>
                <a:off x="452058" y="3401683"/>
                <a:ext cx="0" cy="50461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189" name="Straight Connector 188"/>
              <p:cNvCxnSpPr/>
              <p:nvPr/>
            </p:nvCxnSpPr>
            <p:spPr bwMode="auto">
              <a:xfrm>
                <a:off x="426982" y="3882072"/>
                <a:ext cx="909836" cy="0"/>
              </a:xfrm>
              <a:prstGeom prst="line">
                <a:avLst/>
              </a:prstGeom>
              <a:solidFill>
                <a:srgbClr val="CC99FF"/>
              </a:solidFill>
              <a:ln w="19050" cap="flat" cmpd="sng" algn="ctr">
                <a:solidFill>
                  <a:schemeClr val="tx2"/>
                </a:solidFill>
                <a:prstDash val="solid"/>
                <a:round/>
                <a:headEnd type="none" w="med" len="med"/>
                <a:tailEnd type="none"/>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90" name="Rectangle 189"/>
              <p:cNvSpPr/>
              <p:nvPr/>
            </p:nvSpPr>
            <p:spPr bwMode="auto">
              <a:xfrm>
                <a:off x="552355" y="3486456"/>
                <a:ext cx="96714" cy="395615"/>
              </a:xfrm>
              <a:prstGeom prst="rect">
                <a:avLst/>
              </a:prstGeom>
              <a:solidFill>
                <a:schemeClr val="accent2">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1" name="Rectangle 190"/>
              <p:cNvSpPr/>
              <p:nvPr/>
            </p:nvSpPr>
            <p:spPr bwMode="auto">
              <a:xfrm>
                <a:off x="752948" y="3587380"/>
                <a:ext cx="107461" cy="286618"/>
              </a:xfrm>
              <a:prstGeom prst="rect">
                <a:avLst/>
              </a:prstGeom>
              <a:solidFill>
                <a:schemeClr val="accent4">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2" name="Rectangle 191"/>
              <p:cNvSpPr/>
              <p:nvPr/>
            </p:nvSpPr>
            <p:spPr bwMode="auto">
              <a:xfrm>
                <a:off x="1111151" y="3708487"/>
                <a:ext cx="93133" cy="169549"/>
              </a:xfrm>
              <a:prstGeom prst="rect">
                <a:avLst/>
              </a:prstGeom>
              <a:solidFill>
                <a:schemeClr val="accent6">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93" name="Rectangle 192"/>
              <p:cNvSpPr/>
              <p:nvPr/>
            </p:nvSpPr>
            <p:spPr bwMode="auto">
              <a:xfrm>
                <a:off x="942795" y="3526825"/>
                <a:ext cx="85969" cy="351211"/>
              </a:xfrm>
              <a:prstGeom prst="rect">
                <a:avLst/>
              </a:prstGeom>
              <a:solidFill>
                <a:schemeClr val="accent5">
                  <a:lumMod val="7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nvGrpSpPr>
            <p:cNvPr id="180" name="Group 317"/>
            <p:cNvGrpSpPr>
              <a:grpSpLocks/>
            </p:cNvGrpSpPr>
            <p:nvPr/>
          </p:nvGrpSpPr>
          <p:grpSpPr bwMode="auto">
            <a:xfrm>
              <a:off x="2178131" y="3451412"/>
              <a:ext cx="705511" cy="403412"/>
              <a:chOff x="2984959" y="3302000"/>
              <a:chExt cx="1120775" cy="660400"/>
            </a:xfrm>
          </p:grpSpPr>
          <p:sp>
            <p:nvSpPr>
              <p:cNvPr id="181" name="Rectangle 180"/>
              <p:cNvSpPr/>
              <p:nvPr/>
            </p:nvSpPr>
            <p:spPr bwMode="auto">
              <a:xfrm>
                <a:off x="2984513" y="3301696"/>
                <a:ext cx="1122248" cy="660094"/>
              </a:xfrm>
              <a:prstGeom prst="rec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2" name="Rectangle 181"/>
              <p:cNvSpPr/>
              <p:nvPr/>
            </p:nvSpPr>
            <p:spPr bwMode="auto">
              <a:xfrm>
                <a:off x="3231659" y="3379659"/>
                <a:ext cx="789356" cy="59771"/>
              </a:xfrm>
              <a:prstGeom prst="rect">
                <a:avLst/>
              </a:prstGeom>
              <a:solidFill>
                <a:srgbClr val="FFFFFF"/>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3" name="Rectangle 182"/>
              <p:cNvSpPr/>
              <p:nvPr/>
            </p:nvSpPr>
            <p:spPr bwMode="auto">
              <a:xfrm>
                <a:off x="3034951" y="3504402"/>
                <a:ext cx="655695"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4" name="Rectangle 183"/>
              <p:cNvSpPr/>
              <p:nvPr/>
            </p:nvSpPr>
            <p:spPr bwMode="auto">
              <a:xfrm>
                <a:off x="3029907" y="3377060"/>
                <a:ext cx="136183" cy="83161"/>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5" name="Rectangle 184"/>
              <p:cNvSpPr/>
              <p:nvPr/>
            </p:nvSpPr>
            <p:spPr bwMode="auto">
              <a:xfrm>
                <a:off x="3186265" y="3655132"/>
                <a:ext cx="658217" cy="9615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sp>
            <p:nvSpPr>
              <p:cNvPr id="186" name="Rectangle 185"/>
              <p:cNvSpPr/>
              <p:nvPr/>
            </p:nvSpPr>
            <p:spPr bwMode="auto">
              <a:xfrm>
                <a:off x="3055126" y="3808460"/>
                <a:ext cx="433767" cy="98754"/>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0" hangingPunct="0">
                  <a:defRPr/>
                </a:pPr>
                <a:endParaRPr lang="en-US" sz="1800" dirty="0">
                  <a:solidFill>
                    <a:srgbClr val="1F497D"/>
                  </a:solidFill>
                  <a:latin typeface="Calibri"/>
                  <a:ea typeface="ＭＳ Ｐゴシック"/>
                  <a:cs typeface="Calibri"/>
                </a:endParaRPr>
              </a:p>
            </p:txBody>
          </p:sp>
        </p:grpSp>
      </p:grpSp>
      <p:sp>
        <p:nvSpPr>
          <p:cNvPr id="203" name="Can 202"/>
          <p:cNvSpPr/>
          <p:nvPr/>
        </p:nvSpPr>
        <p:spPr>
          <a:xfrm>
            <a:off x="7047071" y="4196523"/>
            <a:ext cx="770021" cy="499975"/>
          </a:xfrm>
          <a:prstGeom prst="can">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cxnSp>
        <p:nvCxnSpPr>
          <p:cNvPr id="217" name="Straight Arrow Connector 199"/>
          <p:cNvCxnSpPr>
            <a:stCxn id="12" idx="2"/>
            <a:endCxn id="203" idx="0"/>
          </p:cNvCxnSpPr>
          <p:nvPr/>
        </p:nvCxnSpPr>
        <p:spPr bwMode="auto">
          <a:xfrm rot="5400000">
            <a:off x="6686703" y="3406724"/>
            <a:ext cx="1660170" cy="169417"/>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cxnSp>
        <p:nvCxnSpPr>
          <p:cNvPr id="223" name="Straight Arrow Connector 196"/>
          <p:cNvCxnSpPr>
            <a:stCxn id="165" idx="2"/>
            <a:endCxn id="56" idx="0"/>
          </p:cNvCxnSpPr>
          <p:nvPr/>
        </p:nvCxnSpPr>
        <p:spPr bwMode="auto">
          <a:xfrm rot="16200000" flipH="1">
            <a:off x="2153412" y="3146894"/>
            <a:ext cx="1605359" cy="665956"/>
          </a:xfrm>
          <a:prstGeom prst="bentConnector3">
            <a:avLst>
              <a:gd name="adj1" fmla="val 50000"/>
            </a:avLst>
          </a:prstGeom>
          <a:solidFill>
            <a:srgbClr val="CC99FF"/>
          </a:solidFill>
          <a:ln w="19050" cap="flat" cmpd="sng" algn="ctr">
            <a:solidFill>
              <a:schemeClr val="tx2"/>
            </a:solidFill>
            <a:prstDash val="solid"/>
            <a:round/>
            <a:headEnd type="none" w="med" len="med"/>
            <a:tailEnd type="arrow"/>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207" name="Rounded Rectangle 20"/>
          <p:cNvSpPr>
            <a:spLocks noChangeArrowheads="1"/>
          </p:cNvSpPr>
          <p:nvPr/>
        </p:nvSpPr>
        <p:spPr bwMode="auto">
          <a:xfrm>
            <a:off x="656893" y="2997410"/>
            <a:ext cx="7830214" cy="639762"/>
          </a:xfrm>
          <a:prstGeom prst="roundRect">
            <a:avLst>
              <a:gd name="adj" fmla="val 16667"/>
            </a:avLst>
          </a:prstGeom>
          <a:solidFill>
            <a:srgbClr val="6DCCDE"/>
          </a:solidFill>
          <a:ln w="38100">
            <a:solidFill>
              <a:srgbClr val="10253F"/>
            </a:solidFill>
            <a:round/>
            <a:headEnd/>
            <a:tailEnd/>
          </a:ln>
          <a:effectLst>
            <a:outerShdw dist="23000" dir="5400000" rotWithShape="0">
              <a:srgbClr val="000000">
                <a:alpha val="34998"/>
              </a:srgbClr>
            </a:outerShdw>
          </a:effectLst>
        </p:spPr>
        <p:txBody>
          <a:bodyPr anchor="ctr"/>
          <a:lstStyle/>
          <a:p>
            <a:pPr algn="r" eaLnBrk="0" hangingPunct="0"/>
            <a:r>
              <a:rPr lang="en-GB" sz="1800" dirty="0">
                <a:solidFill>
                  <a:srgbClr val="1F497D"/>
                </a:solidFill>
                <a:latin typeface="Calibri" charset="0"/>
              </a:rPr>
              <a:t>Open and</a:t>
            </a:r>
          </a:p>
          <a:p>
            <a:pPr algn="r" eaLnBrk="0" hangingPunct="0"/>
            <a:r>
              <a:rPr lang="en-GB" sz="1800" dirty="0">
                <a:solidFill>
                  <a:srgbClr val="1F497D"/>
                </a:solidFill>
                <a:latin typeface="Calibri" charset="0"/>
              </a:rPr>
              <a:t>Unified Metadata</a:t>
            </a:r>
          </a:p>
        </p:txBody>
      </p:sp>
      <p:grpSp>
        <p:nvGrpSpPr>
          <p:cNvPr id="204" name="Group 203"/>
          <p:cNvGrpSpPr/>
          <p:nvPr/>
        </p:nvGrpSpPr>
        <p:grpSpPr>
          <a:xfrm>
            <a:off x="1691297" y="3076555"/>
            <a:ext cx="615642" cy="493538"/>
            <a:chOff x="5454524" y="2009903"/>
            <a:chExt cx="1160032" cy="929955"/>
          </a:xfrm>
        </p:grpSpPr>
        <p:sp>
          <p:nvSpPr>
            <p:cNvPr id="205" name="Can 204"/>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6" name="Multidocument 205"/>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13" name="Group 212"/>
          <p:cNvGrpSpPr/>
          <p:nvPr/>
        </p:nvGrpSpPr>
        <p:grpSpPr>
          <a:xfrm>
            <a:off x="4133760" y="3068965"/>
            <a:ext cx="615642" cy="493538"/>
            <a:chOff x="5454524" y="2009903"/>
            <a:chExt cx="1160032" cy="929955"/>
          </a:xfrm>
        </p:grpSpPr>
        <p:sp>
          <p:nvSpPr>
            <p:cNvPr id="214" name="Can 213"/>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15" name="Multidocument 214"/>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grpSp>
        <p:nvGrpSpPr>
          <p:cNvPr id="220" name="Group 219"/>
          <p:cNvGrpSpPr/>
          <p:nvPr/>
        </p:nvGrpSpPr>
        <p:grpSpPr>
          <a:xfrm>
            <a:off x="5976206" y="3081370"/>
            <a:ext cx="615642" cy="493538"/>
            <a:chOff x="5454524" y="2009903"/>
            <a:chExt cx="1160032" cy="929955"/>
          </a:xfrm>
        </p:grpSpPr>
        <p:sp>
          <p:nvSpPr>
            <p:cNvPr id="221" name="Can 220"/>
            <p:cNvSpPr/>
            <p:nvPr/>
          </p:nvSpPr>
          <p:spPr>
            <a:xfrm>
              <a:off x="5454524" y="2009903"/>
              <a:ext cx="1160032" cy="929955"/>
            </a:xfrm>
            <a:prstGeom prst="can">
              <a:avLst/>
            </a:prstGeom>
            <a:solidFill>
              <a:srgbClr val="1F497D"/>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22" name="Multidocument 221"/>
            <p:cNvSpPr/>
            <p:nvPr/>
          </p:nvSpPr>
          <p:spPr>
            <a:xfrm>
              <a:off x="5774854" y="2359887"/>
              <a:ext cx="570016" cy="409980"/>
            </a:xfrm>
            <a:prstGeom prst="flowChartMultidocument">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grpSp>
      <p:sp>
        <p:nvSpPr>
          <p:cNvPr id="3" name="Left-Right Arrow 2"/>
          <p:cNvSpPr/>
          <p:nvPr/>
        </p:nvSpPr>
        <p:spPr>
          <a:xfrm>
            <a:off x="4827007" y="3236540"/>
            <a:ext cx="1120031" cy="179991"/>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8" name="Left-Right Arrow 207"/>
          <p:cNvSpPr/>
          <p:nvPr/>
        </p:nvSpPr>
        <p:spPr>
          <a:xfrm>
            <a:off x="2339342" y="3238948"/>
            <a:ext cx="1717651" cy="177584"/>
          </a:xfrm>
          <a:prstGeom prst="leftRightArrow">
            <a:avLst/>
          </a:prstGeom>
          <a:solidFill>
            <a:srgbClr val="FFFF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00" dirty="0">
              <a:solidFill>
                <a:srgbClr val="1F497D"/>
              </a:solidFill>
              <a:latin typeface="Calibri"/>
              <a:cs typeface="Calibri"/>
            </a:endParaRPr>
          </a:p>
        </p:txBody>
      </p:sp>
      <p:sp>
        <p:nvSpPr>
          <p:cNvPr id="209" name="Slide Number Placeholder 3">
            <a:extLst>
              <a:ext uri="{FF2B5EF4-FFF2-40B4-BE49-F238E27FC236}">
                <a16:creationId xmlns:a16="http://schemas.microsoft.com/office/drawing/2014/main" id="{AF8D59C2-6237-0E48-89FB-4D8B72538464}"/>
              </a:ext>
            </a:extLst>
          </p:cNvPr>
          <p:cNvSpPr>
            <a:spLocks noGrp="1"/>
          </p:cNvSpPr>
          <p:nvPr>
            <p:ph type="sldNum" idx="12"/>
          </p:nvPr>
        </p:nvSpPr>
        <p:spPr>
          <a:xfrm>
            <a:off x="8556782" y="4956626"/>
            <a:ext cx="548699" cy="180170"/>
          </a:xfrm>
        </p:spPr>
        <p:txBody>
          <a:bodyPr/>
          <a:lstStyle/>
          <a:p>
            <a:pPr>
              <a:buClr>
                <a:srgbClr val="434343"/>
              </a:buClr>
              <a:buSzPct val="25000"/>
              <a:buFont typeface="Arial"/>
              <a:buNone/>
            </a:pPr>
            <a:fld id="{00000000-1234-1234-1234-123412341234}" type="slidenum">
              <a:rPr lang="en-US" sz="1000" smtClean="0"/>
              <a:pPr>
                <a:buClr>
                  <a:srgbClr val="434343"/>
                </a:buClr>
                <a:buSzPct val="25000"/>
                <a:buFont typeface="Arial"/>
                <a:buNone/>
              </a:pPr>
              <a:t>9</a:t>
            </a:fld>
            <a:endParaRPr lang="en-US" sz="1000"/>
          </a:p>
        </p:txBody>
      </p:sp>
      <p:sp>
        <p:nvSpPr>
          <p:cNvPr id="210" name="TextBox 209">
            <a:extLst>
              <a:ext uri="{FF2B5EF4-FFF2-40B4-BE49-F238E27FC236}">
                <a16:creationId xmlns:a16="http://schemas.microsoft.com/office/drawing/2014/main" id="{0E698F42-CDB4-6947-BB90-2CB9123C1B6A}"/>
              </a:ext>
            </a:extLst>
          </p:cNvPr>
          <p:cNvSpPr txBox="1"/>
          <p:nvPr/>
        </p:nvSpPr>
        <p:spPr>
          <a:xfrm>
            <a:off x="1320749" y="1388329"/>
            <a:ext cx="1308371" cy="307777"/>
          </a:xfrm>
          <a:prstGeom prst="rect">
            <a:avLst/>
          </a:prstGeom>
          <a:noFill/>
        </p:spPr>
        <p:txBody>
          <a:bodyPr wrap="none" rtlCol="0">
            <a:spAutoFit/>
          </a:bodyPr>
          <a:lstStyle/>
          <a:p>
            <a:r>
              <a:rPr lang="en-US" b="1" dirty="0"/>
              <a:t>Development</a:t>
            </a:r>
          </a:p>
        </p:txBody>
      </p:sp>
      <p:sp>
        <p:nvSpPr>
          <p:cNvPr id="211" name="TextBox 210">
            <a:extLst>
              <a:ext uri="{FF2B5EF4-FFF2-40B4-BE49-F238E27FC236}">
                <a16:creationId xmlns:a16="http://schemas.microsoft.com/office/drawing/2014/main" id="{76C30E88-A63A-0845-AF82-A836B313E5D7}"/>
              </a:ext>
            </a:extLst>
          </p:cNvPr>
          <p:cNvSpPr txBox="1"/>
          <p:nvPr/>
        </p:nvSpPr>
        <p:spPr>
          <a:xfrm>
            <a:off x="3820885" y="1388329"/>
            <a:ext cx="861133" cy="307777"/>
          </a:xfrm>
          <a:prstGeom prst="rect">
            <a:avLst/>
          </a:prstGeom>
          <a:noFill/>
        </p:spPr>
        <p:txBody>
          <a:bodyPr wrap="none" rtlCol="0">
            <a:spAutoFit/>
          </a:bodyPr>
          <a:lstStyle/>
          <a:p>
            <a:r>
              <a:rPr lang="en-US" b="1" dirty="0"/>
              <a:t>DevOps</a:t>
            </a:r>
          </a:p>
        </p:txBody>
      </p:sp>
      <p:sp>
        <p:nvSpPr>
          <p:cNvPr id="212" name="TextBox 211">
            <a:extLst>
              <a:ext uri="{FF2B5EF4-FFF2-40B4-BE49-F238E27FC236}">
                <a16:creationId xmlns:a16="http://schemas.microsoft.com/office/drawing/2014/main" id="{64197B8E-42EC-4542-9CA9-A92381FC1434}"/>
              </a:ext>
            </a:extLst>
          </p:cNvPr>
          <p:cNvSpPr txBox="1"/>
          <p:nvPr/>
        </p:nvSpPr>
        <p:spPr>
          <a:xfrm>
            <a:off x="6402543" y="1388329"/>
            <a:ext cx="1298753" cy="307777"/>
          </a:xfrm>
          <a:prstGeom prst="rect">
            <a:avLst/>
          </a:prstGeom>
          <a:noFill/>
        </p:spPr>
        <p:txBody>
          <a:bodyPr wrap="none" rtlCol="0">
            <a:spAutoFit/>
          </a:bodyPr>
          <a:lstStyle/>
          <a:p>
            <a:r>
              <a:rPr lang="en-US" b="1" dirty="0"/>
              <a:t>Data Science</a:t>
            </a:r>
          </a:p>
        </p:txBody>
      </p:sp>
    </p:spTree>
    <p:extLst>
      <p:ext uri="{BB962C8B-B14F-4D97-AF65-F5344CB8AC3E}">
        <p14:creationId xmlns:p14="http://schemas.microsoft.com/office/powerpoint/2010/main" val="2652699469"/>
      </p:ext>
    </p:extLst>
  </p:cSld>
  <p:clrMapOvr>
    <a:masterClrMapping/>
  </p:clrMapOvr>
</p:sld>
</file>

<file path=ppt/theme/theme1.xml><?xml version="1.0" encoding="utf-8"?>
<a:theme xmlns:a="http://schemas.openxmlformats.org/drawingml/2006/main" name="1_simple-light-2">
  <a:themeElements>
    <a:clrScheme name="Hyperledger">
      <a:dk1>
        <a:srgbClr val="FFFFFF"/>
      </a:dk1>
      <a:lt1>
        <a:srgbClr val="595959"/>
      </a:lt1>
      <a:dk2>
        <a:srgbClr val="FFFFFF"/>
      </a:dk2>
      <a:lt2>
        <a:srgbClr val="595959"/>
      </a:lt2>
      <a:accent1>
        <a:srgbClr val="00B0F0"/>
      </a:accent1>
      <a:accent2>
        <a:srgbClr val="595959"/>
      </a:accent2>
      <a:accent3>
        <a:srgbClr val="00B0F0"/>
      </a:accent3>
      <a:accent4>
        <a:srgbClr val="595959"/>
      </a:accent4>
      <a:accent5>
        <a:srgbClr val="00B0F0"/>
      </a:accent5>
      <a:accent6>
        <a:srgbClr val="595959"/>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CDE"/>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n w="0"/>
            <a:solidFill>
              <a:schemeClr val="accent6">
                <a:lumMod val="50000"/>
              </a:schemeClr>
            </a:solidFill>
            <a:effectLst>
              <a:outerShdw blurRad="38100" dist="19050" dir="2700000" algn="tl" rotWithShape="0">
                <a:schemeClr val="dk1">
                  <a:alpha val="40000"/>
                </a:schemeClr>
              </a:outerShdw>
            </a:effectLs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51857</TotalTime>
  <Words>2683</Words>
  <Application>Microsoft Macintosh PowerPoint</Application>
  <PresentationFormat>On-screen Show (16:9)</PresentationFormat>
  <Paragraphs>717</Paragraphs>
  <Slides>69</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Amaze</vt:lpstr>
      <vt:lpstr>Arial</vt:lpstr>
      <vt:lpstr>Calibri</vt:lpstr>
      <vt:lpstr>Gill Sans</vt:lpstr>
      <vt:lpstr>Lucida Sans Unicode</vt:lpstr>
      <vt:lpstr>OpenSans</vt:lpstr>
      <vt:lpstr>Wingdings</vt:lpstr>
      <vt:lpstr>1_simple-light-2</vt:lpstr>
      <vt:lpstr>Why ODPi Egeria?</vt:lpstr>
      <vt:lpstr>How can we become more effective with data?</vt:lpstr>
      <vt:lpstr>The value of open, standardized metadata</vt:lpstr>
      <vt:lpstr>Using a metadata repository to describe data</vt:lpstr>
      <vt:lpstr>Today’s reality – organizations buy lots of tools</vt:lpstr>
      <vt:lpstr> </vt:lpstr>
      <vt:lpstr> </vt:lpstr>
      <vt:lpstr>A new manifesto for metadata and governance</vt:lpstr>
      <vt:lpstr>ODPi Egeria enables exchange of metadata between tools from different vendors</vt:lpstr>
      <vt:lpstr>Deployment Patterns</vt:lpstr>
      <vt:lpstr>A hybrid multi-cloud world</vt:lpstr>
      <vt:lpstr>Open metadata ecosystem</vt:lpstr>
      <vt:lpstr>The OMAG Server Platform</vt:lpstr>
      <vt:lpstr>Metadata Tool Integration Patterns</vt:lpstr>
      <vt:lpstr>Example of a simple cohort </vt:lpstr>
      <vt:lpstr>Community and Ecosystem</vt:lpstr>
      <vt:lpstr>Using ODPi Egeria …</vt:lpstr>
      <vt:lpstr>Egeria Conformance Program - its an “imitation game”</vt:lpstr>
      <vt:lpstr>Running the Conformance Suite</vt:lpstr>
      <vt:lpstr>The ODPi is a non-profit that is part of The Linux Foundation</vt:lpstr>
      <vt:lpstr>Open forum</vt:lpstr>
      <vt:lpstr>Links</vt:lpstr>
      <vt:lpstr>Thank You</vt:lpstr>
      <vt:lpstr>Backup</vt:lpstr>
      <vt:lpstr>Open metadata ecosystem</vt:lpstr>
      <vt:lpstr>Example of a simple cohort </vt:lpstr>
      <vt:lpstr>Connecting to multiple cohorts  </vt:lpstr>
      <vt:lpstr>Metadata Repository Integration Patterns</vt:lpstr>
      <vt:lpstr>IBM Information Governance Catalog Integration</vt:lpstr>
      <vt:lpstr>Apache Atlas Integration</vt:lpstr>
      <vt:lpstr>Native Integration</vt:lpstr>
      <vt:lpstr>Plug-in Integration</vt:lpstr>
      <vt:lpstr>Metadata Repository API</vt:lpstr>
      <vt:lpstr>Example of a simple cohort </vt:lpstr>
      <vt:lpstr>First server</vt:lpstr>
      <vt:lpstr>Establishing contact</vt:lpstr>
      <vt:lpstr>Federated queries</vt:lpstr>
      <vt:lpstr>Caching metadata for availability and performance</vt:lpstr>
      <vt:lpstr>Instance representations in the repository services </vt:lpstr>
      <vt:lpstr>Importance of the distributed graph model</vt:lpstr>
      <vt:lpstr>Importance of the distributed graph model</vt:lpstr>
      <vt:lpstr>Importance of the distributed graph model</vt:lpstr>
      <vt:lpstr>Importance of the distributed graph model</vt:lpstr>
      <vt:lpstr>Scope of metadata covered</vt:lpstr>
      <vt:lpstr>Scope of metadata covered</vt:lpstr>
      <vt:lpstr>Metadata and governance digital platform</vt:lpstr>
      <vt:lpstr>Design philosophy</vt:lpstr>
      <vt:lpstr>Through the Repository Services</vt:lpstr>
      <vt:lpstr>Through the governance program access service</vt:lpstr>
      <vt:lpstr>Coco Pharmaceuticals persona</vt:lpstr>
      <vt:lpstr>Using design thinking</vt:lpstr>
      <vt:lpstr>Different personas need different services</vt:lpstr>
      <vt:lpstr>Different personas need different services</vt:lpstr>
      <vt:lpstr>Event-driven governance</vt:lpstr>
      <vt:lpstr>Current Open Metadata Access Services (OMASs)</vt:lpstr>
      <vt:lpstr>Open Metadata Access Service (OMAS) instance</vt:lpstr>
      <vt:lpstr>Metadata Tool Integration Patterns</vt:lpstr>
      <vt:lpstr>Metadata Tool Integration Patterns</vt:lpstr>
      <vt:lpstr>Automating governance example</vt:lpstr>
      <vt:lpstr>Scared to share (example)</vt:lpstr>
      <vt:lpstr>What does metadata look like?</vt:lpstr>
      <vt:lpstr>Automating governance example</vt:lpstr>
      <vt:lpstr>Governance maturity seen in terms of Value and Scope</vt:lpstr>
      <vt:lpstr>Building governance maturity is a gradual process</vt:lpstr>
      <vt:lpstr>Implementing Data Awareness</vt:lpstr>
      <vt:lpstr>Implementing Governance Awareness</vt:lpstr>
      <vt:lpstr>Implementing Embedded Governance</vt:lpstr>
      <vt:lpstr>Implementing Business Driven Governance</vt:lpstr>
      <vt:lpstr>Implementing Data Citizenship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 Overview</dc:title>
  <dc:creator>Greg Wallace</dc:creator>
  <cp:lastModifiedBy>Mandy Chessell</cp:lastModifiedBy>
  <cp:revision>736</cp:revision>
  <cp:lastPrinted>2019-02-08T18:53:05Z</cp:lastPrinted>
  <dcterms:modified xsi:type="dcterms:W3CDTF">2019-08-21T13:25:17Z</dcterms:modified>
</cp:coreProperties>
</file>